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78" r:id="rId2"/>
    <p:sldId id="379" r:id="rId3"/>
    <p:sldId id="568" r:id="rId4"/>
    <p:sldId id="567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7" r:id="rId13"/>
    <p:sldId id="576" r:id="rId14"/>
    <p:sldId id="566" r:id="rId15"/>
  </p:sldIdLst>
  <p:sldSz cx="12192000" cy="6858000"/>
  <p:notesSz cx="7104063" cy="102346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2D59"/>
    <a:srgbClr val="A35574"/>
    <a:srgbClr val="81435C"/>
    <a:srgbClr val="E5D5DE"/>
    <a:srgbClr val="D86E81"/>
    <a:srgbClr val="BE90D8"/>
    <a:srgbClr val="D6BCCB"/>
    <a:srgbClr val="E5D4DE"/>
    <a:srgbClr val="B56C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6" autoAdjust="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4E35A48-8094-44FF-A8A6-7D28575AD195}" type="datetimeFigureOut">
              <a:rPr lang="en-GB" smtClean="0"/>
              <a:t>10/04/2022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9D15E70-78BA-406A-A234-131AE29439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82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ED90-A0CE-4253-9F13-843146702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CD4FB-8CCA-4C05-87BB-C5E4AFC1F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0F948-3A46-4BE0-8899-8E594BC3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87198-E576-4FC7-B355-40D5BABF8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F406B-7980-46FA-AFA5-F9D5F8A6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98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CABE-251A-4AC0-8FBE-70CF726B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4E8AB-5D93-45A2-9A73-7DA26687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4CEBF-F8F2-4F7F-8848-795503FE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DD8B2-B3AC-4907-9526-8BE76A5E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CDFB0-2582-4BF0-AC15-E3E2D6F5D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75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8FE93-7E4D-4D2E-8806-173DE7CEF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2F77-0F18-4719-8DD0-7FADE7DB3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500AD-1B95-4780-BF46-D9246170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1882-A1C0-4D6B-9DEC-0FF032C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BD490-FBED-4807-A684-BB77A3E7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16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CDB8-8C62-4088-AA1A-AAF4A9DC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A5D9-46C7-49B9-AF2C-486A3B824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DC39D-F49A-4440-930C-9C5CA0D3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58F75-A2FD-48D9-A4DA-5AA675E1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116A3-559F-419D-BF58-65BCA325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754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288C-C1FB-47AB-92A3-57A84B36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0FF45-5DED-436B-B8BC-83717B2C4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F5EB5-E64D-4DA8-883F-64D367A5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03EE-3A24-457A-9DC0-3C9B4A44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069C8-D036-45C7-A17D-81FDE11A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1205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0A7C-0430-4F6E-B813-5E8A7E74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816E-CF85-439B-895A-B335411BE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14237-656A-48E1-8618-81D84A991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7564A-6799-48CD-9CC5-004A8735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9C940-01D5-430A-B83A-C79A12D9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B30CA-05A4-43D8-A520-0C711D05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5791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AF3A-F43A-4637-AAFA-37B946C6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7C7C1-877E-428B-A586-E658E9F94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B1E60-0B0E-41B8-9321-E44C809E3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DCCEC-8D61-4353-A729-E50B4B869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BBA36-D283-485F-BD6F-47F1E7E06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2537FB-F24E-4012-8B8B-778D6F15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5E801-36EE-43DF-95D0-DBAD32E2C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0F9F62-11F0-41D4-AA84-97964156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8264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E5624-8C83-4E78-AFF8-C71AEC3B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AE190-E3F0-49F9-B552-7C8A6590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02023-DD53-44F5-A633-B8937A7A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0BCDC-CAE1-418E-8E81-7BDCF6EA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232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838C6-531E-4557-8A09-AFD73E65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A41C0-47E5-4926-A1FB-2A67CAFFB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0BEB3-51EF-43C2-A046-0975D513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242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F159-FF21-4BC5-9178-5C7343D77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CC4F-6B88-4098-9BA6-94F784B04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01D57-6EA5-4AD9-804A-F996D08B9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A17DB-2EAD-4674-A611-808660DAD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5613B-3DA0-42CC-8EA9-9E259529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520DC-2063-447C-8105-D88BF180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45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290A-31A2-45F2-A437-DDCD1AEF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D5A1B-89CC-437E-BF71-B5B6F1CD0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9D259-B0D7-4B65-9926-331185387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EF8DD-A08F-4D94-A5A1-3878E98C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814A3-1DFE-433E-B257-6FFE11FC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A99AC-AEF4-4199-A9DF-B3E0011F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3997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D5C45A-3072-470F-A052-873AFF118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81315-F469-4D95-AA2F-E4C6E206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D853C-2352-414E-A2E5-F8EC5225D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B3B8-D3F8-4533-9280-1C3C59755F6F}" type="datetimeFigureOut">
              <a:rPr lang="bg-BG" smtClean="0"/>
              <a:t>10.4.2022 г.</a:t>
            </a:fld>
            <a:endParaRPr lang="bg-B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4FAD0-C658-455F-A483-B82E73C2B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7D39-B214-4A01-812E-BC1885529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6EEC-A9E2-42EF-83A6-22996574F14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493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zhelyazkov@ibex.b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6559" cy="2669458"/>
          </a:xfrm>
          <a:prstGeom prst="rect">
            <a:avLst/>
          </a:prstGeom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-76941" y="2363484"/>
            <a:ext cx="12191999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Участие на „умните сгради“ и енергийни кооперативи на енергийните пазари: практика и перспективи	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B2D0908-5A2D-4494-934D-1033626B9F65}"/>
              </a:ext>
            </a:extLst>
          </p:cNvPr>
          <p:cNvSpPr txBox="1">
            <a:spLocks/>
          </p:cNvSpPr>
          <p:nvPr/>
        </p:nvSpPr>
        <p:spPr>
          <a:xfrm>
            <a:off x="645102" y="3456453"/>
            <a:ext cx="10747911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r"/>
            <a:endParaRPr lang="bg-BG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E5019F-D5FC-4AD6-B0D1-2FB2A22D8EBF}"/>
              </a:ext>
            </a:extLst>
          </p:cNvPr>
          <p:cNvSpPr txBox="1"/>
          <p:nvPr/>
        </p:nvSpPr>
        <p:spPr>
          <a:xfrm>
            <a:off x="1322772" y="5548544"/>
            <a:ext cx="91972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Конференция „</a:t>
            </a:r>
            <a:r>
              <a:rPr lang="ru-RU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БЪДЕЩЕТО НА УМНИТЕ СГРАДИ-</a:t>
            </a:r>
          </a:p>
          <a:p>
            <a:pPr algn="ctr"/>
            <a:r>
              <a:rPr lang="ru-RU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КОНЦЕПЦИЯ, СТАНДАРТИ, ДОБРИ ПРАКТИКИ“ </a:t>
            </a:r>
            <a: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“</a:t>
            </a:r>
            <a:b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bg-BG" sz="2000" b="1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София, 13 април 2022</a:t>
            </a:r>
            <a:endParaRPr lang="en-US" sz="2000" b="1" dirty="0">
              <a:solidFill>
                <a:srgbClr val="802755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22E4816-8B0C-454D-9AF9-D70FFDB4586E}"/>
              </a:ext>
            </a:extLst>
          </p:cNvPr>
          <p:cNvSpPr txBox="1">
            <a:spLocks/>
          </p:cNvSpPr>
          <p:nvPr/>
        </p:nvSpPr>
        <p:spPr>
          <a:xfrm>
            <a:off x="4660777" y="3596250"/>
            <a:ext cx="7454279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bg-BG" sz="2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Антони Желязков</a:t>
            </a:r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5591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Пазарни модели –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NODES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en-US" sz="20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FBA5B8-5D1A-4031-BB3A-7ECF2B4C27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0168" y="2470930"/>
            <a:ext cx="6283777" cy="34966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C1AE15-6947-4140-9A52-09B26386B371}"/>
              </a:ext>
            </a:extLst>
          </p:cNvPr>
          <p:cNvSpPr txBox="1"/>
          <p:nvPr/>
        </p:nvSpPr>
        <p:spPr>
          <a:xfrm>
            <a:off x="1348509" y="671691"/>
            <a:ext cx="95226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Идея: </a:t>
            </a:r>
            <a:r>
              <a:rPr lang="en-US" sz="2000" dirty="0"/>
              <a:t>NODES market </a:t>
            </a:r>
            <a:r>
              <a:rPr lang="bg-BG" sz="2000" dirty="0"/>
              <a:t>свързва всички пазари и дава възможност за участие на всеки един от тях като по този начин дава на потребителите си възможност за покупка/продажба на енергия, балансиращи услуги, услуги за системна гъвкавост и дори включване на пазарите за капацитет/студен резерв</a:t>
            </a:r>
          </a:p>
          <a:p>
            <a:endParaRPr lang="bg-BG" sz="2000" dirty="0"/>
          </a:p>
          <a:p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12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Пазарни модели –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ENERA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en-US" sz="20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1AE15-6947-4140-9A52-09B26386B371}"/>
              </a:ext>
            </a:extLst>
          </p:cNvPr>
          <p:cNvSpPr txBox="1"/>
          <p:nvPr/>
        </p:nvSpPr>
        <p:spPr>
          <a:xfrm>
            <a:off x="1348509" y="671691"/>
            <a:ext cx="95226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Идея: </a:t>
            </a:r>
            <a:r>
              <a:rPr lang="en-US" sz="2000" dirty="0"/>
              <a:t>ENERA </a:t>
            </a:r>
            <a:r>
              <a:rPr lang="bg-BG" sz="2000" dirty="0"/>
              <a:t>е пазар за услуги за системна гъвкавост, в който от едната страна са мрежовите оператори, които определят в кой момент и къде има необходимост от активиране на услугите, а от другата са сертифицирани доставчици на услугата, които предоставят оферти, съпоставими с тези на пазарите на енергия на едро + допълнителен марж</a:t>
            </a:r>
          </a:p>
          <a:p>
            <a:endParaRPr lang="bg-BG" sz="2000" dirty="0"/>
          </a:p>
          <a:p>
            <a:r>
              <a:rPr lang="en-US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0B5D9A-4FF4-4658-92FD-CBE6F49A3A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8509" y="2610130"/>
            <a:ext cx="83724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21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Пазарни модели –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ENERA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en-US" sz="20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1AE15-6947-4140-9A52-09B26386B371}"/>
              </a:ext>
            </a:extLst>
          </p:cNvPr>
          <p:cNvSpPr txBox="1"/>
          <p:nvPr/>
        </p:nvSpPr>
        <p:spPr>
          <a:xfrm>
            <a:off x="1348509" y="671691"/>
            <a:ext cx="95226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Идея: </a:t>
            </a:r>
            <a:r>
              <a:rPr lang="en-US" sz="2000" dirty="0"/>
              <a:t>ENERA </a:t>
            </a:r>
            <a:r>
              <a:rPr lang="bg-BG" sz="2000" dirty="0"/>
              <a:t>е пазар за услуги за системна гъвкавост, в който от едната страна са мрежовите оператори, които определят в кой момент и къде има необходимост от активиране на услугите, а от другата са сертифицирани доставчици на услугата, които предоставят оферти, съпоставими с тези на пазарите на енергия на едро + допълнителен марж</a:t>
            </a:r>
          </a:p>
          <a:p>
            <a:endParaRPr lang="bg-BG" sz="2000" dirty="0"/>
          </a:p>
          <a:p>
            <a:r>
              <a:rPr lang="en-US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0B5D9A-4FF4-4658-92FD-CBE6F49A3A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8509" y="2610130"/>
            <a:ext cx="83724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4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Пазарни модели –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PICLO FLEX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en-US" sz="20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1AE15-6947-4140-9A52-09B26386B371}"/>
              </a:ext>
            </a:extLst>
          </p:cNvPr>
          <p:cNvSpPr txBox="1"/>
          <p:nvPr/>
        </p:nvSpPr>
        <p:spPr>
          <a:xfrm>
            <a:off x="1348509" y="671691"/>
            <a:ext cx="95226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Идея:</a:t>
            </a:r>
            <a:r>
              <a:rPr lang="en-US" sz="2000" dirty="0"/>
              <a:t> </a:t>
            </a:r>
            <a:r>
              <a:rPr lang="en-US" sz="2000" dirty="0" err="1"/>
              <a:t>Piclo</a:t>
            </a:r>
            <a:r>
              <a:rPr lang="en-US" sz="2000" dirty="0"/>
              <a:t> Flex </a:t>
            </a:r>
            <a:r>
              <a:rPr lang="bg-BG" sz="2000" dirty="0"/>
              <a:t>организира търгове за </a:t>
            </a:r>
            <a:r>
              <a:rPr lang="en-US" sz="2000" dirty="0"/>
              <a:t>flexibility </a:t>
            </a:r>
            <a:r>
              <a:rPr lang="bg-BG" sz="2000" dirty="0"/>
              <a:t>поне 6 месеца преди активацията, а продължителността на продуктите е от 2 месеца до 4 години. </a:t>
            </a:r>
            <a:r>
              <a:rPr lang="en-US" sz="2000" dirty="0"/>
              <a:t>years (UKPN, 2018). </a:t>
            </a:r>
            <a:r>
              <a:rPr lang="bg-BG" sz="2000" dirty="0"/>
              <a:t>Всеки участник подава цени за 2 услуги – резервиране на капацитета и активиране на услугата. След това мрежовия оператор решава в кой момент да активира договора и съответно плаща за времето на активацията. Освен цени всички оферти съдържат и зона на обхват.</a:t>
            </a:r>
          </a:p>
          <a:p>
            <a:r>
              <a:rPr lang="en-US" sz="20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E7ED84-4338-44F7-86B6-5B96C4BCB4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6166" y="2528926"/>
            <a:ext cx="7609351" cy="432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37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6559" cy="2669458"/>
          </a:xfrm>
          <a:prstGeom prst="rect">
            <a:avLst/>
          </a:prstGeom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827405" y="2669458"/>
            <a:ext cx="10747911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Благодаря за вниманието!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B2D0908-5A2D-4494-934D-1033626B9F65}"/>
              </a:ext>
            </a:extLst>
          </p:cNvPr>
          <p:cNvSpPr txBox="1">
            <a:spLocks/>
          </p:cNvSpPr>
          <p:nvPr/>
        </p:nvSpPr>
        <p:spPr>
          <a:xfrm>
            <a:off x="2910706" y="3980079"/>
            <a:ext cx="6064618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r"/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Антони Желязков</a:t>
            </a:r>
            <a:b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azhelyazkov@ibex.bg</a:t>
            </a:r>
            <a:b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bg-BG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0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Защо просюмърите не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E274C-17D0-4E10-B804-BD5A4D0DB6AE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sz="2000" b="1" dirty="0"/>
              <a:t>Липсва подходящото законодателство – какво е просюмър?</a:t>
            </a:r>
          </a:p>
          <a:p>
            <a:endParaRPr lang="bg-BG" sz="2000" dirty="0"/>
          </a:p>
          <a:p>
            <a:r>
              <a:rPr lang="bg-BG" sz="2000" dirty="0"/>
              <a:t>Просюмър е потребител, който може да консумира и да произвежда, като допълнително може да продава и да съхранява електрическа енергия.</a:t>
            </a:r>
          </a:p>
          <a:p>
            <a:endParaRPr lang="bg-BG" sz="2000" dirty="0"/>
          </a:p>
          <a:p>
            <a:r>
              <a:rPr lang="bg-BG" sz="2000" dirty="0"/>
              <a:t>На ниво Европейски съюз това е дефинирано в 2 директиви, с които са определени моделите и формите на участие на просюмърите на електроенергийните пазари:</a:t>
            </a:r>
          </a:p>
          <a:p>
            <a:endParaRPr lang="bg-BG" sz="2000" dirty="0"/>
          </a:p>
          <a:p>
            <a:r>
              <a:rPr lang="bg-BG" sz="2000" b="1" dirty="0"/>
              <a:t>Директива 2018/2001</a:t>
            </a:r>
            <a:r>
              <a:rPr lang="bg-BG" sz="2000" dirty="0"/>
              <a:t>, където се въвеждат термините:</a:t>
            </a:r>
          </a:p>
          <a:p>
            <a:r>
              <a:rPr lang="bg-BG" sz="2000" i="1" dirty="0"/>
              <a:t>Потребител на собствена електрическа енергия от ВЕИ</a:t>
            </a:r>
          </a:p>
          <a:p>
            <a:r>
              <a:rPr lang="bg-BG" sz="2000" i="1" dirty="0"/>
              <a:t>Съвместно действащи потребители на собствена енергия от ВЕИ</a:t>
            </a:r>
          </a:p>
          <a:p>
            <a:r>
              <a:rPr lang="bg-BG" sz="2000" i="1" dirty="0"/>
              <a:t>Общност за възобновяема енергия</a:t>
            </a:r>
          </a:p>
          <a:p>
            <a:endParaRPr lang="bg-BG" sz="2000" i="1" dirty="0"/>
          </a:p>
          <a:p>
            <a:r>
              <a:rPr lang="bg-BG" sz="2000" b="1" dirty="0"/>
              <a:t>Директива 2019/944</a:t>
            </a:r>
            <a:r>
              <a:rPr lang="bg-BG" sz="2000" dirty="0"/>
              <a:t>, където се въвеждат термините:</a:t>
            </a:r>
          </a:p>
          <a:p>
            <a:r>
              <a:rPr lang="bg-BG" sz="2000" i="1" dirty="0"/>
              <a:t>Активен потребител</a:t>
            </a:r>
          </a:p>
          <a:p>
            <a:r>
              <a:rPr lang="bg-BG" sz="2000" i="1" dirty="0"/>
              <a:t>Гражданска енергийна общност</a:t>
            </a:r>
          </a:p>
          <a:p>
            <a:r>
              <a:rPr lang="bg-BG" sz="2000" i="1" dirty="0"/>
              <a:t>Оптимизация на потреблението</a:t>
            </a:r>
            <a:endParaRPr lang="en-US" sz="2000" i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75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Защо просюмърите не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E274C-17D0-4E10-B804-BD5A4D0DB6AE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pPr marL="342900" indent="-342900">
              <a:buFont typeface="+mj-lt"/>
              <a:buAutoNum type="arabicPeriod" startAt="2"/>
            </a:pPr>
            <a:r>
              <a:rPr lang="bg-BG" sz="2000" b="1" dirty="0"/>
              <a:t>Липсва подходяща инфраструктура – интелигентни измервателни уреди</a:t>
            </a:r>
          </a:p>
          <a:p>
            <a:r>
              <a:rPr lang="bg-BG" sz="2000" dirty="0"/>
              <a:t>По данни на </a:t>
            </a:r>
            <a:r>
              <a:rPr lang="en-US" sz="2000" dirty="0"/>
              <a:t>CEER</a:t>
            </a:r>
            <a:r>
              <a:rPr lang="bg-BG" sz="2000" dirty="0"/>
              <a:t>, България е една от малкото държави, които все още не са взели решение и краен срок за въвеждане на „умни“ електромери, докато в други държави от ЕС техния дял вече е над 90%</a:t>
            </a:r>
            <a:endParaRPr lang="en-US" sz="2000" dirty="0"/>
          </a:p>
          <a:p>
            <a:endParaRPr lang="bg-BG" sz="2000" dirty="0"/>
          </a:p>
          <a:p>
            <a:pPr marL="342900" indent="-342900">
              <a:buFont typeface="+mj-lt"/>
              <a:buAutoNum type="arabicPeriod" startAt="3"/>
            </a:pPr>
            <a:r>
              <a:rPr lang="bg-BG" sz="2000" b="1" dirty="0"/>
              <a:t>Пазарът (в България, но не само) е организиран като пазар на едро</a:t>
            </a:r>
          </a:p>
          <a:p>
            <a:r>
              <a:rPr lang="bg-BG" sz="2000" dirty="0"/>
              <a:t>Високи изисквания към подготовка, участие, налични обезпечения и продуктови ограничения</a:t>
            </a:r>
          </a:p>
          <a:p>
            <a:pPr algn="ctr"/>
            <a:r>
              <a:rPr lang="bg-BG" sz="2000" dirty="0"/>
              <a:t>България/БНЕБ:</a:t>
            </a:r>
          </a:p>
          <a:p>
            <a:r>
              <a:rPr lang="bg-BG" sz="2000" dirty="0"/>
              <a:t>Първоначална такса: 12 000 лв.</a:t>
            </a:r>
          </a:p>
          <a:p>
            <a:r>
              <a:rPr lang="bg-BG" sz="2000" dirty="0"/>
              <a:t>Годишна такса за участие на пазара: Ден напред: 0 лв. / В рамките на деня: 2 000лв.</a:t>
            </a:r>
          </a:p>
          <a:p>
            <a:r>
              <a:rPr lang="bg-BG" sz="2000" dirty="0"/>
              <a:t>Минимално обезпечение: 50 000 лв.</a:t>
            </a:r>
          </a:p>
          <a:p>
            <a:r>
              <a:rPr lang="bg-BG" sz="2000" dirty="0"/>
              <a:t>Минимално оферирано количество: 0,1 Мвтч</a:t>
            </a:r>
            <a:endParaRPr lang="en-US" sz="2000" dirty="0"/>
          </a:p>
          <a:p>
            <a:endParaRPr lang="bg-BG" sz="2000" dirty="0"/>
          </a:p>
          <a:p>
            <a:pPr marL="342900" indent="-342900">
              <a:buFont typeface="+mj-lt"/>
              <a:buAutoNum type="arabicPeriod" startAt="4"/>
            </a:pPr>
            <a:r>
              <a:rPr lang="bg-BG" sz="2000" b="1" dirty="0"/>
              <a:t>Липсват ключови пазарни елементи</a:t>
            </a:r>
          </a:p>
          <a:p>
            <a:r>
              <a:rPr lang="bg-BG" sz="2000" dirty="0"/>
              <a:t>Просюмърите не могат да се включат на балансиращ пазар </a:t>
            </a:r>
          </a:p>
          <a:p>
            <a:r>
              <a:rPr lang="bg-BG" sz="2000" dirty="0"/>
              <a:t>Не съществува т.нар. пазар на системна гъвкавост (</a:t>
            </a:r>
            <a:r>
              <a:rPr lang="en-US" sz="2000" dirty="0"/>
              <a:t>flexibility market)</a:t>
            </a:r>
          </a:p>
        </p:txBody>
      </p:sp>
    </p:spTree>
    <p:extLst>
      <p:ext uri="{BB962C8B-B14F-4D97-AF65-F5344CB8AC3E}">
        <p14:creationId xmlns:p14="http://schemas.microsoft.com/office/powerpoint/2010/main" val="364109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Как просюмърите могат да участват пълноценно на пазара?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b="1" dirty="0"/>
              <a:t>Гъвкавост в потреблението на домакинствата</a:t>
            </a:r>
          </a:p>
          <a:p>
            <a:r>
              <a:rPr lang="bg-BG" sz="2000" dirty="0"/>
              <a:t>Новите пазарни модели на ЕС създават стойност от гъвкавостта на потребителя. Освен оптимизация на потреблението, това води и до появяването на услуги, от които просюмърите могат да се възползват:</a:t>
            </a:r>
            <a:endParaRPr lang="en-US" sz="2000" dirty="0"/>
          </a:p>
          <a:p>
            <a:endParaRPr lang="bg-BG" sz="2000" dirty="0"/>
          </a:p>
          <a:p>
            <a:r>
              <a:rPr lang="bg-BG" sz="2000" b="1" dirty="0"/>
              <a:t>1. Договори с динамични тарифи</a:t>
            </a:r>
          </a:p>
          <a:p>
            <a:r>
              <a:rPr lang="bg-BG" sz="2000" dirty="0"/>
              <a:t>Това са договори, които отразяват в реално време цената на пазарите на едро и стимулират просюмърите да намаляват потреблението от мрежата или да продават, когато цените са високи и да увеличават потреблението от мрежата и да съхраняват енергия, когато цените са ниски.</a:t>
            </a:r>
            <a:endParaRPr lang="en-US" sz="2000" dirty="0"/>
          </a:p>
          <a:p>
            <a:endParaRPr lang="bg-BG" sz="2000" dirty="0"/>
          </a:p>
          <a:p>
            <a:r>
              <a:rPr lang="bg-BG" sz="2000" b="1" dirty="0"/>
              <a:t>2. Договори за агрегиране</a:t>
            </a:r>
          </a:p>
          <a:p>
            <a:r>
              <a:rPr lang="bg-BG" sz="2000" dirty="0"/>
              <a:t>Договори с доставчик на услуга, който обединява виртуално много на брой просюмъри и активно управлява потреблението им като същевременно участва на много пазари с цел да оптимизира разходите на участниците за електроенергия.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807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Какво е виртуална централа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Power Plant / VPP)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b="1" dirty="0"/>
              <a:t>Според Директива 2019/944</a:t>
            </a:r>
          </a:p>
          <a:p>
            <a:r>
              <a:rPr lang="bg-BG" sz="2000" dirty="0"/>
              <a:t>За да се гарантират правата на производители и потребители се въвежда нов участник на пазара – независим доставчик на услуги по агрегиране – </a:t>
            </a:r>
            <a:r>
              <a:rPr lang="bg-BG" sz="2000" b="1" dirty="0"/>
              <a:t>„Агрегатор“</a:t>
            </a:r>
          </a:p>
          <a:p>
            <a:r>
              <a:rPr lang="ru-RU" sz="2000" dirty="0"/>
              <a:t>От своя страна  „агрегиране“ означава функция, осъществявана от физическо или юридическо лице, </a:t>
            </a:r>
            <a:r>
              <a:rPr lang="bg-BG" sz="2000" dirty="0"/>
              <a:t>което</a:t>
            </a:r>
            <a:r>
              <a:rPr lang="ru-RU" sz="2000" dirty="0"/>
              <a:t> съчетава множество товари при потребителя или произведена електроенергия с цел продажба, купуване или обявяване на търг на пазарите на електроенергия</a:t>
            </a:r>
            <a:r>
              <a:rPr lang="bg-BG" sz="2000" dirty="0"/>
              <a:t>.</a:t>
            </a:r>
            <a:endParaRPr lang="en-US" sz="2000" dirty="0"/>
          </a:p>
          <a:p>
            <a:endParaRPr lang="bg-BG" sz="2000" dirty="0"/>
          </a:p>
          <a:p>
            <a:r>
              <a:rPr lang="bg-BG" sz="2000" dirty="0"/>
              <a:t>За да извършва услугите си агрегаторът има нужда от </a:t>
            </a:r>
            <a:r>
              <a:rPr lang="bg-BG" sz="2000" b="1" dirty="0"/>
              <a:t>„Виртуална централа“</a:t>
            </a:r>
            <a:r>
              <a:rPr lang="bg-BG" sz="2000" dirty="0"/>
              <a:t> - </a:t>
            </a:r>
            <a:r>
              <a:rPr lang="ru-RU" sz="2000" dirty="0"/>
              <a:t>система, която разчита на софтуер и интелигентна мрежа за дистанционно и автоматично управление и оптимизиране на децентрализирани енергийни мощности (най-вече ВЕИ, но не само) чрез специална платформа, свързана с пазарите на електроенергия и системни услуги.</a:t>
            </a:r>
            <a:endParaRPr lang="bg-BG" sz="2000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95462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FDA37D-9CF2-49E1-BA4B-45EB2933E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508" y="686008"/>
            <a:ext cx="8654473" cy="49836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Какво е виртуална централа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Power Plant / VPP)</a:t>
            </a:r>
            <a:endParaRPr lang="bg-BG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86D60-9FC8-4BDB-891E-204AE9DF4E84}"/>
              </a:ext>
            </a:extLst>
          </p:cNvPr>
          <p:cNvSpPr txBox="1"/>
          <p:nvPr/>
        </p:nvSpPr>
        <p:spPr>
          <a:xfrm>
            <a:off x="7675418" y="5665295"/>
            <a:ext cx="27247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50" dirty="0"/>
              <a:t>Източник: </a:t>
            </a:r>
            <a:r>
              <a:rPr lang="en-US" sz="1050" dirty="0"/>
              <a:t>Toshiba Corp.</a:t>
            </a:r>
          </a:p>
        </p:txBody>
      </p:sp>
    </p:spTree>
    <p:extLst>
      <p:ext uri="{BB962C8B-B14F-4D97-AF65-F5344CB8AC3E}">
        <p14:creationId xmlns:p14="http://schemas.microsoft.com/office/powerpoint/2010/main" val="399617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Технически възможности на виртуалните централи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Наблюдение и прогнозиране на енергията от ВЕИ в реално време</a:t>
            </a:r>
          </a:p>
          <a:p>
            <a:r>
              <a:rPr lang="bg-BG" sz="2000" dirty="0"/>
              <a:t>Подобряване на възможностите за търговия чрез прогнозиране базирано на данни в реално време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bg-BG" sz="2000" b="1" dirty="0"/>
              <a:t>Контрол и диспечиране на управляваните активи (ВЕИ, батерии и т.н.)</a:t>
            </a:r>
          </a:p>
          <a:p>
            <a:r>
              <a:rPr lang="bg-BG" sz="2000" dirty="0"/>
              <a:t>Контрол на децентрализирани активи базиран на актуални данни за цените на електроенергията на пазарите на едро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Управление на </a:t>
            </a:r>
            <a:r>
              <a:rPr lang="en-US" sz="2000" b="1" dirty="0"/>
              <a:t>Demand response</a:t>
            </a:r>
          </a:p>
          <a:p>
            <a:r>
              <a:rPr lang="bg-BG" sz="2000" dirty="0"/>
              <a:t>С цел подпомагане на мрежата или получаване на допълнителни приходи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b="1" dirty="0"/>
              <a:t>Услуги по балансиране на мрежата</a:t>
            </a:r>
          </a:p>
          <a:p>
            <a:r>
              <a:rPr lang="bg-BG" sz="2000" dirty="0"/>
              <a:t>Предоставяне на услуги свързани с вторичното или третичното регулиране на честотата в мрежата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56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Бизнес модели на виртуалните централи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В зависимост от местоположението на участниците във виртуалната централа и регулациите, според които тя работи се отличават няколко бизнес модела.</a:t>
            </a:r>
          </a:p>
          <a:p>
            <a:r>
              <a:rPr lang="bg-BG" sz="2000" dirty="0"/>
              <a:t>Най-разпространените услуги, които виртуалните централи в Европейския съюз предлагат са: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на системна гъвкавост от ВЕИ</a:t>
            </a:r>
          </a:p>
          <a:p>
            <a:r>
              <a:rPr lang="en-US" sz="2000" dirty="0"/>
              <a:t>VPP</a:t>
            </a:r>
            <a:r>
              <a:rPr lang="bg-BG" sz="2000" dirty="0"/>
              <a:t> подпомага мрежата – чрез гъвкавост и управление на производството се оптимизират новите инвестиции в мрежова инфраструктура</a:t>
            </a:r>
          </a:p>
          <a:p>
            <a:endParaRPr lang="bg-BG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на </a:t>
            </a:r>
            <a:r>
              <a:rPr lang="en-US" sz="2000" dirty="0"/>
              <a:t>Demand side response</a:t>
            </a:r>
          </a:p>
          <a:p>
            <a:r>
              <a:rPr lang="en-US" sz="2000" dirty="0"/>
              <a:t>VPP</a:t>
            </a:r>
            <a:r>
              <a:rPr lang="bg-BG" sz="2000" dirty="0"/>
              <a:t> подпомага мрежата в пикови моменти чрез т.нар. </a:t>
            </a:r>
            <a:r>
              <a:rPr lang="en-US" sz="2000" dirty="0"/>
              <a:t>Peak shaving/load shedding</a:t>
            </a:r>
            <a:endParaRPr lang="bg-BG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000" dirty="0"/>
              <a:t>Агрегиране за битови потребители с локално производство и съхранение на енергия</a:t>
            </a:r>
          </a:p>
          <a:p>
            <a:r>
              <a:rPr lang="en-US" sz="2000" dirty="0"/>
              <a:t>VPP</a:t>
            </a:r>
            <a:r>
              <a:rPr lang="bg-BG" sz="2000" dirty="0"/>
              <a:t> диспечира произведената енергия, като по този начин намалява зависимостта от мрежата и оптимизира разходите на потребителите</a:t>
            </a:r>
            <a:endParaRPr lang="en-US" sz="2000" dirty="0"/>
          </a:p>
          <a:p>
            <a:r>
              <a:rPr lang="bg-BG" sz="2000" dirty="0"/>
              <a:t>Тук влизат и </a:t>
            </a:r>
            <a:r>
              <a:rPr lang="en-US" sz="2000" dirty="0"/>
              <a:t>V2H (Vehicle to Home)</a:t>
            </a:r>
            <a:r>
              <a:rPr lang="bg-BG" sz="2000" dirty="0"/>
              <a:t> и</a:t>
            </a:r>
            <a:r>
              <a:rPr lang="en-US" sz="2000" dirty="0"/>
              <a:t> V2G (Vehicle to Grid)</a:t>
            </a:r>
            <a:r>
              <a:rPr lang="bg-BG" sz="2000" dirty="0"/>
              <a:t> моделите</a:t>
            </a:r>
          </a:p>
          <a:p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289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CDF381-BF34-4B95-B4B3-62519894A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0913" y="3710663"/>
            <a:ext cx="5101087" cy="31473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10365" cy="1857375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>
            <a:off x="1348509" y="673711"/>
            <a:ext cx="10270836" cy="0"/>
          </a:xfrm>
          <a:prstGeom prst="line">
            <a:avLst/>
          </a:prstGeom>
          <a:ln>
            <a:solidFill>
              <a:srgbClr val="D85C7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itle 2"/>
          <p:cNvSpPr txBox="1">
            <a:spLocks/>
          </p:cNvSpPr>
          <p:nvPr/>
        </p:nvSpPr>
        <p:spPr>
          <a:xfrm>
            <a:off x="877456" y="-31225"/>
            <a:ext cx="11117936" cy="957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500" b="1" kern="1200" dirty="0">
                <a:solidFill>
                  <a:srgbClr val="8027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Пазарни модели – примерът на Европа</a:t>
            </a:r>
          </a:p>
        </p:txBody>
      </p:sp>
      <p:sp>
        <p:nvSpPr>
          <p:cNvPr id="7" name="TextBox 87"/>
          <p:cNvSpPr txBox="1"/>
          <p:nvPr/>
        </p:nvSpPr>
        <p:spPr>
          <a:xfrm>
            <a:off x="4799857" y="4293094"/>
            <a:ext cx="972107" cy="4154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bg-BG" sz="750" b="1" dirty="0">
                <a:solidFill>
                  <a:srgbClr val="FFFFFF"/>
                </a:solidFill>
                <a:latin typeface="Verdana"/>
                <a:ea typeface="Verdana" pitchFamily="34"/>
                <a:cs typeface="Verdana" pitchFamily="34"/>
              </a:rPr>
              <a:t>Стратегическо партньорство за БЕХ ЕАД</a:t>
            </a:r>
            <a:endParaRPr lang="en-US" sz="750" b="1" dirty="0">
              <a:solidFill>
                <a:srgbClr val="FFFFFF"/>
              </a:solidFill>
              <a:latin typeface="Verdana"/>
              <a:ea typeface="Verdana" pitchFamily="34"/>
              <a:cs typeface="Verdana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201C6-6E4A-490C-8022-EEDE4DDA1E7A}"/>
              </a:ext>
            </a:extLst>
          </p:cNvPr>
          <p:cNvSpPr txBox="1"/>
          <p:nvPr/>
        </p:nvSpPr>
        <p:spPr>
          <a:xfrm>
            <a:off x="1348509" y="671691"/>
            <a:ext cx="952269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  <a:p>
            <a:r>
              <a:rPr lang="bg-BG" sz="2000" dirty="0"/>
              <a:t>В момента в Европа най-популярните платформи за услуги за системна гъвкавост са:</a:t>
            </a:r>
          </a:p>
          <a:p>
            <a:endParaRPr lang="bg-BG" sz="2000" dirty="0"/>
          </a:p>
          <a:p>
            <a:r>
              <a:rPr lang="en-US" sz="2000" dirty="0"/>
              <a:t>                       NODES Market – </a:t>
            </a:r>
            <a:r>
              <a:rPr lang="bg-BG" sz="2000" dirty="0"/>
              <a:t>скандинавски пазари, дъщерна компания на пазарния оператор </a:t>
            </a:r>
            <a:r>
              <a:rPr lang="en-US" sz="2000" dirty="0" err="1"/>
              <a:t>Nordpool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                   ENERA - </a:t>
            </a:r>
            <a:r>
              <a:rPr lang="bg-BG" sz="2000" dirty="0"/>
              <a:t> западна Европа</a:t>
            </a:r>
            <a:r>
              <a:rPr lang="en-US" sz="2000" dirty="0"/>
              <a:t> (</a:t>
            </a:r>
            <a:r>
              <a:rPr lang="bg-BG" sz="2000" dirty="0"/>
              <a:t>Франция, Белгия, Холандия и Германия), дъщерна компания на пазарния оператор </a:t>
            </a:r>
            <a:r>
              <a:rPr lang="en-US" sz="2000" dirty="0"/>
              <a:t>EPEX SPOT</a:t>
            </a:r>
          </a:p>
          <a:p>
            <a:endParaRPr lang="en-US" sz="2000" dirty="0"/>
          </a:p>
          <a:p>
            <a:r>
              <a:rPr lang="en-US" sz="2000" dirty="0"/>
              <a:t>                      </a:t>
            </a:r>
          </a:p>
          <a:p>
            <a:r>
              <a:rPr lang="en-US" sz="2000" dirty="0"/>
              <a:t>GOPACS – </a:t>
            </a:r>
            <a:r>
              <a:rPr lang="bg-BG" sz="2000" dirty="0"/>
              <a:t>инициатива на холандските мрежови оператори, оперира на пазара в Холандия и Белгия</a:t>
            </a:r>
          </a:p>
          <a:p>
            <a:endParaRPr lang="bg-BG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PICLO FLEX – </a:t>
            </a:r>
            <a:r>
              <a:rPr lang="bg-BG" sz="2000" dirty="0"/>
              <a:t>независима пазарна платформа в Обединеното кралство</a:t>
            </a:r>
          </a:p>
          <a:p>
            <a:r>
              <a:rPr lang="en-US" sz="20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89FCCF-991A-40F7-BFB4-BA81F9B579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708" y="1376628"/>
            <a:ext cx="1739153" cy="6185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D1A0F9-2602-44D0-98D3-35EE3F58D0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456" y="2174720"/>
            <a:ext cx="1438577" cy="7711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7BA15A-9051-42D5-9C9C-26F740229B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719" y="4468564"/>
            <a:ext cx="1924050" cy="742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4CE008-696C-4A96-B0DC-D0BB02C9C6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534" y="3155230"/>
            <a:ext cx="20955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9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19962</TotalTime>
  <Words>1252</Words>
  <Application>Microsoft Office PowerPoint</Application>
  <PresentationFormat>Widescreen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 Jeliazkov</dc:creator>
  <cp:lastModifiedBy>Antony Zhelyazkov</cp:lastModifiedBy>
  <cp:revision>344</cp:revision>
  <cp:lastPrinted>2020-01-10T06:45:29Z</cp:lastPrinted>
  <dcterms:created xsi:type="dcterms:W3CDTF">2018-01-15T09:42:16Z</dcterms:created>
  <dcterms:modified xsi:type="dcterms:W3CDTF">2022-04-10T07:06:23Z</dcterms:modified>
</cp:coreProperties>
</file>