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3" r:id="rId2"/>
    <p:sldId id="292" r:id="rId3"/>
    <p:sldId id="290" r:id="rId4"/>
    <p:sldId id="289" r:id="rId5"/>
    <p:sldId id="291" r:id="rId6"/>
    <p:sldId id="293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F"/>
    <a:srgbClr val="0C54A0"/>
    <a:srgbClr val="EAEAEA"/>
    <a:srgbClr val="CB1F40"/>
    <a:srgbClr val="5B5B5B"/>
    <a:srgbClr val="5FC6F1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784" autoAdjust="0"/>
  </p:normalViewPr>
  <p:slideViewPr>
    <p:cSldViewPr snapToGrid="0" showGuides="1">
      <p:cViewPr varScale="1">
        <p:scale>
          <a:sx n="73" d="100"/>
          <a:sy n="73" d="100"/>
        </p:scale>
        <p:origin x="17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00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934874779448557E-2"/>
          <c:y val="0"/>
          <c:w val="0.56187290969899661"/>
          <c:h val="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E57-4E16-BEE0-2C40E9D2424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E57-4E16-BEE0-2C40E9D2424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E57-4E16-BEE0-2C40E9D2424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E57-4E16-BEE0-2C40E9D2424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E57-4E16-BEE0-2C40E9D24242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E57-4E16-BEE0-2C40E9D242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Trends!$A$2:$A$7</c:f>
              <c:strCache>
                <c:ptCount val="6"/>
                <c:pt idx="0">
                  <c:v>Ransomware</c:v>
                </c:pt>
                <c:pt idx="1">
                  <c:v>Phishing</c:v>
                </c:pt>
                <c:pt idx="2">
                  <c:v>Malware</c:v>
                </c:pt>
                <c:pt idx="3">
                  <c:v>Information leakage</c:v>
                </c:pt>
                <c:pt idx="4">
                  <c:v>Unauthorised access</c:v>
                </c:pt>
                <c:pt idx="5">
                  <c:v>Vulnerability abuse</c:v>
                </c:pt>
              </c:strCache>
            </c:strRef>
          </c:cat>
          <c:val>
            <c:numRef>
              <c:f>Trends!$B$2:$B$7</c:f>
              <c:numCache>
                <c:formatCode>General</c:formatCode>
                <c:ptCount val="6"/>
                <c:pt idx="0">
                  <c:v>12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57-4E16-BEE0-2C40E9D2424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672495369516934"/>
          <c:y val="1.8935185185185187E-2"/>
          <c:w val="0.28437977861462971"/>
          <c:h val="0.96412146398366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63897130949245"/>
          <c:y val="0"/>
          <c:w val="0.58377966682824234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2D-450A-818C-2CFF0AEBAEE1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2D-450A-818C-2CFF0AEBAEE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2D-450A-818C-2CFF0AEBAEE1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2D-450A-818C-2CFF0AEBAEE1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D2D-450A-818C-2CFF0AEBAEE1}"/>
              </c:ext>
            </c:extLst>
          </c:dPt>
          <c:dPt>
            <c:idx val="5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D2D-450A-818C-2CFF0AEBAEE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D2D-450A-818C-2CFF0AEBAEE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D2D-450A-818C-2CFF0AEBAEE1}"/>
              </c:ext>
            </c:extLst>
          </c:dPt>
          <c:cat>
            <c:strRef>
              <c:f>Sheet1!$A$2:$A$9</c:f>
              <c:strCache>
                <c:ptCount val="6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</c:v>
                </c:pt>
                <c:pt idx="5">
                  <c:v>6th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16.5</c:v>
                </c:pt>
                <c:pt idx="1">
                  <c:v>16.5</c:v>
                </c:pt>
                <c:pt idx="2">
                  <c:v>16.5</c:v>
                </c:pt>
                <c:pt idx="3">
                  <c:v>16.5</c:v>
                </c:pt>
                <c:pt idx="4">
                  <c:v>16.5</c:v>
                </c:pt>
                <c:pt idx="5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D2D-450A-818C-2CFF0AEBA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0.36355</cdr:x>
      <cdr:y>0.37071</cdr:y>
    </cdr:from>
    <cdr:to>
      <cdr:x>0.52611</cdr:x>
      <cdr:y>0.63525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213464" y="1854924"/>
          <a:ext cx="1436913" cy="13237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0.50246</cdr:x>
      <cdr:y>0.03829</cdr:y>
    </cdr:from>
    <cdr:to>
      <cdr:x>0.60591</cdr:x>
      <cdr:y>0.22103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41372" y="1915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0.36614</cdr:x>
      <cdr:y>0.37171</cdr:y>
    </cdr:from>
    <cdr:to>
      <cdr:x>0.53002</cdr:x>
      <cdr:y>0.53051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39590" y="1866412"/>
          <a:ext cx="1449976" cy="7973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800" b="1" dirty="0" smtClean="0">
              <a:solidFill>
                <a:schemeClr val="accent2"/>
              </a:solidFill>
            </a:rPr>
            <a:t>ENISA</a:t>
          </a:r>
        </a:p>
        <a:p xmlns:a="http://schemas.openxmlformats.org/drawingml/2006/main">
          <a:pPr algn="ctr"/>
          <a:r>
            <a:rPr lang="en-GB" sz="1400" b="1" dirty="0" smtClean="0">
              <a:solidFill>
                <a:srgbClr val="FF0000"/>
              </a:solidFill>
            </a:rPr>
            <a:t>Mobilising communities</a:t>
          </a:r>
          <a:endParaRPr lang="en-GB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0.61719</cdr:x>
      <cdr:y>0</cdr:y>
    </cdr:from>
    <cdr:to>
      <cdr:x>0.77746</cdr:x>
      <cdr:y>0.16186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60841" y="-1471750"/>
          <a:ext cx="1418039" cy="812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 smtClean="0">
              <a:solidFill>
                <a:srgbClr val="FF0000"/>
              </a:solidFill>
            </a:rPr>
            <a:t>Providing technical guidelines</a:t>
          </a:r>
          <a:endParaRPr lang="en-GB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0.58227</cdr:x>
      <cdr:y>0.34654</cdr:y>
    </cdr:from>
    <cdr:to>
      <cdr:x>0.72737</cdr:x>
      <cdr:y>0.52193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51838" y="1740009"/>
          <a:ext cx="1283858" cy="880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b="1" dirty="0" smtClean="0">
            <a:solidFill>
              <a:schemeClr val="bg1"/>
            </a:solidFill>
          </a:endParaRPr>
        </a:p>
        <a:p xmlns:a="http://schemas.openxmlformats.org/drawingml/2006/main">
          <a:r>
            <a:rPr lang="en-GB" b="1" kern="1200" dirty="0">
              <a:solidFill>
                <a:schemeClr val="bg1"/>
              </a:solidFill>
            </a:rPr>
            <a:t>DG ENER</a:t>
          </a:r>
        </a:p>
        <a:p xmlns:a="http://schemas.openxmlformats.org/drawingml/2006/main">
          <a:r>
            <a:rPr lang="en-GB" b="1" kern="1200" dirty="0">
              <a:solidFill>
                <a:schemeClr val="bg1"/>
              </a:solidFill>
            </a:rPr>
            <a:t>DG CNECT</a:t>
          </a:r>
        </a:p>
        <a:p xmlns:a="http://schemas.openxmlformats.org/drawingml/2006/main">
          <a:r>
            <a:rPr lang="en-GB" b="1" kern="1200" dirty="0">
              <a:solidFill>
                <a:schemeClr val="bg1"/>
              </a:solidFill>
            </a:rPr>
            <a:t>ACER</a:t>
          </a:r>
        </a:p>
      </cdr:txBody>
    </cdr:sp>
  </cdr:relSizeAnchor>
  <cdr:relSizeAnchor xmlns:cdr="http://schemas.openxmlformats.org/drawingml/2006/chartDrawing">
    <cdr:from>
      <cdr:x>0.18327</cdr:x>
      <cdr:y>0.37878</cdr:y>
    </cdr:from>
    <cdr:to>
      <cdr:x>0.3128</cdr:x>
      <cdr:y>0.61197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colorTemperature colorTemp="4700"/>
                  </a14:imgEffect>
                  <a14:imgEffect>
                    <a14:saturation sat="66000"/>
                  </a14:imgEffect>
                </a14:imgLayer>
              </a14:imgProps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21521" y="1901903"/>
          <a:ext cx="1146073" cy="11708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effectLst xmlns:a="http://schemas.openxmlformats.org/drawingml/2006/main">
          <a:softEdge rad="31750"/>
        </a:effec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11EB666-1AB0-4F53-BC0D-74EAAB0A8B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829DC8-0093-4D70-809B-B87B7973D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7E3A6-9411-4918-A7F6-EEA05EC21BB3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C7D44C-F93B-4A09-9AFD-716853758E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DE8202-963F-4B21-8441-BF321AA2F0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5424B-0914-4654-86C3-DA5571BD36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956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5A512-FD3C-42C3-8F69-92774F4F4D3C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0B6F2-39BF-4782-9A62-09DEC8CE7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21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629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CER=Critical Entities</a:t>
            </a:r>
            <a:r>
              <a:rPr lang="en-GB" baseline="0" dirty="0" smtClean="0"/>
              <a:t> Resilience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38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702824A-E504-4EAF-8509-402C625014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59200"/>
            <a:ext cx="6570663" cy="638175"/>
          </a:xfrm>
        </p:spPr>
        <p:txBody>
          <a:bodyPr lIns="648000" tIns="0" rIns="648000" bIns="0">
            <a:noAutofit/>
          </a:bodyPr>
          <a:lstStyle>
            <a:lvl1pPr>
              <a:lnSpc>
                <a:spcPts val="192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</a:defRPr>
            </a:lvl1pPr>
            <a:lvl2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Update subtitle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1E30D68A-95CE-4115-B479-E8ACC9E607DF}"/>
              </a:ext>
            </a:extLst>
          </p:cNvPr>
          <p:cNvCxnSpPr/>
          <p:nvPr userDrawn="1"/>
        </p:nvCxnSpPr>
        <p:spPr>
          <a:xfrm>
            <a:off x="954000" y="6048375"/>
            <a:ext cx="0" cy="22860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99CA7A-DE23-4337-98BE-C30C61CD66B5}"/>
              </a:ext>
            </a:extLst>
          </p:cNvPr>
          <p:cNvCxnSpPr/>
          <p:nvPr userDrawn="1"/>
        </p:nvCxnSpPr>
        <p:spPr>
          <a:xfrm>
            <a:off x="1335000" y="6042968"/>
            <a:ext cx="0" cy="22860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ástupný symbol pro text 23">
            <a:extLst>
              <a:ext uri="{FF2B5EF4-FFF2-40B4-BE49-F238E27FC236}">
                <a16:creationId xmlns:a16="http://schemas.microsoft.com/office/drawing/2014/main" id="{E67A196F-658E-48C2-A486-CB33335EEA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35" y="6025505"/>
            <a:ext cx="264415" cy="263525"/>
          </a:xfrm>
        </p:spPr>
        <p:txBody>
          <a:bodyPr lIns="0" r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18</a:t>
            </a:r>
          </a:p>
        </p:txBody>
      </p:sp>
      <p:sp>
        <p:nvSpPr>
          <p:cNvPr id="29" name="Zástupný symbol pro text 23">
            <a:extLst>
              <a:ext uri="{FF2B5EF4-FFF2-40B4-BE49-F238E27FC236}">
                <a16:creationId xmlns:a16="http://schemas.microsoft.com/office/drawing/2014/main" id="{D296AA90-863D-4442-9397-9BF9329FEB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0138" y="6025504"/>
            <a:ext cx="313183" cy="263525"/>
          </a:xfrm>
        </p:spPr>
        <p:txBody>
          <a:bodyPr lIns="0" rIns="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11</a:t>
            </a:r>
          </a:p>
        </p:txBody>
      </p:sp>
      <p:sp>
        <p:nvSpPr>
          <p:cNvPr id="30" name="Zástupný symbol pro text 23">
            <a:extLst>
              <a:ext uri="{FF2B5EF4-FFF2-40B4-BE49-F238E27FC236}">
                <a16:creationId xmlns:a16="http://schemas.microsoft.com/office/drawing/2014/main" id="{9DCA3181-1697-41BC-96E3-D28BD05E24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1608" y="6025503"/>
            <a:ext cx="582527" cy="263525"/>
          </a:xfrm>
        </p:spPr>
        <p:txBody>
          <a:bodyPr lIns="0" rIns="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201</a:t>
            </a:r>
            <a:r>
              <a:rPr lang="en-GB" dirty="0"/>
              <a:t>8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C6CBC23-9ED3-4436-B21E-7ADC0CD4D9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726526"/>
            <a:ext cx="6570663" cy="2613025"/>
          </a:xfrm>
        </p:spPr>
        <p:txBody>
          <a:bodyPr lIns="648000" tIns="0" rIns="648000" bIns="0" anchor="b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3300" cap="all" spc="6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Powerpoint</a:t>
            </a:r>
            <a:r>
              <a:rPr lang="en-GB" noProof="0" dirty="0"/>
              <a:t> presentation title, maximum five lines, aligned bottom left, no hyphenation</a:t>
            </a:r>
          </a:p>
        </p:txBody>
      </p:sp>
    </p:spTree>
    <p:extLst>
      <p:ext uri="{BB962C8B-B14F-4D97-AF65-F5344CB8AC3E}">
        <p14:creationId xmlns:p14="http://schemas.microsoft.com/office/powerpoint/2010/main" val="405067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3370AA24-27CB-432D-B635-3696CB774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0B6A-B911-4244-9BAF-260D6704E6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chemeClr val="accent3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chemeClr val="accent3"/>
                </a:solidFill>
              </a:defRPr>
            </a:lvl4pPr>
          </a:lstStyle>
          <a:p>
            <a:pPr lvl="0"/>
            <a:r>
              <a:rPr lang="en-GB" noProof="0" dirty="0"/>
              <a:t>Text in four levels with bullets and a headline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985A1678-7B6F-46D3-B351-42BCE55B8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34000" y="1800000"/>
            <a:ext cx="3780000" cy="3060000"/>
          </a:xfrm>
        </p:spPr>
        <p:txBody>
          <a:bodyPr lIns="0" tIns="0" rIns="0" bIns="0">
            <a:noAutofit/>
          </a:bodyPr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EE2432E-4F89-4E41-9DA5-73102E382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4001" y="5104800"/>
            <a:ext cx="3780000" cy="788400"/>
          </a:xfrm>
        </p:spPr>
        <p:txBody>
          <a:bodyPr lIns="0" r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Note to the picture 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keep short, maximum in 3 lines, on the left, no hyphenation.  </a:t>
            </a:r>
            <a:b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The shorter the better.</a:t>
            </a:r>
            <a:endParaRPr lang="en-GB" noProof="0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5E1C5CB0-5CED-4AAA-A821-4A6FE48584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726400" cy="435600"/>
          </a:xfrm>
        </p:spPr>
        <p:txBody>
          <a:bodyPr lIns="648000" tIns="0" rIns="648000" bIns="0" anchor="t" anchorCtr="0">
            <a:noAutofit/>
          </a:bodyPr>
          <a:lstStyle>
            <a:lvl1pPr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One line headline on the left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F0D6980A-B2B8-470B-9AAF-F6692AF28BD4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>
            <a:extLst>
              <a:ext uri="{FF2B5EF4-FFF2-40B4-BE49-F238E27FC236}">
                <a16:creationId xmlns:a16="http://schemas.microsoft.com/office/drawing/2014/main" id="{8FDEFD7F-9893-4AB2-A6BA-D2DD735E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Short name of the </a:t>
            </a:r>
            <a:r>
              <a:rPr lang="en-GB" dirty="0" err="1"/>
              <a:t>powerpoint</a:t>
            </a:r>
            <a:r>
              <a:rPr lang="en-GB" dirty="0"/>
              <a:t> presentation, maximum length two thirds of the page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A0F6FA0C-F321-4F4B-AAED-39532E009A77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48">
            <a:extLst>
              <a:ext uri="{FF2B5EF4-FFF2-40B4-BE49-F238E27FC236}">
                <a16:creationId xmlns:a16="http://schemas.microsoft.com/office/drawing/2014/main" id="{2F619EFB-AE3E-4288-B639-B694A58E1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7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Text+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71915FF0-BD61-4A7E-9972-5300B0BAD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0B6A-B911-4244-9BAF-260D6704E6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chemeClr val="accent3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chemeClr val="accent3"/>
                </a:solidFill>
              </a:defRPr>
            </a:lvl4pPr>
          </a:lstStyle>
          <a:p>
            <a:pPr lvl="0"/>
            <a:r>
              <a:rPr lang="en-GB" noProof="0" dirty="0"/>
              <a:t>Text in four levels with bullets and a headline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EE2432E-4F89-4E41-9DA5-73102E382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8005" y="5432400"/>
            <a:ext cx="3780000" cy="788400"/>
          </a:xfrm>
        </p:spPr>
        <p:txBody>
          <a:bodyPr lIns="0" r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Note to the table 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keep short, maximum in 3 lines, on the left, no hyphenation.  </a:t>
            </a:r>
            <a:b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The shorter the better.</a:t>
            </a:r>
            <a:endParaRPr lang="en-GB" noProof="0" dirty="0"/>
          </a:p>
        </p:txBody>
      </p:sp>
      <p:sp>
        <p:nvSpPr>
          <p:cNvPr id="5" name="Zástupný symbol pro tabulku 4">
            <a:extLst>
              <a:ext uri="{FF2B5EF4-FFF2-40B4-BE49-F238E27FC236}">
                <a16:creationId xmlns:a16="http://schemas.microsoft.com/office/drawing/2014/main" id="{C1A3035E-21FB-4894-92A5-2D93E05F4EA9}"/>
              </a:ext>
            </a:extLst>
          </p:cNvPr>
          <p:cNvSpPr>
            <a:spLocks noGrp="1" noChangeAspect="1"/>
          </p:cNvSpPr>
          <p:nvPr>
            <p:ph type="tbl" sz="quarter" idx="16" hasCustomPrompt="1"/>
          </p:nvPr>
        </p:nvSpPr>
        <p:spPr>
          <a:xfrm>
            <a:off x="4791600" y="1796400"/>
            <a:ext cx="3801600" cy="3517200"/>
          </a:xfrm>
        </p:spPr>
        <p:txBody>
          <a:bodyPr tIns="72000" bIns="72000" anchor="ctr" anchorCtr="0">
            <a:normAutofit/>
          </a:bodyPr>
          <a:lstStyle>
            <a:lvl1pPr>
              <a:defRPr sz="1500" baseline="0"/>
            </a:lvl1pPr>
          </a:lstStyle>
          <a:p>
            <a:r>
              <a:rPr lang="en-GB" dirty="0"/>
              <a:t>Click the icon to add a table</a:t>
            </a:r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3EE5BBE3-65E9-4DED-82CF-0018127F75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726400" cy="435600"/>
          </a:xfrm>
        </p:spPr>
        <p:txBody>
          <a:bodyPr lIns="648000" tIns="0" rIns="648000" bIns="0" anchor="t" anchorCtr="0">
            <a:noAutofit/>
          </a:bodyPr>
          <a:lstStyle>
            <a:lvl1pPr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One line headline on the left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09EE363F-BB4B-4EAE-9EF7-FFD0141DEA8E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>
            <a:extLst>
              <a:ext uri="{FF2B5EF4-FFF2-40B4-BE49-F238E27FC236}">
                <a16:creationId xmlns:a16="http://schemas.microsoft.com/office/drawing/2014/main" id="{7994F1B0-EEEC-4D46-A804-16BF2857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Short name of the </a:t>
            </a:r>
            <a:r>
              <a:rPr lang="en-GB" dirty="0" err="1"/>
              <a:t>powerpoint</a:t>
            </a:r>
            <a:r>
              <a:rPr lang="en-GB" dirty="0"/>
              <a:t> presentation, maximum length two thirds of the page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64399598-AE7F-43DB-BEDF-8D0BB2D0A48B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48">
            <a:extLst>
              <a:ext uri="{FF2B5EF4-FFF2-40B4-BE49-F238E27FC236}">
                <a16:creationId xmlns:a16="http://schemas.microsoft.com/office/drawing/2014/main" id="{D7707C07-26B6-4E05-8488-1DE039003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7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A9D2D2C-52C6-45E4-A785-4AF57F888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453600"/>
          </a:xfrm>
        </p:spPr>
        <p:txBody>
          <a:bodyPr lIns="648000" tIns="0" rIns="684000" bIns="0" anchor="t" anchorCtr="0">
            <a:noAutofit/>
          </a:bodyPr>
          <a:lstStyle>
            <a:lvl1pPr>
              <a:lnSpc>
                <a:spcPts val="3400"/>
              </a:lnSpc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One line headline on the left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EE2432E-4F89-4E41-9DA5-73102E382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432400"/>
            <a:ext cx="2481316" cy="324000"/>
          </a:xfrm>
        </p:spPr>
        <p:txBody>
          <a:bodyPr lIns="0" r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Table note on 1 line</a:t>
            </a:r>
          </a:p>
        </p:txBody>
      </p:sp>
      <p:sp>
        <p:nvSpPr>
          <p:cNvPr id="5" name="Zástupný symbol pro tabulku 4">
            <a:extLst>
              <a:ext uri="{FF2B5EF4-FFF2-40B4-BE49-F238E27FC236}">
                <a16:creationId xmlns:a16="http://schemas.microsoft.com/office/drawing/2014/main" id="{C1A3035E-21FB-4894-92A5-2D93E05F4EA9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48000" y="1796400"/>
            <a:ext cx="7848000" cy="3517200"/>
          </a:xfrm>
        </p:spPr>
        <p:txBody>
          <a:bodyPr tIns="72000" bIns="72000" anchor="ctr" anchorCtr="0">
            <a:normAutofit/>
          </a:bodyPr>
          <a:lstStyle>
            <a:lvl1pPr>
              <a:defRPr sz="1500"/>
            </a:lvl1pPr>
          </a:lstStyle>
          <a:p>
            <a:r>
              <a:rPr lang="en-GB" dirty="0"/>
              <a:t>Click the icon to add a table.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4BA578A-7CA3-441A-875C-DA886EF7B869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47BD0CF3-E626-476B-9225-476D0116C2F1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Zástupný symbol pro zápatí 4">
            <a:extLst>
              <a:ext uri="{FF2B5EF4-FFF2-40B4-BE49-F238E27FC236}">
                <a16:creationId xmlns:a16="http://schemas.microsoft.com/office/drawing/2014/main" id="{8A03B3F2-A48A-4D0E-A779-E868557F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Short name of the </a:t>
            </a:r>
            <a:r>
              <a:rPr lang="en-GB" noProof="0" dirty="0" err="1"/>
              <a:t>powerpoint</a:t>
            </a:r>
            <a:r>
              <a:rPr lang="en-GB" noProof="0" dirty="0"/>
              <a:t> presentation, maximum length two thirds of the page</a:t>
            </a:r>
          </a:p>
        </p:txBody>
      </p:sp>
      <p:pic>
        <p:nvPicPr>
          <p:cNvPr id="19" name="Picture 48">
            <a:extLst>
              <a:ext uri="{FF2B5EF4-FFF2-40B4-BE49-F238E27FC236}">
                <a16:creationId xmlns:a16="http://schemas.microsoft.com/office/drawing/2014/main" id="{1D0A7C21-E46D-4406-843B-559E01F435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08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Picture+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F1591F6-46C5-4F72-868A-5E0F3404CF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Update text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EE2432E-4F89-4E41-9DA5-73102E382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896800"/>
            <a:ext cx="2481316" cy="324000"/>
          </a:xfrm>
        </p:spPr>
        <p:txBody>
          <a:bodyPr lIns="0" r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Picture note on 1 line</a:t>
            </a:r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A19E01E0-95D9-4F6E-9F11-1472DF589D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000" y="648000"/>
            <a:ext cx="7848000" cy="5220000"/>
          </a:xfrm>
        </p:spPr>
        <p:txBody>
          <a:bodyPr/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AFD109A-B345-4356-B29F-641AD5239122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ástupný symbol pro číslo snímku 5">
            <a:extLst>
              <a:ext uri="{FF2B5EF4-FFF2-40B4-BE49-F238E27FC236}">
                <a16:creationId xmlns:a16="http://schemas.microsoft.com/office/drawing/2014/main" id="{BF4BDEF5-ED8C-4F8F-9D2A-D3521A15FC63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Zástupný symbol pro zápatí 4">
            <a:extLst>
              <a:ext uri="{FF2B5EF4-FFF2-40B4-BE49-F238E27FC236}">
                <a16:creationId xmlns:a16="http://schemas.microsoft.com/office/drawing/2014/main" id="{A306F1F7-6893-4DE5-9BAE-BADD48F5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Short name of the </a:t>
            </a:r>
            <a:r>
              <a:rPr lang="en-GB" dirty="0" err="1"/>
              <a:t>powerpoint</a:t>
            </a:r>
            <a:r>
              <a:rPr lang="en-GB" dirty="0"/>
              <a:t> presentation, maximum length two thirds of the page</a:t>
            </a:r>
          </a:p>
        </p:txBody>
      </p:sp>
      <p:pic>
        <p:nvPicPr>
          <p:cNvPr id="19" name="Picture 48">
            <a:extLst>
              <a:ext uri="{FF2B5EF4-FFF2-40B4-BE49-F238E27FC236}">
                <a16:creationId xmlns:a16="http://schemas.microsoft.com/office/drawing/2014/main" id="{F4D9E57C-97AF-47DA-8816-9D396C40F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6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EC6403B-CAB4-4425-9AAE-B24BA1C21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B6A6302-7579-4A2C-9414-1E72BF4A4A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3200" y="1494000"/>
            <a:ext cx="5608800" cy="3297600"/>
          </a:xfrm>
        </p:spPr>
        <p:txBody>
          <a:bodyPr lIns="0" tIns="0" rIns="0" bIns="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quote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D8AC711C-B9C9-4C74-8CE1-248EC4C17C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3200" y="5130000"/>
            <a:ext cx="5608800" cy="622800"/>
          </a:xfrm>
        </p:spPr>
        <p:txBody>
          <a:bodyPr lIns="0" tIns="0" rIns="90000" bIns="0">
            <a:noAutofit/>
          </a:bodyPr>
          <a:lstStyle>
            <a:lvl1pPr>
              <a:lnSpc>
                <a:spcPts val="2100"/>
              </a:lnSpc>
              <a:spcBef>
                <a:spcPts val="0"/>
              </a:spcBef>
              <a:defRPr sz="1700" baseline="0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700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dirty="0"/>
              <a:t>Add name</a:t>
            </a:r>
            <a:endParaRPr lang="cs-CZ" dirty="0"/>
          </a:p>
          <a:p>
            <a:pPr lvl="1"/>
            <a:r>
              <a:rPr lang="en-GB" dirty="0"/>
              <a:t>Add position</a:t>
            </a:r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66894EF-37AD-4FC5-8A51-57BAD9BEFE27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31334F80-20A5-4069-AF3C-C70B6AD78E4B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>
            <a:extLst>
              <a:ext uri="{FF2B5EF4-FFF2-40B4-BE49-F238E27FC236}">
                <a16:creationId xmlns:a16="http://schemas.microsoft.com/office/drawing/2014/main" id="{3B5B37FB-07D7-49B9-AFBB-54841C54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Short name of the </a:t>
            </a:r>
            <a:r>
              <a:rPr lang="en-GB" noProof="0" dirty="0" err="1"/>
              <a:t>powerpoint</a:t>
            </a:r>
            <a:r>
              <a:rPr lang="en-GB" noProof="0" dirty="0"/>
              <a:t> presentation, maximum length two thirds of the page</a:t>
            </a:r>
          </a:p>
        </p:txBody>
      </p:sp>
      <p:pic>
        <p:nvPicPr>
          <p:cNvPr id="15" name="Picture 48">
            <a:extLst>
              <a:ext uri="{FF2B5EF4-FFF2-40B4-BE49-F238E27FC236}">
                <a16:creationId xmlns:a16="http://schemas.microsoft.com/office/drawing/2014/main" id="{76F7D098-C69F-40A1-ACF5-CBE1B67C63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68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AF0B514-85E0-4D9B-AC24-B5281D50B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453600"/>
          </a:xfrm>
        </p:spPr>
        <p:txBody>
          <a:bodyPr lIns="648000" tIns="0" rIns="684000" bIns="0" anchor="t" anchorCtr="0">
            <a:noAutofit/>
          </a:bodyPr>
          <a:lstStyle>
            <a:lvl1pPr>
              <a:lnSpc>
                <a:spcPts val="3400"/>
              </a:lnSpc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One line headline, on the left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Update text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1FE1AF15-0A6A-4965-BA27-85AFA398E8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897200"/>
            <a:ext cx="3913200" cy="2080800"/>
          </a:xfrm>
          <a:solidFill>
            <a:schemeClr val="accent2"/>
          </a:solidFill>
        </p:spPr>
        <p:txBody>
          <a:bodyPr lIns="216000" tIns="180000" rIns="180000" bIns="180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Bef>
                <a:spcPts val="800"/>
              </a:spcBef>
              <a:buFontTx/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Box headline, two lines maximum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20" name="Zástupný symbol pro text 9">
            <a:extLst>
              <a:ext uri="{FF2B5EF4-FFF2-40B4-BE49-F238E27FC236}">
                <a16:creationId xmlns:a16="http://schemas.microsoft.com/office/drawing/2014/main" id="{3ACB5538-946D-4BC7-B27F-EBBEA910CC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1897200"/>
            <a:ext cx="3913200" cy="2080800"/>
          </a:xfrm>
          <a:solidFill>
            <a:schemeClr val="accent6"/>
          </a:solidFill>
        </p:spPr>
        <p:txBody>
          <a:bodyPr lIns="216000" tIns="180000" rIns="180000" bIns="180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1900"/>
              </a:lnSpc>
              <a:spcBef>
                <a:spcPts val="800"/>
              </a:spcBef>
              <a:buFontTx/>
              <a:buNone/>
              <a:defRPr sz="1500">
                <a:solidFill>
                  <a:srgbClr val="5B5B5B"/>
                </a:solidFill>
              </a:defRPr>
            </a:lvl2pPr>
          </a:lstStyle>
          <a:p>
            <a:pPr lvl="0"/>
            <a:r>
              <a:rPr lang="en-GB" noProof="0" dirty="0"/>
              <a:t>Box headline, two lines maximum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21" name="Zástupný symbol pro text 9">
            <a:extLst>
              <a:ext uri="{FF2B5EF4-FFF2-40B4-BE49-F238E27FC236}">
                <a16:creationId xmlns:a16="http://schemas.microsoft.com/office/drawing/2014/main" id="{DFF41EB8-20FB-4D8E-BD8B-367986FCE5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3978000"/>
            <a:ext cx="3913200" cy="2080800"/>
          </a:xfrm>
          <a:solidFill>
            <a:schemeClr val="accent6"/>
          </a:solidFill>
        </p:spPr>
        <p:txBody>
          <a:bodyPr lIns="216000" tIns="180000" rIns="180000" bIns="180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1900"/>
              </a:lnSpc>
              <a:spcBef>
                <a:spcPts val="800"/>
              </a:spcBef>
              <a:buFontTx/>
              <a:buNone/>
              <a:defRPr sz="15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Box headline, two lines maximum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11" name="Zástupný symbol pro text 9">
            <a:extLst>
              <a:ext uri="{FF2B5EF4-FFF2-40B4-BE49-F238E27FC236}">
                <a16:creationId xmlns:a16="http://schemas.microsoft.com/office/drawing/2014/main" id="{55544A8F-0B2D-4E00-9596-9F1CAE8B32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2802" y="3978000"/>
            <a:ext cx="3913200" cy="2080800"/>
          </a:xfrm>
          <a:solidFill>
            <a:schemeClr val="accent4"/>
          </a:solidFill>
        </p:spPr>
        <p:txBody>
          <a:bodyPr lIns="216000" tIns="180000" rIns="180000" bIns="180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Bef>
                <a:spcPts val="800"/>
              </a:spcBef>
              <a:buFontTx/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Box headline, two lines maximum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0795802-94BC-43E9-9B22-8B7E5BCEBB34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ástupný symbol pro číslo snímku 5">
            <a:extLst>
              <a:ext uri="{FF2B5EF4-FFF2-40B4-BE49-F238E27FC236}">
                <a16:creationId xmlns:a16="http://schemas.microsoft.com/office/drawing/2014/main" id="{43F7AAA0-31EC-47F2-8B15-614FD89B59E9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Zástupný symbol pro zápatí 4">
            <a:extLst>
              <a:ext uri="{FF2B5EF4-FFF2-40B4-BE49-F238E27FC236}">
                <a16:creationId xmlns:a16="http://schemas.microsoft.com/office/drawing/2014/main" id="{ABBB20E8-FB9A-4990-B77F-1943D35E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Short name of the </a:t>
            </a:r>
            <a:r>
              <a:rPr lang="en-GB" dirty="0" err="1"/>
              <a:t>powerpoint</a:t>
            </a:r>
            <a:r>
              <a:rPr lang="en-GB" dirty="0"/>
              <a:t> presentation, maximum length two thirds of the page</a:t>
            </a:r>
          </a:p>
        </p:txBody>
      </p:sp>
      <p:pic>
        <p:nvPicPr>
          <p:cNvPr id="18" name="Picture 48">
            <a:extLst>
              <a:ext uri="{FF2B5EF4-FFF2-40B4-BE49-F238E27FC236}">
                <a16:creationId xmlns:a16="http://schemas.microsoft.com/office/drawing/2014/main" id="{6786C610-07D0-474F-8A21-E918E7E30E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50E269-9892-482D-A384-E5F1F519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BC0B21D-311F-4CB4-8C75-B675EAFC22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088000"/>
            <a:ext cx="9140765" cy="3708000"/>
          </a:xfrm>
        </p:spPr>
        <p:txBody>
          <a:bodyPr lIns="648000" tIns="0" rIns="648000" bIns="0">
            <a:noAutofit/>
          </a:bodyPr>
          <a:lstStyle>
            <a:lvl1pPr>
              <a:lnSpc>
                <a:spcPts val="2760"/>
              </a:lnSpc>
              <a:spcBef>
                <a:spcPts val="0"/>
              </a:spcBef>
              <a:defRPr sz="2300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dirty="0"/>
              <a:t>Add presentation summary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241DBF86-3490-4553-BE17-F3BE1330D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02000"/>
            <a:ext cx="7009200" cy="435600"/>
          </a:xfrm>
        </p:spPr>
        <p:txBody>
          <a:bodyPr lIns="648000" tIns="0" rIns="684000" bIns="0">
            <a:no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summary</a:t>
            </a:r>
            <a:endParaRPr lang="cs-CZ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681D5FD-A248-48F8-AA7B-D72E2B1F2518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8E757116-ABDD-4F3B-B514-2C99E520B9AC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9BB379B9-EAF2-416A-A328-F37E32AD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Short name of the </a:t>
            </a:r>
            <a:r>
              <a:rPr lang="en-GB" noProof="0" dirty="0" err="1"/>
              <a:t>powerpoint</a:t>
            </a:r>
            <a:r>
              <a:rPr lang="en-GB" noProof="0" dirty="0"/>
              <a:t> presentation, maximum length two thirds of the page</a:t>
            </a:r>
          </a:p>
        </p:txBody>
      </p:sp>
      <p:pic>
        <p:nvPicPr>
          <p:cNvPr id="14" name="Picture 48">
            <a:extLst>
              <a:ext uri="{FF2B5EF4-FFF2-40B4-BE49-F238E27FC236}">
                <a16:creationId xmlns:a16="http://schemas.microsoft.com/office/drawing/2014/main" id="{8999DDEF-F82D-4956-86F1-93302E2E7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8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803C463-710E-459D-AC17-2B21EF7F4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20800"/>
            <a:ext cx="6516000" cy="871200"/>
          </a:xfrm>
        </p:spPr>
        <p:txBody>
          <a:bodyPr lIns="648000" tIns="0" rIns="684000" bIns="0" anchor="t" anchorCtr="0">
            <a:noAutofit/>
          </a:bodyPr>
          <a:lstStyle>
            <a:lvl1pPr>
              <a:lnSpc>
                <a:spcPts val="3400"/>
              </a:lnSpc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cs-CZ" dirty="0"/>
              <a:t>THANK YOU FOR YOUR ATTENTION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5F60E52-3519-4A1B-BBBA-935B2277D7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705200"/>
            <a:ext cx="6516000" cy="871200"/>
          </a:xfrm>
        </p:spPr>
        <p:txBody>
          <a:bodyPr lIns="648000" tIns="0" rIns="180000" bIns="0">
            <a:noAutofit/>
          </a:bodyPr>
          <a:lstStyle>
            <a:lvl1pPr>
              <a:lnSpc>
                <a:spcPts val="192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>
                <a:solidFill>
                  <a:schemeClr val="accent3"/>
                </a:solidFill>
              </a:defRPr>
            </a:lvl2pPr>
            <a:lvl3pPr marL="180000" indent="-180000">
              <a:lnSpc>
                <a:spcPts val="22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rgbClr val="5B5B5B"/>
                </a:solidFill>
              </a:defRPr>
            </a:lvl3pPr>
            <a:lvl4pPr marL="505350" indent="-285750">
              <a:defRPr lang="cs-CZ" sz="1500" kern="1200" dirty="0" smtClean="0">
                <a:solidFill>
                  <a:srgbClr val="5B5B5B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GB" dirty="0"/>
              <a:t>Update text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F705BC74-A64B-4A93-8E18-253EDE62D6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1200" y="6022800"/>
            <a:ext cx="1975517" cy="344487"/>
          </a:xfrm>
        </p:spPr>
        <p:txBody>
          <a:bodyPr lIns="0" tIns="0" rIns="0" bIns="0" anchor="t" anchorCtr="0">
            <a:noAutofit/>
          </a:bodyPr>
          <a:lstStyle>
            <a:lvl1pPr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mobile</a:t>
            </a:r>
            <a:endParaRPr lang="cs-CZ" dirty="0"/>
          </a:p>
        </p:txBody>
      </p:sp>
      <p:sp>
        <p:nvSpPr>
          <p:cNvPr id="11" name="Zástupný symbol pro text 8">
            <a:extLst>
              <a:ext uri="{FF2B5EF4-FFF2-40B4-BE49-F238E27FC236}">
                <a16:creationId xmlns:a16="http://schemas.microsoft.com/office/drawing/2014/main" id="{4838C64F-DF99-485F-B72D-B79233A99E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4000" y="6022800"/>
            <a:ext cx="3402000" cy="344487"/>
          </a:xfrm>
        </p:spPr>
        <p:txBody>
          <a:bodyPr lIns="0" tIns="0" rIns="0" bIns="0" anchor="t" anchorCtr="0">
            <a:no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e-mail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895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BC5067A-BB5E-4A8D-AA58-C6B1AB75D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20800"/>
            <a:ext cx="6516000" cy="871200"/>
          </a:xfrm>
        </p:spPr>
        <p:txBody>
          <a:bodyPr lIns="648000" tIns="0" rIns="684000" bIns="0" anchor="t" anchorCtr="0">
            <a:noAutofit/>
          </a:bodyPr>
          <a:lstStyle>
            <a:lvl1pPr>
              <a:lnSpc>
                <a:spcPts val="3400"/>
              </a:lnSpc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Thank you for your attention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AB60F23-0424-4CBC-BBCB-BB5623C22691}"/>
              </a:ext>
            </a:extLst>
          </p:cNvPr>
          <p:cNvSpPr txBox="1"/>
          <p:nvPr userDrawn="1"/>
        </p:nvSpPr>
        <p:spPr>
          <a:xfrm>
            <a:off x="936000" y="5200649"/>
            <a:ext cx="1943101" cy="338400"/>
          </a:xfrm>
          <a:prstGeom prst="rect">
            <a:avLst/>
          </a:prstGeom>
          <a:noFill/>
        </p:spPr>
        <p:txBody>
          <a:bodyPr wrap="square" lIns="0" bIns="0" rtlCol="0">
            <a:noAutofit/>
          </a:bodyPr>
          <a:lstStyle/>
          <a:p>
            <a:endParaRPr lang="cs-CZ" sz="1600" dirty="0">
              <a:solidFill>
                <a:srgbClr val="0C54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FCB1D3A-AAEF-4197-9DA2-2B4EABAC9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4435200"/>
            <a:ext cx="3389462" cy="447351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3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Vasilissis</a:t>
            </a:r>
            <a:r>
              <a:rPr lang="en-GB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Sofias</a:t>
            </a:r>
            <a:r>
              <a:rPr lang="en-GB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 Str 1, </a:t>
            </a:r>
            <a:r>
              <a:rPr lang="en-GB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Maroussi</a:t>
            </a:r>
            <a:r>
              <a:rPr lang="en-GB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 151 24</a:t>
            </a:r>
          </a:p>
          <a:p>
            <a:pPr marL="0" marR="0" lvl="0" indent="0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Attiki</a:t>
            </a:r>
            <a:r>
              <a:rPr lang="en-GB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, Greece</a:t>
            </a:r>
          </a:p>
          <a:p>
            <a:pPr lvl="0"/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8250660C-BC9D-40B0-9D82-07EE200B7C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400" y="5262564"/>
            <a:ext cx="2449513" cy="234950"/>
          </a:xfr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mobile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B9614E74-6A64-490F-9956-A27705AD7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2400" y="5680800"/>
            <a:ext cx="2449513" cy="234950"/>
          </a:xfrm>
        </p:spPr>
        <p:txBody>
          <a:bodyPr lIns="0" tIns="0" rIns="0" bIns="0">
            <a:no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e-mail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C310484F-C407-4969-946C-DBE54D0AE8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2400" y="6066000"/>
            <a:ext cx="2449513" cy="234950"/>
          </a:xfr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website address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83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31C81FB-2ECA-4423-89CF-64DC84D79E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6BF95DFC-F905-4D29-A54A-AA605CC18FA7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570000" y="1728000"/>
            <a:ext cx="2574000" cy="2574000"/>
          </a:xfrm>
        </p:spPr>
        <p:txBody>
          <a:bodyPr>
            <a:noAutofit/>
          </a:bodyPr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79C4C244-6CAB-4FEB-A4DB-EDC99BB82C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0000" y="4301999"/>
            <a:ext cx="2576937" cy="2556549"/>
          </a:xfrm>
        </p:spPr>
        <p:txBody>
          <a:bodyPr/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5F21CE08-D60E-4929-95AA-9DAA407F87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759200"/>
            <a:ext cx="6570663" cy="638175"/>
          </a:xfrm>
        </p:spPr>
        <p:txBody>
          <a:bodyPr lIns="648000" tIns="0" rIns="648000" bIns="0">
            <a:noAutofit/>
          </a:bodyPr>
          <a:lstStyle>
            <a:lvl1pPr>
              <a:lnSpc>
                <a:spcPts val="192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Update subtitle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B3C36FC-95F1-4E51-9A38-120146F51296}"/>
              </a:ext>
            </a:extLst>
          </p:cNvPr>
          <p:cNvCxnSpPr/>
          <p:nvPr userDrawn="1"/>
        </p:nvCxnSpPr>
        <p:spPr>
          <a:xfrm>
            <a:off x="954000" y="6048375"/>
            <a:ext cx="0" cy="22860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A01DDC6-7214-40B7-9C52-E6A2EC1CA1D3}"/>
              </a:ext>
            </a:extLst>
          </p:cNvPr>
          <p:cNvCxnSpPr/>
          <p:nvPr userDrawn="1"/>
        </p:nvCxnSpPr>
        <p:spPr>
          <a:xfrm>
            <a:off x="1325475" y="6042968"/>
            <a:ext cx="0" cy="22860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pro text 23">
            <a:extLst>
              <a:ext uri="{FF2B5EF4-FFF2-40B4-BE49-F238E27FC236}">
                <a16:creationId xmlns:a16="http://schemas.microsoft.com/office/drawing/2014/main" id="{0610BBDE-159F-4498-A50C-B4A38BCE4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35" y="6025505"/>
            <a:ext cx="264415" cy="263525"/>
          </a:xfrm>
        </p:spPr>
        <p:txBody>
          <a:bodyPr lIns="0" r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18</a:t>
            </a:r>
          </a:p>
        </p:txBody>
      </p:sp>
      <p:sp>
        <p:nvSpPr>
          <p:cNvPr id="15" name="Zástupný symbol pro text 23">
            <a:extLst>
              <a:ext uri="{FF2B5EF4-FFF2-40B4-BE49-F238E27FC236}">
                <a16:creationId xmlns:a16="http://schemas.microsoft.com/office/drawing/2014/main" id="{44BD0743-D933-43B4-8730-95B528AA64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0138" y="6025504"/>
            <a:ext cx="313183" cy="263525"/>
          </a:xfrm>
        </p:spPr>
        <p:txBody>
          <a:bodyPr lIns="0" rIns="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11</a:t>
            </a:r>
          </a:p>
        </p:txBody>
      </p:sp>
      <p:sp>
        <p:nvSpPr>
          <p:cNvPr id="16" name="Zástupný symbol pro text 23">
            <a:extLst>
              <a:ext uri="{FF2B5EF4-FFF2-40B4-BE49-F238E27FC236}">
                <a16:creationId xmlns:a16="http://schemas.microsoft.com/office/drawing/2014/main" id="{3D31F944-26DE-4807-8516-B2A00B1AC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1608" y="6025503"/>
            <a:ext cx="582527" cy="263525"/>
          </a:xfrm>
        </p:spPr>
        <p:txBody>
          <a:bodyPr lIns="0" rIns="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201</a:t>
            </a:r>
            <a:r>
              <a:rPr lang="en-GB" dirty="0"/>
              <a:t>8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C589D86-FF15-450C-A0BC-DD44720212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937" y="1727451"/>
            <a:ext cx="6567488" cy="2613025"/>
          </a:xfrm>
        </p:spPr>
        <p:txBody>
          <a:bodyPr lIns="648000" tIns="0" rIns="648000" bIns="0" anchor="b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3300" cap="all" spc="6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Powerpoint</a:t>
            </a:r>
            <a:r>
              <a:rPr lang="en-GB" noProof="0" dirty="0"/>
              <a:t> presentation title, maximum five lines, aligned bottom left, no hyphenation  </a:t>
            </a:r>
          </a:p>
        </p:txBody>
      </p:sp>
    </p:spTree>
    <p:extLst>
      <p:ext uri="{BB962C8B-B14F-4D97-AF65-F5344CB8AC3E}">
        <p14:creationId xmlns:p14="http://schemas.microsoft.com/office/powerpoint/2010/main" val="25073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3CB48C3-C97E-4873-B07B-C8A80447C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F7CC3B3-2BBC-472A-B591-7CF134A1C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3666226" cy="435600"/>
          </a:xfrm>
        </p:spPr>
        <p:txBody>
          <a:bodyPr lIns="648000" tIns="0" rIns="648000" bIns="0" anchor="t" anchorCtr="0">
            <a:no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AGenda</a:t>
            </a:r>
            <a:endParaRPr lang="en-GB" noProof="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8347A4-C4E0-4DF3-96BF-5921529182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656000"/>
            <a:ext cx="9144000" cy="4500000"/>
          </a:xfrm>
        </p:spPr>
        <p:txBody>
          <a:bodyPr lIns="648000" tIns="504000" rIns="648000" bIns="0">
            <a:noAutofit/>
          </a:bodyPr>
          <a:lstStyle>
            <a:lvl1pPr>
              <a:lnSpc>
                <a:spcPts val="2760"/>
              </a:lnSpc>
              <a:spcBef>
                <a:spcPts val="0"/>
              </a:spcBef>
              <a:tabLst>
                <a:tab pos="7920000" algn="r"/>
              </a:tabLst>
              <a:defRPr sz="2300" baseline="0">
                <a:solidFill>
                  <a:schemeClr val="accent2"/>
                </a:solidFill>
              </a:defRPr>
            </a:lvl1pPr>
            <a:lvl2pPr marL="180000" indent="-198000" defTabSz="687600">
              <a:lnSpc>
                <a:spcPts val="2700"/>
              </a:lnSpc>
              <a:spcBef>
                <a:spcPts val="0"/>
              </a:spcBef>
              <a:buClr>
                <a:srgbClr val="0C54A0"/>
              </a:buClr>
              <a:tabLst>
                <a:tab pos="7920000" algn="r"/>
              </a:tabLst>
              <a:defRPr sz="1700">
                <a:solidFill>
                  <a:schemeClr val="accent3"/>
                </a:solidFill>
              </a:defRPr>
            </a:lvl2pPr>
            <a:lvl3pPr>
              <a:buClr>
                <a:srgbClr val="0C54A0"/>
              </a:buClr>
              <a:defRPr>
                <a:solidFill>
                  <a:srgbClr val="5B5B5B"/>
                </a:solidFill>
              </a:defRPr>
            </a:lvl3pPr>
            <a:lvl4pPr>
              <a:buClr>
                <a:srgbClr val="0C54A0"/>
              </a:buClr>
              <a:defRPr>
                <a:solidFill>
                  <a:srgbClr val="5B5B5B"/>
                </a:solidFill>
              </a:defRPr>
            </a:lvl4pPr>
            <a:lvl5pPr>
              <a:buClr>
                <a:srgbClr val="0C54A0"/>
              </a:buClr>
              <a:defRPr>
                <a:solidFill>
                  <a:srgbClr val="5B5B5B"/>
                </a:solidFill>
              </a:defRPr>
            </a:lvl5pPr>
          </a:lstStyle>
          <a:p>
            <a:pPr lvl="0"/>
            <a:r>
              <a:rPr lang="en-GB" dirty="0"/>
              <a:t>Add the presentation contents</a:t>
            </a:r>
            <a:r>
              <a:rPr lang="cs-CZ" dirty="0"/>
              <a:t> </a:t>
            </a:r>
            <a:r>
              <a:rPr lang="en-GB" dirty="0"/>
              <a:t>/ agenda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90C5B6-8064-4026-A2DB-23261937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Short name of the </a:t>
            </a:r>
            <a:r>
              <a:rPr lang="en-GB" noProof="0" dirty="0" err="1"/>
              <a:t>powerpoint</a:t>
            </a:r>
            <a:r>
              <a:rPr lang="en-GB" noProof="0" dirty="0"/>
              <a:t> presentation, maximum length two thirds of the page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2B590C-9E09-455E-B15D-70C5626A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492873"/>
            <a:ext cx="237600" cy="365126"/>
          </a:xfrm>
        </p:spPr>
        <p:txBody>
          <a:bodyPr lIns="0" tIns="0" rIns="0" bIns="190800" anchor="b" anchorCtr="0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1528A6E7-5E6A-4E17-8F6B-61D22FA1A45C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48">
            <a:extLst>
              <a:ext uri="{FF2B5EF4-FFF2-40B4-BE49-F238E27FC236}">
                <a16:creationId xmlns:a16="http://schemas.microsoft.com/office/drawing/2014/main" id="{45A818D4-6009-40F7-8D51-6CE086DC11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4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/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56F3CD9-331D-4B1B-80BB-4D9A11104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8687FEB-087B-41BB-8FC7-6FE25C0F0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010400"/>
            <a:ext cx="6570000" cy="2217600"/>
          </a:xfrm>
        </p:spPr>
        <p:txBody>
          <a:bodyPr lIns="648000" tIns="0" rIns="648000" bIns="0" anchor="b">
            <a:noAutofit/>
          </a:bodyPr>
          <a:lstStyle>
            <a:lvl1pPr algn="l">
              <a:lnSpc>
                <a:spcPts val="3400"/>
              </a:lnSpc>
              <a:defRPr sz="3300" cap="all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3400"/>
              </a:lnSpc>
            </a:pP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TITLE,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FIVE LINES, ALIGNED BOTTOM LEFT,  NO HYPHENATION</a:t>
            </a:r>
            <a:endParaRPr lang="cs-CZ" sz="1600" spc="6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8FE6A4A-C987-4F0B-A292-19CF36D998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02000"/>
            <a:ext cx="6570663" cy="435600"/>
          </a:xfrm>
        </p:spPr>
        <p:txBody>
          <a:bodyPr lIns="648000" tIns="0" rIns="648000" bIns="0">
            <a:noAutofit/>
          </a:bodyPr>
          <a:lstStyle>
            <a:lvl1pPr>
              <a:defRPr sz="33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23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/ divider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D737717-D1D6-44C9-9798-D13E0AF47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8687FEB-087B-41BB-8FC7-6FE25C0F0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4010025"/>
            <a:ext cx="9125299" cy="2217975"/>
          </a:xfrm>
        </p:spPr>
        <p:txBody>
          <a:bodyPr lIns="648000" tIns="0" rIns="648000" bIns="0" anchor="b">
            <a:noAutofit/>
          </a:bodyPr>
          <a:lstStyle>
            <a:lvl1pPr algn="l">
              <a:lnSpc>
                <a:spcPts val="3400"/>
              </a:lnSpc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TITLE,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FIVE LINES, 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BOTTOM LEFT,  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HYPHENATION</a:t>
            </a:r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8FE6A4A-C987-4F0B-A292-19CF36D998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02000"/>
            <a:ext cx="6570663" cy="435600"/>
          </a:xfrm>
        </p:spPr>
        <p:txBody>
          <a:bodyPr lIns="648000" tIns="0" rIns="648000" bIns="0">
            <a:noAutofit/>
          </a:bodyPr>
          <a:lstStyle>
            <a:lvl1pPr>
              <a:defRPr sz="33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12532745-43C2-478B-A486-055D23982E3C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1515600"/>
            <a:ext cx="3042000" cy="2030400"/>
          </a:xfrm>
        </p:spPr>
        <p:txBody>
          <a:bodyPr>
            <a:noAutofit/>
          </a:bodyPr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B4F27658-7590-4BD0-BC41-3631855AA61D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041650" y="1515600"/>
            <a:ext cx="3042000" cy="2030413"/>
          </a:xfrm>
        </p:spPr>
        <p:txBody>
          <a:bodyPr/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D420C226-004A-4F00-884B-028633384B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3299" y="1515600"/>
            <a:ext cx="3042000" cy="2030400"/>
          </a:xfrm>
        </p:spPr>
        <p:txBody>
          <a:bodyPr/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36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48B7B91-7617-4F78-B6E9-53F1DE836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B8F3FC-33B5-4EC7-9FDF-2FC4D26FC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63600"/>
            <a:ext cx="7156800" cy="871200"/>
          </a:xfrm>
        </p:spPr>
        <p:txBody>
          <a:bodyPr lIns="648000" tIns="0" rIns="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spc="6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IN TWO LINES MAXIMUM,  ON THE LEFT, NO HYPHENATION</a:t>
            </a:r>
            <a:r>
              <a:rPr lang="cs-CZ" sz="3100" spc="6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100" spc="6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6E3098C-E1CF-4DF6-9B7D-313793337D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3362400"/>
            <a:ext cx="9144000" cy="1540800"/>
          </a:xfrm>
        </p:spPr>
        <p:txBody>
          <a:bodyPr lIns="648000" tIns="0" rIns="64800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</a:t>
            </a:r>
            <a:r>
              <a:rPr lang="en-GB" dirty="0"/>
              <a:t>date text – Add chapter summary</a:t>
            </a:r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241DBF86-3490-4553-BE17-F3BE1330D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02000"/>
            <a:ext cx="7009200" cy="435600"/>
          </a:xfrm>
        </p:spPr>
        <p:txBody>
          <a:bodyPr lIns="648000" tIns="0" rIns="684000" bIns="0">
            <a:no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96D5728-364C-4787-969C-027BB55EA6AA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7D41571C-2F70-40A0-B16D-1B6AC1FF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Short name of the </a:t>
            </a:r>
            <a:r>
              <a:rPr lang="en-GB" noProof="0" dirty="0" err="1"/>
              <a:t>powerpoint</a:t>
            </a:r>
            <a:r>
              <a:rPr lang="en-GB" noProof="0" dirty="0"/>
              <a:t> presentation, maximum length two thirds of the page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2D6FDC59-CC0D-4450-BC8E-93DAA9E89BE1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48">
            <a:extLst>
              <a:ext uri="{FF2B5EF4-FFF2-40B4-BE49-F238E27FC236}">
                <a16:creationId xmlns:a16="http://schemas.microsoft.com/office/drawing/2014/main" id="{8E7458F2-392A-4304-AB61-E9B9C2F41C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5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- main slide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B287D91-C899-41B0-AE61-918B2709C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dirty="0"/>
              <a:t>Update text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5F60E52-3519-4A1B-BBBA-935B2277D7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825199"/>
            <a:ext cx="9140765" cy="4352400"/>
          </a:xfrm>
        </p:spPr>
        <p:txBody>
          <a:bodyPr lIns="648000" tIns="0" rIns="648000" bIns="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FontTx/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200"/>
              </a:lnSpc>
              <a:spcBef>
                <a:spcPts val="750"/>
              </a:spcBef>
              <a:buClr>
                <a:srgbClr val="0C54A0"/>
              </a:buClr>
              <a:defRPr sz="1700" baseline="0">
                <a:solidFill>
                  <a:schemeClr val="accent3"/>
                </a:solidFill>
              </a:defRPr>
            </a:lvl3pPr>
            <a:lvl4pPr marL="505350" indent="-285750">
              <a:spcBef>
                <a:spcPts val="700"/>
              </a:spcBef>
              <a:buClr>
                <a:srgbClr val="0C54A0"/>
              </a:buClr>
              <a:defRPr lang="cs-CZ" sz="15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GB" noProof="0" dirty="0"/>
              <a:t>Text in four levels with blue bullets and a headline, </a:t>
            </a:r>
            <a:br>
              <a:rPr lang="en-GB" noProof="0" dirty="0"/>
            </a:br>
            <a:r>
              <a:rPr lang="en-GB" noProof="0" dirty="0"/>
              <a:t>on the left, no hyphenation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marL="363600" lvl="3" indent="-144000" algn="l" defTabSz="685800" rtl="0" eaLnBrk="1" latinLnBrk="0" hangingPunct="1">
              <a:lnSpc>
                <a:spcPts val="1900"/>
              </a:lnSpc>
              <a:spcBef>
                <a:spcPts val="375"/>
              </a:spcBef>
              <a:buClr>
                <a:srgbClr val="0C54A0"/>
              </a:buClr>
              <a:buFont typeface="Arial" panose="020B0604020202020204" pitchFamily="34" charset="0"/>
              <a:buChar char="•"/>
            </a:pPr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4B7F7C5-4EEE-40A0-B143-3434FB064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871200"/>
          </a:xfrm>
        </p:spPr>
        <p:txBody>
          <a:bodyPr lIns="648000" tIns="0" rIns="68400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IN TWO LINES MAXIMUM, </a:t>
            </a:r>
            <a: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LEFT, NO HYPHENATION</a:t>
            </a:r>
            <a: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47CCDC5-13FF-4B22-B80F-E920B8DFC5B8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E4B3DBD5-762F-4CE2-9090-9EE96A4CB3A3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>
                <a:solidFill>
                  <a:schemeClr val="accent2"/>
                </a:solidFill>
              </a:rPr>
              <a:pPr/>
              <a:t>‹#›</a:t>
            </a:fld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7D185DEA-2D3C-4BB4-B25C-80843B96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Short name of the </a:t>
            </a:r>
            <a:r>
              <a:rPr lang="en-GB" noProof="0" dirty="0" err="1"/>
              <a:t>powerpoint</a:t>
            </a:r>
            <a:r>
              <a:rPr lang="en-GB" noProof="0" dirty="0"/>
              <a:t> presentation, maximum length two thirds of the page</a:t>
            </a:r>
          </a:p>
        </p:txBody>
      </p:sp>
      <p:pic>
        <p:nvPicPr>
          <p:cNvPr id="16" name="Picture 48">
            <a:extLst>
              <a:ext uri="{FF2B5EF4-FFF2-40B4-BE49-F238E27FC236}">
                <a16:creationId xmlns:a16="http://schemas.microsoft.com/office/drawing/2014/main" id="{FC47296D-92C3-4DA8-BE18-D6DFE2FCB2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43B6920-7090-431A-B222-D41541E4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871200"/>
          </a:xfrm>
        </p:spPr>
        <p:txBody>
          <a:bodyPr lIns="648000" tIns="0" rIns="68400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IN TWO LINES MAXIMUM, </a:t>
            </a:r>
            <a: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LEFT, NO HYPHENATION</a:t>
            </a:r>
            <a: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0B6A-B911-4244-9BAF-260D6704E6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 baseline="0">
                <a:solidFill>
                  <a:schemeClr val="accent3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chemeClr val="accent3"/>
                </a:solidFill>
              </a:defRPr>
            </a:lvl4pPr>
          </a:lstStyle>
          <a:p>
            <a:pPr lvl="0"/>
            <a:r>
              <a:rPr lang="en-GB" noProof="0" dirty="0"/>
              <a:t>Text in four levels with bullets and a headline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D7427CF6-B580-40B5-88A0-6877C2D205D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0328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rgbClr val="004F9F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chemeClr val="accent3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chemeClr val="accent3"/>
                </a:solidFill>
              </a:defRPr>
            </a:lvl4pPr>
          </a:lstStyle>
          <a:p>
            <a:pPr lvl="0"/>
            <a:r>
              <a:rPr lang="en-GB" noProof="0" dirty="0"/>
              <a:t>Text in four levels with bullets and a headline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E90CD70C-AF1A-4B03-B38C-8E146883D4F2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Zástupný symbol pro zápatí 4">
            <a:extLst>
              <a:ext uri="{FF2B5EF4-FFF2-40B4-BE49-F238E27FC236}">
                <a16:creationId xmlns:a16="http://schemas.microsoft.com/office/drawing/2014/main" id="{5205D45F-00D4-4A12-9E59-9EC934C6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Short name of the </a:t>
            </a:r>
            <a:r>
              <a:rPr lang="en-GB" dirty="0" err="1"/>
              <a:t>powerpoint</a:t>
            </a:r>
            <a:r>
              <a:rPr lang="en-GB" dirty="0"/>
              <a:t> presentation, maximum length two thirds of the page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161B054-B820-42DC-9B7E-A7CA572FFC17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48">
            <a:extLst>
              <a:ext uri="{FF2B5EF4-FFF2-40B4-BE49-F238E27FC236}">
                <a16:creationId xmlns:a16="http://schemas.microsoft.com/office/drawing/2014/main" id="{3C8A0D2F-0E31-4143-A944-F6F6731AED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8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Graph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B1A11DD3-6468-40E0-8C07-E87E9AD2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726400" cy="435600"/>
          </a:xfrm>
        </p:spPr>
        <p:txBody>
          <a:bodyPr lIns="648000" tIns="0" rIns="648000" bIns="0" anchor="t" anchorCtr="0">
            <a:noAutofit/>
          </a:bodyPr>
          <a:lstStyle>
            <a:lvl1pPr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One line headline on the left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0B6A-B911-4244-9BAF-260D6704E6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792800"/>
            <a:ext cx="3805200" cy="2579125"/>
          </a:xfrm>
        </p:spPr>
        <p:txBody>
          <a:bodyPr rIns="288000"/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rgbClr val="5B5B5B"/>
                </a:solidFill>
              </a:defRPr>
            </a:lvl2pPr>
            <a:lvl3pPr marL="180000" indent="-180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rgbClr val="5B5B5B"/>
                </a:solidFill>
              </a:defRPr>
            </a:lvl3pPr>
            <a:lvl4pPr marL="363600" indent="-144000">
              <a:lnSpc>
                <a:spcPts val="1900"/>
              </a:lnSpc>
              <a:buClr>
                <a:srgbClr val="0C54A0"/>
              </a:buClr>
              <a:defRPr sz="1500">
                <a:solidFill>
                  <a:srgbClr val="5B5B5B"/>
                </a:solidFill>
              </a:defRPr>
            </a:lvl4pPr>
          </a:lstStyle>
          <a:p>
            <a:pPr lvl="0"/>
            <a:r>
              <a:rPr lang="en-GB" noProof="0" dirty="0"/>
              <a:t>Add image/graph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B2A177A1-E6A2-4F52-9C0A-456B7A35C0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464000"/>
            <a:ext cx="4237200" cy="788400"/>
          </a:xfrm>
        </p:spPr>
        <p:txBody>
          <a:bodyPr lIns="64800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Note to the graph 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keep short, maximum in 3 lines, on the left, no hyphenation.  </a:t>
            </a:r>
            <a:b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The shorter the better.</a:t>
            </a:r>
            <a:endParaRPr lang="en-GB" noProof="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A950B6C7-DE0B-406B-846C-F8C73E8DA78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9752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chemeClr val="accent3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chemeClr val="accent3"/>
                </a:solidFill>
              </a:defRPr>
            </a:lvl4pPr>
          </a:lstStyle>
          <a:p>
            <a:pPr lvl="0"/>
            <a:r>
              <a:rPr lang="cs-CZ" dirty="0"/>
              <a:t>Text in </a:t>
            </a:r>
            <a:r>
              <a:rPr lang="cs-CZ" dirty="0" err="1"/>
              <a:t>four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bullets</a:t>
            </a:r>
            <a:r>
              <a:rPr lang="cs-CZ" dirty="0"/>
              <a:t> and a </a:t>
            </a:r>
            <a:r>
              <a:rPr lang="cs-CZ" dirty="0" err="1"/>
              <a:t>headline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05CE88A3-65CA-4CE1-B30A-873AFAEB2F66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16C0665B-D2F2-491C-B4BC-9DE8D14C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Short name of the </a:t>
            </a:r>
            <a:r>
              <a:rPr lang="en-GB" noProof="0" dirty="0" err="1"/>
              <a:t>powerpoint</a:t>
            </a:r>
            <a:r>
              <a:rPr lang="en-GB" noProof="0" dirty="0"/>
              <a:t> presentation, maximum length two thirds of the page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C3B987BA-4871-4AFA-BD5B-60E8A286470B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48">
            <a:extLst>
              <a:ext uri="{FF2B5EF4-FFF2-40B4-BE49-F238E27FC236}">
                <a16:creationId xmlns:a16="http://schemas.microsoft.com/office/drawing/2014/main" id="{B18561DB-C3BA-4346-90BB-9CB3C13F17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0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A82CD6C-728D-4BA9-9FD0-6A17AB811C9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6535D87-153C-4461-B5E6-81B30BB1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the style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4DB5F4-D9D5-43E6-9671-58E84E6DB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Edit text 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  <a:p>
            <a:pPr lvl="4"/>
            <a:r>
              <a:rPr lang="en-GB" dirty="0"/>
              <a:t>Fifth level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0A42D3-30AC-4C36-9B93-6D64A8DC9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6029864" cy="365125"/>
          </a:xfrm>
          <a:prstGeom prst="rect">
            <a:avLst/>
          </a:prstGeom>
        </p:spPr>
        <p:txBody>
          <a:bodyPr vert="horz" lIns="91440" tIns="45720" rIns="216000" bIns="45720" rtlCol="0" anchor="ctr" anchorCtr="0"/>
          <a:lstStyle>
            <a:lvl1pPr algn="l">
              <a:defRPr sz="1000">
                <a:solidFill>
                  <a:srgbClr val="0C54A0"/>
                </a:solidFill>
              </a:defRPr>
            </a:lvl1pPr>
          </a:lstStyle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26FCAD-62DE-40CB-8139-916BEE520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3365" y="6400800"/>
            <a:ext cx="2057400" cy="365125"/>
          </a:xfrm>
          <a:prstGeom prst="rect">
            <a:avLst/>
          </a:prstGeom>
        </p:spPr>
        <p:txBody>
          <a:bodyPr vert="horz" lIns="91440" tIns="45720" rIns="216000" bIns="45720" rtlCol="0" anchor="ctr"/>
          <a:lstStyle>
            <a:lvl1pPr algn="r">
              <a:defRPr sz="900">
                <a:solidFill>
                  <a:srgbClr val="A0A0A0"/>
                </a:solidFill>
              </a:defRPr>
            </a:lvl1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97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63" r:id="rId5"/>
    <p:sldLayoutId id="2147483651" r:id="rId6"/>
    <p:sldLayoutId id="2147483675" r:id="rId7"/>
    <p:sldLayoutId id="2147483664" r:id="rId8"/>
    <p:sldLayoutId id="2147483652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1" r:id="rId15"/>
    <p:sldLayoutId id="2147483672" r:id="rId16"/>
    <p:sldLayoutId id="2147483673" r:id="rId17"/>
    <p:sldLayoutId id="2147483674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81225C6D-D219-417E-9CF2-43104ADDC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59200"/>
            <a:ext cx="7149737" cy="6381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9th International Energy Conference "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Energy and Cyber Security – Risks and Protections“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Konstantinos Moulinos, ICT cybersecurity expert, ENISA</a:t>
            </a: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noProof="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36E1530-3059-4EF5-8777-3D474DEB6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11</a:t>
            </a:r>
            <a:endParaRPr lang="en-GB" noProof="0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4F96C96-DE1C-4784-A5E1-02636CCECA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53E611E-B299-4EE0-AA1D-1E6C221BCD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 dirty="0" smtClean="0"/>
              <a:t>2021</a:t>
            </a:r>
            <a:endParaRPr lang="en-GB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39A21932-8783-4774-937D-D19966E3FC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Energy Sector Cybersecurity – ENISA activities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894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more complicated?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Energy Sector Cybersecurity – ENISA activities</a:t>
            </a:r>
            <a:endParaRPr lang="cs-CZ" dirty="0"/>
          </a:p>
        </p:txBody>
      </p:sp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67" y="2407163"/>
            <a:ext cx="4260715" cy="2959924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4654014" y="1718187"/>
            <a:ext cx="3886200" cy="4500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/>
                </a:solidFill>
              </a:rPr>
              <a:t>Roles and responsibilities at the state level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/>
                </a:solidFill>
              </a:rPr>
              <a:t>Real time requirements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/>
                </a:solidFill>
              </a:rPr>
              <a:t>Complex networks and services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/>
                </a:solidFill>
              </a:rPr>
              <a:t>Interdependencies on other sectors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New technologies: new potential avenues of attack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The IT/OT problem</a:t>
            </a:r>
          </a:p>
        </p:txBody>
      </p:sp>
    </p:spTree>
    <p:extLst>
      <p:ext uri="{BB962C8B-B14F-4D97-AF65-F5344CB8AC3E}">
        <p14:creationId xmlns:p14="http://schemas.microsoft.com/office/powerpoint/2010/main" val="6958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play - energy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sz="half" idx="14"/>
          </p:nvPr>
        </p:nvSpPr>
        <p:spPr>
          <a:xfrm>
            <a:off x="426718" y="1292941"/>
            <a:ext cx="5190311" cy="4351338"/>
          </a:xfrm>
        </p:spPr>
        <p:txBody>
          <a:bodyPr/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Attacks against power girds are increasing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NISD review</a:t>
            </a:r>
          </a:p>
          <a:p>
            <a:pPr marL="522900" lvl="2" indent="-342900">
              <a:lnSpc>
                <a:spcPct val="110000"/>
              </a:lnSpc>
              <a:spcBef>
                <a:spcPts val="0"/>
              </a:spcBef>
            </a:pPr>
            <a:r>
              <a:rPr lang="en-US" sz="1500" dirty="0" smtClean="0"/>
              <a:t>New </a:t>
            </a:r>
            <a:r>
              <a:rPr lang="en-US" sz="1500" dirty="0"/>
              <a:t>areas: power generation, </a:t>
            </a:r>
            <a:r>
              <a:rPr lang="en-US" sz="1500" dirty="0" smtClean="0"/>
              <a:t>electricity </a:t>
            </a:r>
            <a:r>
              <a:rPr lang="en-US" sz="1500" dirty="0"/>
              <a:t>market </a:t>
            </a:r>
            <a:r>
              <a:rPr lang="en-US" sz="1500" dirty="0" smtClean="0"/>
              <a:t>operators, hydrogen </a:t>
            </a:r>
            <a:r>
              <a:rPr lang="en-US" sz="1500" dirty="0" err="1" smtClean="0"/>
              <a:t>etc</a:t>
            </a:r>
            <a:endParaRPr lang="en-US" sz="1500" dirty="0" smtClean="0"/>
          </a:p>
          <a:p>
            <a:pPr marL="522900" lvl="2" indent="-342900">
              <a:lnSpc>
                <a:spcPct val="110000"/>
              </a:lnSpc>
              <a:spcBef>
                <a:spcPts val="0"/>
              </a:spcBef>
            </a:pPr>
            <a:r>
              <a:rPr lang="en-US" sz="1500" dirty="0" smtClean="0"/>
              <a:t>Size threshold instead of identification</a:t>
            </a:r>
          </a:p>
          <a:p>
            <a:pPr marL="522900" lvl="2" indent="-342900">
              <a:lnSpc>
                <a:spcPct val="110000"/>
              </a:lnSpc>
              <a:spcBef>
                <a:spcPts val="0"/>
              </a:spcBef>
            </a:pPr>
            <a:r>
              <a:rPr lang="en-US" sz="1500" dirty="0" smtClean="0"/>
              <a:t>More harmonized security requirements and incident reporting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ECI Directive review (CER Directive)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Network code cyber security for the electricity (end 2021)</a:t>
            </a:r>
          </a:p>
          <a:p>
            <a:pPr marL="522900" lvl="2" indent="-342900">
              <a:lnSpc>
                <a:spcPct val="110000"/>
              </a:lnSpc>
              <a:spcBef>
                <a:spcPts val="0"/>
              </a:spcBef>
            </a:pPr>
            <a:r>
              <a:rPr lang="en-US" sz="1500" dirty="0" smtClean="0"/>
              <a:t>Smart Grid Task Force report with recommendations to EU COM (2019)</a:t>
            </a:r>
          </a:p>
          <a:p>
            <a:pPr marL="522900" lvl="2" indent="-342900">
              <a:lnSpc>
                <a:spcPct val="110000"/>
              </a:lnSpc>
              <a:spcBef>
                <a:spcPts val="0"/>
              </a:spcBef>
            </a:pPr>
            <a:r>
              <a:rPr lang="en-US" sz="1500" dirty="0" smtClean="0"/>
              <a:t>ENISA has provided input to the consultation (May 2020)</a:t>
            </a:r>
          </a:p>
          <a:p>
            <a:pPr marL="522900" lvl="2" indent="-342900">
              <a:lnSpc>
                <a:spcPct val="110000"/>
              </a:lnSpc>
              <a:spcBef>
                <a:spcPts val="0"/>
              </a:spcBef>
            </a:pPr>
            <a:r>
              <a:rPr lang="en-US" sz="1500" dirty="0" smtClean="0"/>
              <a:t>Consultation is on going (currently informally)</a:t>
            </a:r>
          </a:p>
          <a:p>
            <a:pPr marL="522900" lvl="2" indent="-342900"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379370" y="4567307"/>
            <a:ext cx="34050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small" dirty="0" smtClean="0">
                <a:solidFill>
                  <a:srgbClr val="004F9F"/>
                </a:solidFill>
              </a:rPr>
              <a:t>Energy specificities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accent3"/>
                </a:solidFill>
              </a:rPr>
              <a:t>Real-time requirements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accent3"/>
                </a:solidFill>
              </a:rPr>
              <a:t>Cascading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accent3"/>
                </a:solidFill>
              </a:rPr>
              <a:t>Mixture of legacy and stet-of-the-art </a:t>
            </a:r>
            <a:r>
              <a:rPr lang="en-GB" sz="1700" b="1" dirty="0" smtClean="0">
                <a:solidFill>
                  <a:schemeClr val="accent3"/>
                </a:solidFill>
              </a:rPr>
              <a:t>technology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2223" y="5853663"/>
            <a:ext cx="412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Commission Recommendation of 3.4.2019, on cybersecurity in the energy sector, C(2019) 2400 final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71589038"/>
              </p:ext>
            </p:extLst>
          </p:nvPr>
        </p:nvGraphicFramePr>
        <p:xfrm>
          <a:off x="5105787" y="1573200"/>
          <a:ext cx="4477078" cy="2462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6112" y="1137600"/>
            <a:ext cx="367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ENERGY SECTORS ATTACKS 2020*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6112" y="4029934"/>
            <a:ext cx="3453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*Based on the analysis of 100 attacks in the context of EE-ISAC</a:t>
            </a:r>
            <a:endParaRPr lang="en-GB" sz="11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/>
          <a:lstStyle/>
          <a:p>
            <a:r>
              <a:rPr lang="en-GB" dirty="0" smtClean="0"/>
              <a:t>Energy Sector Cybersecurity – ENISA activities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34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60834031"/>
              </p:ext>
            </p:extLst>
          </p:nvPr>
        </p:nvGraphicFramePr>
        <p:xfrm>
          <a:off x="94697" y="1475182"/>
          <a:ext cx="8439703" cy="5017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Target Arrow Shooting -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215" y="1132271"/>
            <a:ext cx="2180632" cy="2147818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79779"/>
            <a:ext cx="8640000" cy="871200"/>
          </a:xfrm>
        </p:spPr>
        <p:txBody>
          <a:bodyPr/>
          <a:lstStyle/>
          <a:p>
            <a:r>
              <a:rPr lang="en-US" dirty="0" smtClean="0"/>
              <a:t>Role of </a:t>
            </a:r>
            <a:r>
              <a:rPr lang="en-US" dirty="0" err="1" smtClean="0"/>
              <a:t>enisa</a:t>
            </a:r>
            <a:r>
              <a:rPr lang="en-US" dirty="0" smtClean="0"/>
              <a:t> in the energy sector</a:t>
            </a:r>
            <a:endParaRPr lang="en-GB" dirty="0"/>
          </a:p>
        </p:txBody>
      </p:sp>
      <p:sp>
        <p:nvSpPr>
          <p:cNvPr id="11" name="TextBox 1"/>
          <p:cNvSpPr txBox="1"/>
          <p:nvPr/>
        </p:nvSpPr>
        <p:spPr>
          <a:xfrm>
            <a:off x="2369099" y="4679728"/>
            <a:ext cx="1520628" cy="8098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/>
                </a:solidFill>
              </a:rPr>
              <a:t>NIS Cooperation Group WS 8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 smtClean="0">
                <a:solidFill>
                  <a:schemeClr val="bg1"/>
                </a:solidFill>
              </a:rPr>
              <a:t>CEER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365871" y="1817094"/>
            <a:ext cx="1683940" cy="8098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 smtClean="0">
                <a:solidFill>
                  <a:schemeClr val="bg1"/>
                </a:solidFill>
              </a:rPr>
              <a:t>ENTSO-E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/>
                </a:solidFill>
              </a:rPr>
              <a:t>EU DSO associations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 smtClean="0">
                <a:solidFill>
                  <a:schemeClr val="bg1"/>
                </a:solidFill>
              </a:rPr>
              <a:t>ACER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16961" y="3449066"/>
            <a:ext cx="1193074" cy="8098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 smtClean="0">
                <a:solidFill>
                  <a:srgbClr val="FF0000"/>
                </a:solidFill>
              </a:rPr>
              <a:t>Organising Exercises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5196" y="3971343"/>
            <a:ext cx="18462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Advising on </a:t>
            </a:r>
            <a:r>
              <a:rPr lang="en-GB" sz="1100" b="1" dirty="0">
                <a:solidFill>
                  <a:srgbClr val="FF0000"/>
                </a:solidFill>
              </a:rPr>
              <a:t>policy development and </a:t>
            </a:r>
            <a:r>
              <a:rPr lang="en-GB" sz="1100" b="1" dirty="0" smtClean="0">
                <a:solidFill>
                  <a:srgbClr val="FF0000"/>
                </a:solidFill>
              </a:rPr>
              <a:t>implementation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1380304" y="1646994"/>
            <a:ext cx="1193074" cy="8098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 smtClean="0">
                <a:solidFill>
                  <a:srgbClr val="FF0000"/>
                </a:solidFill>
              </a:rPr>
              <a:t>Awareness raising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972781" y="5637128"/>
            <a:ext cx="1193074" cy="8098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rgbClr val="FF0000"/>
                </a:solidFill>
              </a:rPr>
              <a:t>Providing knowledge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133223" y="5865540"/>
            <a:ext cx="1193074" cy="8098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 smtClean="0">
                <a:solidFill>
                  <a:srgbClr val="FF0000"/>
                </a:solidFill>
              </a:rPr>
              <a:t>Supporting information sharing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738" y="1694765"/>
            <a:ext cx="659267" cy="11019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498" y="1911575"/>
            <a:ext cx="721235" cy="12066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738" y="5102927"/>
            <a:ext cx="1485900" cy="4667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6" y="4032656"/>
            <a:ext cx="702138" cy="5388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16" y="3968095"/>
            <a:ext cx="790965" cy="722610"/>
          </a:xfrm>
          <a:prstGeom prst="rect">
            <a:avLst/>
          </a:prstGeom>
        </p:spPr>
      </p:pic>
      <p:pic>
        <p:nvPicPr>
          <p:cNvPr id="32" name="Picture 31" descr="NCC partners US on cyber security awareness - ORDER PAPER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48" y="2522042"/>
            <a:ext cx="1076869" cy="74583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241" y="5221371"/>
            <a:ext cx="838391" cy="851094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6086094" y="1004942"/>
            <a:ext cx="3024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4F9F"/>
                </a:solidFill>
              </a:rPr>
              <a:t>Build the strategic </a:t>
            </a:r>
            <a:r>
              <a:rPr lang="en-US" sz="2000" b="1" dirty="0">
                <a:solidFill>
                  <a:srgbClr val="004F9F"/>
                </a:solidFill>
              </a:rPr>
              <a:t>relationship with DG ENER, ACER, </a:t>
            </a:r>
            <a:r>
              <a:rPr lang="en-US" sz="2000" b="1" dirty="0" smtClean="0">
                <a:solidFill>
                  <a:srgbClr val="004F9F"/>
                </a:solidFill>
              </a:rPr>
              <a:t>ENTSO-E, E.DSO</a:t>
            </a:r>
            <a:endParaRPr lang="en-US" sz="2000" b="1" dirty="0">
              <a:solidFill>
                <a:srgbClr val="004F9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4F9F"/>
                </a:solidFill>
              </a:rPr>
              <a:t>Follow up and influence the policy making</a:t>
            </a:r>
            <a:endParaRPr lang="en-GB" sz="2000" b="1" dirty="0">
              <a:solidFill>
                <a:srgbClr val="004F9F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/>
          <a:lstStyle/>
          <a:p>
            <a:r>
              <a:rPr lang="en-GB" dirty="0" smtClean="0"/>
              <a:t>Energy Sector Cybersecurity – ENISA activities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389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75" y="541063"/>
            <a:ext cx="2828925" cy="16097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-304800" y="1398476"/>
            <a:ext cx="9422675" cy="4352400"/>
          </a:xfrm>
        </p:spPr>
        <p:txBody>
          <a:bodyPr/>
          <a:lstStyle/>
          <a:p>
            <a:endParaRPr lang="en-US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Collaboration with the private sector is missing from the  NISD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Gaps in the governance (national and EU level)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Small and </a:t>
            </a:r>
            <a:r>
              <a:rPr lang="en-US" dirty="0" smtClean="0"/>
              <a:t>medium (majority of DSOs) </a:t>
            </a:r>
            <a:r>
              <a:rPr lang="en-US" dirty="0"/>
              <a:t>operators are not in scope of the NISD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Responsible disclosure of vulnerabilities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Gaps in coordination during crisis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Insufficient overview of the big picture as per the threat landscape and early warning capability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Dependencies on other sectors are not </a:t>
            </a:r>
            <a:r>
              <a:rPr lang="en-US" dirty="0" smtClean="0"/>
              <a:t>taken </a:t>
            </a:r>
            <a:r>
              <a:rPr lang="en-US" dirty="0"/>
              <a:t>into account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/>
          <a:lstStyle/>
          <a:p>
            <a:r>
              <a:rPr lang="en-GB" dirty="0" smtClean="0"/>
              <a:t>Energy Sector Cybersecurity – ENISA activities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69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0B127-35F3-4653-B993-472C56E0C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Thank you for your attention</a:t>
            </a:r>
            <a:endParaRPr lang="en-GB" noProof="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DCEA5FD-4CBF-4296-AC02-F7A594939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Vasilissis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Sofias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Str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Maroussi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151 24</a:t>
            </a:r>
          </a:p>
          <a:p>
            <a:pPr lvl="0">
              <a:defRPr/>
            </a:pP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Attiki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Greece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6821014-963F-46A5-BCD7-093B1F4754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noProof="0" dirty="0" smtClean="0"/>
              <a:t>+30 28 14 </a:t>
            </a:r>
            <a:r>
              <a:rPr lang="en-GB" noProof="0" smtClean="0"/>
              <a:t>40 9711</a:t>
            </a:r>
            <a:endParaRPr lang="en-GB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1F7E587-E17D-45D3-9EE2-9AA942823A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 smtClean="0"/>
              <a:t>info</a:t>
            </a:r>
            <a:r>
              <a:rPr lang="en-GB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@enisa.europa.eu</a:t>
            </a:r>
            <a:endParaRPr lang="en-GB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65B8DD-44C8-4CCB-AC99-C3462440D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www.enisa.europe.eu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131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ENISA PPT">
      <a:dk1>
        <a:srgbClr val="1D1D1B"/>
      </a:dk1>
      <a:lt1>
        <a:sysClr val="window" lastClr="FFFFFF"/>
      </a:lt1>
      <a:dk2>
        <a:srgbClr val="A0A0A0"/>
      </a:dk2>
      <a:lt2>
        <a:srgbClr val="95C11F"/>
      </a:lt2>
      <a:accent1>
        <a:srgbClr val="EE756D"/>
      </a:accent1>
      <a:accent2>
        <a:srgbClr val="004F9F"/>
      </a:accent2>
      <a:accent3>
        <a:srgbClr val="575756"/>
      </a:accent3>
      <a:accent4>
        <a:srgbClr val="CB0538"/>
      </a:accent4>
      <a:accent5>
        <a:srgbClr val="F9B233"/>
      </a:accent5>
      <a:accent6>
        <a:srgbClr val="EBEBEB"/>
      </a:accent6>
      <a:hlink>
        <a:srgbClr val="004F9F"/>
      </a:hlink>
      <a:folHlink>
        <a:srgbClr val="004F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New1.potx" id="{A54FBC68-4A3C-4803-A996-73DC79D07F34}" vid="{44D74DCC-BA19-49B3-8FD8-9B1C3246E77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 2019</Template>
  <TotalTime>1008</TotalTime>
  <Words>386</Words>
  <Application>Microsoft Office PowerPoint</Application>
  <PresentationFormat>On-screen Show (4:3)</PresentationFormat>
  <Paragraphs>75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Office</vt:lpstr>
      <vt:lpstr>PowerPoint Presentation</vt:lpstr>
      <vt:lpstr>Why is it more complicated?</vt:lpstr>
      <vt:lpstr>State of play - energy</vt:lpstr>
      <vt:lpstr>Role of enisa in the energy sector</vt:lpstr>
      <vt:lpstr>challenges</vt:lpstr>
      <vt:lpstr>Thank you for your attention</vt:lpstr>
    </vt:vector>
  </TitlesOfParts>
  <Company>ENISA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Konstantinos Moulinos</dc:creator>
  <cp:lastModifiedBy>Konstantinos Moulinos</cp:lastModifiedBy>
  <cp:revision>40</cp:revision>
  <dcterms:created xsi:type="dcterms:W3CDTF">2020-10-08T07:07:17Z</dcterms:created>
  <dcterms:modified xsi:type="dcterms:W3CDTF">2021-02-08T11:34:05Z</dcterms:modified>
</cp:coreProperties>
</file>