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90" r:id="rId3"/>
    <p:sldId id="291" r:id="rId4"/>
    <p:sldId id="296" r:id="rId5"/>
    <p:sldId id="294" r:id="rId6"/>
    <p:sldId id="288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2408" autoAdjust="0"/>
  </p:normalViewPr>
  <p:slideViewPr>
    <p:cSldViewPr snapToGrid="0">
      <p:cViewPr varScale="1">
        <p:scale>
          <a:sx n="64" d="100"/>
          <a:sy n="64" d="100"/>
        </p:scale>
        <p:origin x="102" y="138"/>
      </p:cViewPr>
      <p:guideLst>
        <p:guide orient="horz" pos="209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9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0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5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0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c.europa.eu/energy/topics/energy-security_en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The Cyber Security of Energy </a:t>
            </a:r>
            <a:r>
              <a:rPr lang="en-US" sz="4400" dirty="0" smtClean="0"/>
              <a:t>Systems:</a:t>
            </a:r>
            <a:br>
              <a:rPr lang="en-US" sz="4400" dirty="0" smtClean="0"/>
            </a:br>
            <a:r>
              <a:rPr lang="en-US" sz="4400" dirty="0" smtClean="0"/>
              <a:t>EU </a:t>
            </a:r>
            <a:r>
              <a:rPr lang="en-US" sz="4400" dirty="0"/>
              <a:t>Approach and Recommendations</a:t>
            </a:r>
            <a:br>
              <a:rPr lang="en-US" sz="4400" dirty="0"/>
            </a:br>
            <a:endParaRPr lang="en-GB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9th International Energy </a:t>
            </a:r>
            <a:r>
              <a:rPr lang="en-IE" dirty="0" smtClean="0"/>
              <a:t>Conference, Bulgaria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 err="1" smtClean="0"/>
              <a:t>Dr.</a:t>
            </a:r>
            <a:r>
              <a:rPr lang="en-IE" dirty="0" smtClean="0"/>
              <a:t> Stephan </a:t>
            </a:r>
            <a:r>
              <a:rPr lang="en-IE" dirty="0" err="1"/>
              <a:t>Lechner</a:t>
            </a:r>
            <a:r>
              <a:rPr lang="en-IE" dirty="0"/>
              <a:t>, EC</a:t>
            </a:r>
            <a:r>
              <a:rPr lang="en-IE" dirty="0" smtClean="0"/>
              <a:t>, DG ENER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260648"/>
            <a:ext cx="8229600" cy="936104"/>
          </a:xfrm>
        </p:spPr>
        <p:txBody>
          <a:bodyPr/>
          <a:lstStyle/>
          <a:p>
            <a:r>
              <a:rPr lang="en-GB" dirty="0" smtClean="0"/>
              <a:t>New Commission </a:t>
            </a:r>
            <a:br>
              <a:rPr lang="en-GB" dirty="0" smtClean="0"/>
            </a:br>
            <a:r>
              <a:rPr lang="en-GB" dirty="0" smtClean="0"/>
              <a:t>2019-2024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900751" y="2733593"/>
            <a:ext cx="8321163" cy="3197538"/>
            <a:chOff x="323528" y="2780928"/>
            <a:chExt cx="8321163" cy="3197538"/>
          </a:xfrm>
        </p:grpSpPr>
        <p:grpSp>
          <p:nvGrpSpPr>
            <p:cNvPr id="8" name="Group 7"/>
            <p:cNvGrpSpPr/>
            <p:nvPr/>
          </p:nvGrpSpPr>
          <p:grpSpPr>
            <a:xfrm>
              <a:off x="323528" y="2780928"/>
              <a:ext cx="2571749" cy="1543050"/>
              <a:chOff x="0" y="145256"/>
              <a:chExt cx="2571749" cy="154305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145256"/>
                <a:ext cx="2571749" cy="1543050"/>
              </a:xfrm>
              <a:prstGeom prst="rect">
                <a:avLst/>
              </a:prstGeom>
              <a:solidFill>
                <a:srgbClr val="00815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0" y="145256"/>
                <a:ext cx="2571749" cy="1543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A European Green Deal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198234" y="2780928"/>
              <a:ext cx="2571749" cy="1543050"/>
              <a:chOff x="2828925" y="145256"/>
              <a:chExt cx="2571749" cy="154305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28925" y="145256"/>
                <a:ext cx="2571749" cy="1543050"/>
              </a:xfrm>
              <a:prstGeom prst="rect">
                <a:avLst/>
              </a:prstGeom>
              <a:solidFill>
                <a:srgbClr val="F99D1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TextBox 12"/>
              <p:cNvSpPr txBox="1"/>
              <p:nvPr/>
            </p:nvSpPr>
            <p:spPr>
              <a:xfrm>
                <a:off x="2828925" y="145256"/>
                <a:ext cx="2571749" cy="1543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An economy that works for people 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72942" y="2780928"/>
              <a:ext cx="2571749" cy="1543050"/>
              <a:chOff x="5657849" y="145256"/>
              <a:chExt cx="2571749" cy="15430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57849" y="145256"/>
                <a:ext cx="2571749" cy="1543050"/>
              </a:xfrm>
              <a:prstGeom prst="rect">
                <a:avLst/>
              </a:prstGeom>
              <a:solidFill>
                <a:srgbClr val="9A4E9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xtBox 15"/>
              <p:cNvSpPr txBox="1"/>
              <p:nvPr/>
            </p:nvSpPr>
            <p:spPr>
              <a:xfrm>
                <a:off x="5657849" y="145256"/>
                <a:ext cx="2571749" cy="1543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A Europe fit for the digital age 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23528" y="4434155"/>
              <a:ext cx="2571749" cy="1543050"/>
              <a:chOff x="0" y="1945481"/>
              <a:chExt cx="2571749" cy="154305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1945481"/>
                <a:ext cx="2571749" cy="1543050"/>
              </a:xfrm>
              <a:prstGeom prst="rect">
                <a:avLst/>
              </a:prstGeom>
              <a:solidFill>
                <a:srgbClr val="F46C6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TextBox 18"/>
              <p:cNvSpPr txBox="1"/>
              <p:nvPr/>
            </p:nvSpPr>
            <p:spPr>
              <a:xfrm>
                <a:off x="0" y="1945481"/>
                <a:ext cx="2571749" cy="1543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Protecting our European way of life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98235" y="4435416"/>
              <a:ext cx="2571749" cy="1543050"/>
              <a:chOff x="2828925" y="1945481"/>
              <a:chExt cx="2571749" cy="15430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828925" y="1945481"/>
                <a:ext cx="2571749" cy="1543050"/>
              </a:xfrm>
              <a:prstGeom prst="rect">
                <a:avLst/>
              </a:prstGeom>
              <a:solidFill>
                <a:srgbClr val="C55A1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/>
              <p:cNvSpPr txBox="1"/>
              <p:nvPr/>
            </p:nvSpPr>
            <p:spPr>
              <a:xfrm>
                <a:off x="2828925" y="1945481"/>
                <a:ext cx="2571749" cy="1543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A stronger Europe in the world</a:t>
                </a:r>
                <a:endParaRPr lang="en-US" sz="1100" i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072942" y="4434155"/>
              <a:ext cx="2571749" cy="1543050"/>
              <a:chOff x="5657849" y="1945481"/>
              <a:chExt cx="2571749" cy="154305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657849" y="1945481"/>
                <a:ext cx="2571749" cy="1543050"/>
              </a:xfrm>
              <a:prstGeom prst="rect">
                <a:avLst/>
              </a:prstGeom>
              <a:solidFill>
                <a:srgbClr val="004DA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/>
              <p:cNvSpPr txBox="1"/>
              <p:nvPr/>
            </p:nvSpPr>
            <p:spPr>
              <a:xfrm>
                <a:off x="5657849" y="1945481"/>
                <a:ext cx="2571749" cy="1543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400" b="1" dirty="0"/>
                  <a:t>A new push for European democracy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847528" y="162880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F5494"/>
                </a:solidFill>
              </a:rPr>
              <a:t>“A Union that strives for more”</a:t>
            </a:r>
            <a:endParaRPr lang="de-DE" sz="2400" i="1" dirty="0">
              <a:solidFill>
                <a:srgbClr val="0F549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00773" y="260648"/>
            <a:ext cx="2407837" cy="2385750"/>
            <a:chOff x="6576772" y="260648"/>
            <a:chExt cx="2407837" cy="2385750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6691" y="260648"/>
              <a:ext cx="1728000" cy="17280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576772" y="2123178"/>
              <a:ext cx="24078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F5494"/>
                  </a:solidFill>
                </a:rPr>
                <a:t>President</a:t>
              </a:r>
            </a:p>
            <a:p>
              <a:pPr algn="ctr"/>
              <a:r>
                <a:rPr lang="de-DE" sz="1400" dirty="0">
                  <a:solidFill>
                    <a:srgbClr val="0F5494"/>
                  </a:solidFill>
                </a:rPr>
                <a:t>Ursula von der Leyen</a:t>
              </a:r>
              <a:endParaRPr lang="en-GB" sz="1400" dirty="0">
                <a:solidFill>
                  <a:srgbClr val="0F5494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703512" y="2636912"/>
            <a:ext cx="2880320" cy="15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495878" y="2780928"/>
            <a:ext cx="2880320" cy="15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3638" y="552561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F5494"/>
                </a:solidFill>
              </a:rPr>
              <a:t>March 2018…</a:t>
            </a:r>
            <a:endParaRPr lang="en-GB" sz="2400" dirty="0">
              <a:solidFill>
                <a:srgbClr val="0F549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937" t="5735" r="40316" b="5366"/>
          <a:stretch/>
        </p:blipFill>
        <p:spPr>
          <a:xfrm>
            <a:off x="882504" y="642446"/>
            <a:ext cx="2963523" cy="3466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82504" y="180781"/>
            <a:ext cx="457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F5494"/>
                </a:solidFill>
              </a:rPr>
              <a:t>News of January 2017…</a:t>
            </a:r>
            <a:endParaRPr lang="en-GB" sz="2400" dirty="0">
              <a:solidFill>
                <a:srgbClr val="0F549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588" t="22001" r="35432" b="5201"/>
          <a:stretch/>
        </p:blipFill>
        <p:spPr>
          <a:xfrm>
            <a:off x="2893589" y="989041"/>
            <a:ext cx="3506906" cy="3684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3775" t="14300" r="36613" b="8001"/>
          <a:stretch/>
        </p:blipFill>
        <p:spPr>
          <a:xfrm>
            <a:off x="4697759" y="1498390"/>
            <a:ext cx="4038071" cy="3557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00830" y="6342025"/>
            <a:ext cx="3734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F5494"/>
                </a:solidFill>
              </a:rPr>
              <a:t>…to be continued.</a:t>
            </a:r>
            <a:endParaRPr lang="en-GB" sz="2400" dirty="0">
              <a:solidFill>
                <a:srgbClr val="0F54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3521" y="1023114"/>
            <a:ext cx="2400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F5494"/>
                </a:solidFill>
              </a:rPr>
              <a:t>June 2019…</a:t>
            </a:r>
            <a:endParaRPr lang="en-GB" sz="2400" dirty="0">
              <a:solidFill>
                <a:srgbClr val="0F54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4691"/>
          <a:stretch/>
        </p:blipFill>
        <p:spPr>
          <a:xfrm>
            <a:off x="7050659" y="1917764"/>
            <a:ext cx="4050551" cy="3072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185557" y="1439901"/>
            <a:ext cx="2400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F5494"/>
                </a:solidFill>
              </a:rPr>
              <a:t>March 2020…</a:t>
            </a:r>
            <a:endParaRPr lang="en-GB" sz="2400" dirty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1518" r="22242"/>
          <a:stretch/>
        </p:blipFill>
        <p:spPr>
          <a:xfrm>
            <a:off x="9075934" y="2743862"/>
            <a:ext cx="2857939" cy="2897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5994" y="2282197"/>
            <a:ext cx="27152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F5494"/>
                </a:solidFill>
              </a:rPr>
              <a:t>December 2020…</a:t>
            </a:r>
            <a:endParaRPr lang="en-GB" sz="24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58362" y="1195959"/>
            <a:ext cx="10554425" cy="1349843"/>
            <a:chOff x="858362" y="1195959"/>
            <a:chExt cx="10554425" cy="1349843"/>
          </a:xfrm>
        </p:grpSpPr>
        <p:sp>
          <p:nvSpPr>
            <p:cNvPr id="3" name="Freeform 2"/>
            <p:cNvSpPr/>
            <p:nvPr/>
          </p:nvSpPr>
          <p:spPr>
            <a:xfrm>
              <a:off x="858362" y="1195959"/>
              <a:ext cx="3374608" cy="1349843"/>
            </a:xfrm>
            <a:custGeom>
              <a:avLst/>
              <a:gdLst>
                <a:gd name="connsiteX0" fmla="*/ 0 w 3374608"/>
                <a:gd name="connsiteY0" fmla="*/ 0 h 1349843"/>
                <a:gd name="connsiteX1" fmla="*/ 2699687 w 3374608"/>
                <a:gd name="connsiteY1" fmla="*/ 0 h 1349843"/>
                <a:gd name="connsiteX2" fmla="*/ 3374608 w 3374608"/>
                <a:gd name="connsiteY2" fmla="*/ 674922 h 1349843"/>
                <a:gd name="connsiteX3" fmla="*/ 2699687 w 3374608"/>
                <a:gd name="connsiteY3" fmla="*/ 1349843 h 1349843"/>
                <a:gd name="connsiteX4" fmla="*/ 0 w 3374608"/>
                <a:gd name="connsiteY4" fmla="*/ 1349843 h 1349843"/>
                <a:gd name="connsiteX5" fmla="*/ 674922 w 3374608"/>
                <a:gd name="connsiteY5" fmla="*/ 674922 h 1349843"/>
                <a:gd name="connsiteX6" fmla="*/ 0 w 3374608"/>
                <a:gd name="connsiteY6" fmla="*/ 0 h 1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608" h="1349843">
                  <a:moveTo>
                    <a:pt x="0" y="0"/>
                  </a:moveTo>
                  <a:lnTo>
                    <a:pt x="2699687" y="0"/>
                  </a:lnTo>
                  <a:lnTo>
                    <a:pt x="3374608" y="674922"/>
                  </a:lnTo>
                  <a:lnTo>
                    <a:pt x="2699687" y="1349843"/>
                  </a:lnTo>
                  <a:lnTo>
                    <a:pt x="0" y="1349843"/>
                  </a:lnTo>
                  <a:lnTo>
                    <a:pt x="674922" y="674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4132" tIns="14605" rIns="674921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2019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/>
                <a:t>Cybersecurity in Energy</a:t>
              </a:r>
              <a:endParaRPr lang="en-US" sz="2300" b="1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3794272" y="1310696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b="0" kern="1200" dirty="0" smtClean="0"/>
                <a:t>Commission Recommendation  (EU) 2019/553 on cybersecurity in the energy sector </a:t>
              </a:r>
              <a:endParaRPr lang="en-IE" sz="1300" b="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03067" y="1310696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kern="1200" dirty="0" smtClean="0"/>
                <a:t>Electricity Regulation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/>
                <a:t>(EU) 2019/943</a:t>
              </a:r>
              <a:endParaRPr lang="en-IE" sz="1300" kern="1200" dirty="0" smtClean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11863" y="1310696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kern="1200" dirty="0" smtClean="0"/>
                <a:t>Risk Preparedness Regulation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b="0" i="0" u="none" kern="1200" dirty="0" smtClean="0"/>
                <a:t>(EU) 2019/941</a:t>
              </a:r>
              <a:endParaRPr lang="en-IE" sz="1300" kern="12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8362" y="2734781"/>
            <a:ext cx="10554425" cy="1349843"/>
            <a:chOff x="858362" y="2734781"/>
            <a:chExt cx="10554425" cy="1349843"/>
          </a:xfrm>
        </p:grpSpPr>
        <p:sp>
          <p:nvSpPr>
            <p:cNvPr id="11" name="Freeform 10"/>
            <p:cNvSpPr/>
            <p:nvPr/>
          </p:nvSpPr>
          <p:spPr>
            <a:xfrm>
              <a:off x="858362" y="2734781"/>
              <a:ext cx="3374608" cy="1349843"/>
            </a:xfrm>
            <a:custGeom>
              <a:avLst/>
              <a:gdLst>
                <a:gd name="connsiteX0" fmla="*/ 0 w 3374608"/>
                <a:gd name="connsiteY0" fmla="*/ 0 h 1349843"/>
                <a:gd name="connsiteX1" fmla="*/ 2699687 w 3374608"/>
                <a:gd name="connsiteY1" fmla="*/ 0 h 1349843"/>
                <a:gd name="connsiteX2" fmla="*/ 3374608 w 3374608"/>
                <a:gd name="connsiteY2" fmla="*/ 674922 h 1349843"/>
                <a:gd name="connsiteX3" fmla="*/ 2699687 w 3374608"/>
                <a:gd name="connsiteY3" fmla="*/ 1349843 h 1349843"/>
                <a:gd name="connsiteX4" fmla="*/ 0 w 3374608"/>
                <a:gd name="connsiteY4" fmla="*/ 1349843 h 1349843"/>
                <a:gd name="connsiteX5" fmla="*/ 674922 w 3374608"/>
                <a:gd name="connsiteY5" fmla="*/ 674922 h 1349843"/>
                <a:gd name="connsiteX6" fmla="*/ 0 w 3374608"/>
                <a:gd name="connsiteY6" fmla="*/ 0 h 1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608" h="1349843">
                  <a:moveTo>
                    <a:pt x="0" y="0"/>
                  </a:moveTo>
                  <a:lnTo>
                    <a:pt x="2699687" y="0"/>
                  </a:lnTo>
                  <a:lnTo>
                    <a:pt x="3374608" y="674922"/>
                  </a:lnTo>
                  <a:lnTo>
                    <a:pt x="2699687" y="1349843"/>
                  </a:lnTo>
                  <a:lnTo>
                    <a:pt x="0" y="1349843"/>
                  </a:lnTo>
                  <a:lnTo>
                    <a:pt x="674922" y="674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4132" tIns="14605" rIns="674921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2020 </a:t>
              </a:r>
              <a:r>
                <a:rPr lang="en-IE" sz="2300" b="1" kern="1200" dirty="0" smtClean="0"/>
                <a:t>Cybersecurity Package</a:t>
              </a:r>
              <a:r>
                <a:rPr lang="en-IE" sz="2300" kern="1200" dirty="0" smtClean="0"/>
                <a:t> </a:t>
              </a:r>
              <a:endParaRPr lang="en-US" sz="2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794272" y="2849518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Directive on the Resilience of Critical Entities</a:t>
              </a:r>
              <a:endParaRPr lang="en-IE" sz="1300" kern="1200" dirty="0" smtClean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03067" y="2849518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kern="1200" dirty="0" smtClean="0"/>
                <a:t>NIS 2.0*</a:t>
              </a:r>
              <a:endParaRPr lang="en-GB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611863" y="2849518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kern="1200" smtClean="0"/>
                <a:t>New Cybersecurity Strategy</a:t>
              </a:r>
              <a:endParaRPr lang="en-GB" sz="13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8362" y="4273602"/>
            <a:ext cx="8145629" cy="1349843"/>
            <a:chOff x="858362" y="4273602"/>
            <a:chExt cx="8145629" cy="1349843"/>
          </a:xfrm>
        </p:grpSpPr>
        <p:sp>
          <p:nvSpPr>
            <p:cNvPr id="15" name="Freeform 14"/>
            <p:cNvSpPr/>
            <p:nvPr/>
          </p:nvSpPr>
          <p:spPr>
            <a:xfrm>
              <a:off x="858362" y="4273602"/>
              <a:ext cx="3374608" cy="1349843"/>
            </a:xfrm>
            <a:custGeom>
              <a:avLst/>
              <a:gdLst>
                <a:gd name="connsiteX0" fmla="*/ 0 w 3374608"/>
                <a:gd name="connsiteY0" fmla="*/ 0 h 1349843"/>
                <a:gd name="connsiteX1" fmla="*/ 2699687 w 3374608"/>
                <a:gd name="connsiteY1" fmla="*/ 0 h 1349843"/>
                <a:gd name="connsiteX2" fmla="*/ 3374608 w 3374608"/>
                <a:gd name="connsiteY2" fmla="*/ 674922 h 1349843"/>
                <a:gd name="connsiteX3" fmla="*/ 2699687 w 3374608"/>
                <a:gd name="connsiteY3" fmla="*/ 1349843 h 1349843"/>
                <a:gd name="connsiteX4" fmla="*/ 0 w 3374608"/>
                <a:gd name="connsiteY4" fmla="*/ 1349843 h 1349843"/>
                <a:gd name="connsiteX5" fmla="*/ 674922 w 3374608"/>
                <a:gd name="connsiteY5" fmla="*/ 674922 h 1349843"/>
                <a:gd name="connsiteX6" fmla="*/ 0 w 3374608"/>
                <a:gd name="connsiteY6" fmla="*/ 0 h 1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4608" h="1349843">
                  <a:moveTo>
                    <a:pt x="0" y="0"/>
                  </a:moveTo>
                  <a:lnTo>
                    <a:pt x="2699687" y="0"/>
                  </a:lnTo>
                  <a:lnTo>
                    <a:pt x="3374608" y="674922"/>
                  </a:lnTo>
                  <a:lnTo>
                    <a:pt x="2699687" y="1349843"/>
                  </a:lnTo>
                  <a:lnTo>
                    <a:pt x="0" y="1349843"/>
                  </a:lnTo>
                  <a:lnTo>
                    <a:pt x="674922" y="674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4132" tIns="14605" rIns="674921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2021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/>
                <a:t>Formal start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/>
                <a:t>Network Code</a:t>
              </a:r>
              <a:endParaRPr lang="en-US" sz="2300" b="1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94272" y="4388339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b="0" kern="1200" dirty="0" smtClean="0"/>
                <a:t>Start development Network Code </a:t>
              </a:r>
              <a:r>
                <a:rPr lang="en-GB" sz="1300" b="0" kern="1200" dirty="0" smtClean="0"/>
                <a:t>for cyber security aspects of cross-border electricity flows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03067" y="4388339"/>
              <a:ext cx="2800924" cy="1120369"/>
            </a:xfrm>
            <a:custGeom>
              <a:avLst/>
              <a:gdLst>
                <a:gd name="connsiteX0" fmla="*/ 0 w 2800924"/>
                <a:gd name="connsiteY0" fmla="*/ 0 h 1120369"/>
                <a:gd name="connsiteX1" fmla="*/ 2240740 w 2800924"/>
                <a:gd name="connsiteY1" fmla="*/ 0 h 1120369"/>
                <a:gd name="connsiteX2" fmla="*/ 2800924 w 2800924"/>
                <a:gd name="connsiteY2" fmla="*/ 560185 h 1120369"/>
                <a:gd name="connsiteX3" fmla="*/ 2240740 w 2800924"/>
                <a:gd name="connsiteY3" fmla="*/ 1120369 h 1120369"/>
                <a:gd name="connsiteX4" fmla="*/ 0 w 2800924"/>
                <a:gd name="connsiteY4" fmla="*/ 1120369 h 1120369"/>
                <a:gd name="connsiteX5" fmla="*/ 560185 w 2800924"/>
                <a:gd name="connsiteY5" fmla="*/ 560185 h 1120369"/>
                <a:gd name="connsiteX6" fmla="*/ 0 w 2800924"/>
                <a:gd name="connsiteY6" fmla="*/ 0 h 11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924" h="1120369">
                  <a:moveTo>
                    <a:pt x="0" y="0"/>
                  </a:moveTo>
                  <a:lnTo>
                    <a:pt x="2240740" y="0"/>
                  </a:lnTo>
                  <a:lnTo>
                    <a:pt x="2800924" y="560185"/>
                  </a:lnTo>
                  <a:lnTo>
                    <a:pt x="2240740" y="1120369"/>
                  </a:lnTo>
                  <a:lnTo>
                    <a:pt x="0" y="1120369"/>
                  </a:lnTo>
                  <a:lnTo>
                    <a:pt x="560185" y="5601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6695" tIns="8255" rIns="560184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 b="0" kern="1200" dirty="0" smtClean="0"/>
                <a:t>tbc. </a:t>
              </a:r>
              <a:endParaRPr lang="en-GB" sz="1300" b="0" kern="1200" dirty="0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20726" y="535000"/>
            <a:ext cx="312597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Main elements to date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8165802" y="3688439"/>
            <a:ext cx="3848989" cy="2077721"/>
            <a:chOff x="8165802" y="3688439"/>
            <a:chExt cx="3848989" cy="2077721"/>
          </a:xfrm>
        </p:grpSpPr>
        <p:sp>
          <p:nvSpPr>
            <p:cNvPr id="8" name="TextBox 7"/>
            <p:cNvSpPr txBox="1"/>
            <p:nvPr/>
          </p:nvSpPr>
          <p:spPr>
            <a:xfrm>
              <a:off x="8995143" y="4104167"/>
              <a:ext cx="301964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/>
                <a:t>* </a:t>
              </a:r>
              <a:r>
                <a:rPr lang="en-IE" sz="1200" b="1" dirty="0" smtClean="0"/>
                <a:t>NIS </a:t>
              </a:r>
              <a:r>
                <a:rPr lang="en-IE" sz="1200" b="1" dirty="0"/>
                <a:t>2.0: </a:t>
              </a:r>
              <a:r>
                <a:rPr lang="en-GB" sz="1200" b="1" dirty="0"/>
                <a:t>new energy subsectors</a:t>
              </a:r>
              <a:r>
                <a:rPr lang="en-GB" sz="1200" dirty="0"/>
                <a:t>, including electricity production, nominated electricity market operators, electricity market participants providing aggregation, demand response or energy storage services; district heating and cooling; oil central stockholding entities, hydrogen</a:t>
              </a:r>
            </a:p>
            <a:p>
              <a:endParaRPr lang="en-GB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8165802" y="3688439"/>
              <a:ext cx="829341" cy="5539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8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Electricity </a:t>
            </a:r>
            <a:r>
              <a:rPr lang="en-GB" dirty="0"/>
              <a:t>Regulation (EU) 2019/943, Article 59 (2</a:t>
            </a:r>
            <a:r>
              <a:rPr lang="en-GB" dirty="0" smtClean="0"/>
              <a:t>) </a:t>
            </a:r>
            <a:r>
              <a:rPr lang="en-GB" dirty="0" smtClean="0"/>
              <a:t>empowers the Commission to </a:t>
            </a:r>
            <a:r>
              <a:rPr lang="en-GB" b="1" dirty="0" smtClean="0"/>
              <a:t>adopt a delegated acts </a:t>
            </a:r>
            <a:r>
              <a:rPr lang="en-GB" dirty="0" smtClean="0"/>
              <a:t>supplementing this Regulation in accordance with Article 68 </a:t>
            </a:r>
            <a:r>
              <a:rPr lang="en-GB" b="1" dirty="0" smtClean="0"/>
              <a:t>concerning the establishment of network codes </a:t>
            </a:r>
            <a:r>
              <a:rPr lang="en-GB" dirty="0" smtClean="0"/>
              <a:t>in respective areas. </a:t>
            </a:r>
          </a:p>
          <a:p>
            <a:r>
              <a:rPr lang="en-GB" dirty="0" smtClean="0"/>
              <a:t>For cybersecurity the Article 59 (2) (e) foresees </a:t>
            </a:r>
            <a:r>
              <a:rPr lang="en-GB" b="1" dirty="0" smtClean="0"/>
              <a:t>sector-specific rules for cyber security aspects </a:t>
            </a:r>
            <a:r>
              <a:rPr lang="en-GB" dirty="0" smtClean="0"/>
              <a:t>of cross-border electricity flows, on common minimum requirements, planning, monitoring, reporting and crisis management.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37140"/>
            <a:ext cx="10515600" cy="782357"/>
          </a:xfrm>
        </p:spPr>
        <p:txBody>
          <a:bodyPr/>
          <a:lstStyle/>
          <a:p>
            <a:r>
              <a:rPr lang="en-US" dirty="0"/>
              <a:t>Network Code on </a:t>
            </a:r>
            <a:r>
              <a:rPr lang="en-US" dirty="0" smtClean="0"/>
              <a:t>cybersecurity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94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Code on cybersecurity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5" y="1265217"/>
            <a:ext cx="9319765" cy="53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224" y="833605"/>
            <a:ext cx="10156297" cy="1240348"/>
          </a:xfrm>
        </p:spPr>
        <p:txBody>
          <a:bodyPr/>
          <a:lstStyle/>
          <a:p>
            <a:r>
              <a:rPr lang="en-IE" sz="5400" dirty="0"/>
              <a:t>Thank </a:t>
            </a:r>
            <a:r>
              <a:rPr lang="en-IE" sz="5400" dirty="0" smtClean="0"/>
              <a:t>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75964" y="3688785"/>
            <a:ext cx="9737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More info on  </a:t>
            </a:r>
            <a:endParaRPr lang="en-IE" sz="2800" dirty="0" smtClean="0"/>
          </a:p>
          <a:p>
            <a:r>
              <a:rPr lang="en-IE" sz="2800" dirty="0" smtClean="0">
                <a:hlinkClick r:id="rId5"/>
              </a:rPr>
              <a:t>https</a:t>
            </a:r>
            <a:r>
              <a:rPr lang="en-IE" sz="2800" dirty="0">
                <a:hlinkClick r:id="rId5"/>
              </a:rPr>
              <a:t>://</a:t>
            </a:r>
            <a:r>
              <a:rPr lang="en-IE" sz="2800" dirty="0" smtClean="0">
                <a:hlinkClick r:id="rId5"/>
              </a:rPr>
              <a:t>ec.europa.eu/energy/topics/energy-security_en</a:t>
            </a:r>
            <a:r>
              <a:rPr lang="en-IE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08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953</TotalTime>
  <Words>358</Words>
  <Application>Microsoft Office PowerPoint</Application>
  <PresentationFormat>Widescreen</PresentationFormat>
  <Paragraphs>53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Cyber Security of Energy Systems: EU Approach and Recommendations </vt:lpstr>
      <vt:lpstr>New Commission  2019-2024</vt:lpstr>
      <vt:lpstr>PowerPoint Presentation</vt:lpstr>
      <vt:lpstr>PowerPoint Presentation</vt:lpstr>
      <vt:lpstr>Network Code on cybersecurity</vt:lpstr>
      <vt:lpstr>Network Code on cybersecurity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Forum</dc:title>
  <dc:creator>KOLLAU Michaela (ENER)</dc:creator>
  <cp:lastModifiedBy>LECHNER Stephan (ENER)</cp:lastModifiedBy>
  <cp:revision>39</cp:revision>
  <dcterms:created xsi:type="dcterms:W3CDTF">2020-12-02T10:07:21Z</dcterms:created>
  <dcterms:modified xsi:type="dcterms:W3CDTF">2021-02-05T16:57:57Z</dcterms:modified>
</cp:coreProperties>
</file>