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3"/>
  </p:notesMasterIdLst>
  <p:sldIdLst>
    <p:sldId id="257" r:id="rId2"/>
    <p:sldId id="277" r:id="rId3"/>
    <p:sldId id="324" r:id="rId4"/>
    <p:sldId id="278" r:id="rId5"/>
    <p:sldId id="326" r:id="rId6"/>
    <p:sldId id="261" r:id="rId7"/>
    <p:sldId id="279" r:id="rId8"/>
    <p:sldId id="296" r:id="rId9"/>
    <p:sldId id="297" r:id="rId10"/>
    <p:sldId id="280" r:id="rId11"/>
    <p:sldId id="329" r:id="rId12"/>
    <p:sldId id="289" r:id="rId13"/>
    <p:sldId id="315" r:id="rId14"/>
    <p:sldId id="285" r:id="rId15"/>
    <p:sldId id="328" r:id="rId16"/>
    <p:sldId id="323" r:id="rId17"/>
    <p:sldId id="294" r:id="rId18"/>
    <p:sldId id="291" r:id="rId19"/>
    <p:sldId id="319" r:id="rId20"/>
    <p:sldId id="275" r:id="rId21"/>
    <p:sldId id="318" r:id="rId2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00A"/>
    <a:srgbClr val="CC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442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4D302-256D-4530-BD18-F0B2DDCF484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3D625A30-17F4-4202-9573-0410D70ABB05}">
      <dgm:prSet phldrT="[Text]" custT="1"/>
      <dgm:spPr/>
      <dgm:t>
        <a:bodyPr/>
        <a:lstStyle/>
        <a:p>
          <a:r>
            <a:rPr lang="bg-BG" sz="2400" dirty="0" smtClean="0"/>
            <a:t>приема</a:t>
          </a:r>
          <a:endParaRPr lang="bg-BG" sz="2400" dirty="0"/>
        </a:p>
      </dgm:t>
    </dgm:pt>
    <dgm:pt modelId="{F2C84643-99AA-4A92-8B66-A658C5D070F7}" type="parTrans" cxnId="{3A381FC5-25E3-48DE-A1B5-11C379058024}">
      <dgm:prSet/>
      <dgm:spPr/>
      <dgm:t>
        <a:bodyPr/>
        <a:lstStyle/>
        <a:p>
          <a:endParaRPr lang="bg-BG"/>
        </a:p>
      </dgm:t>
    </dgm:pt>
    <dgm:pt modelId="{3FC5D51D-3A63-4778-A8EF-FE0593D7088B}" type="sibTrans" cxnId="{3A381FC5-25E3-48DE-A1B5-11C379058024}">
      <dgm:prSet/>
      <dgm:spPr/>
      <dgm:t>
        <a:bodyPr/>
        <a:lstStyle/>
        <a:p>
          <a:endParaRPr lang="bg-BG"/>
        </a:p>
      </dgm:t>
    </dgm:pt>
    <dgm:pt modelId="{F604D640-A8E5-4794-A4F7-6268B48D2933}">
      <dgm:prSet phldrT="[Text]" custT="1"/>
      <dgm:spPr/>
      <dgm:t>
        <a:bodyPr/>
        <a:lstStyle/>
        <a:p>
          <a:r>
            <a:rPr lang="bg-BG" sz="2000" b="1" i="1" cap="al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bg-BG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ационална стратегия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киберсигурност и МИС</a:t>
          </a:r>
          <a:endParaRPr lang="bg-BG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139CB-5C6C-4137-8B28-69C74D8EBC21}" type="parTrans" cxnId="{7E5D38C7-60ED-4C6D-8E5B-22EDDBEC6323}">
      <dgm:prSet/>
      <dgm:spPr/>
      <dgm:t>
        <a:bodyPr/>
        <a:lstStyle/>
        <a:p>
          <a:endParaRPr lang="bg-BG"/>
        </a:p>
      </dgm:t>
    </dgm:pt>
    <dgm:pt modelId="{F4E2D54F-799F-469F-A0FE-C0B765AFE369}" type="sibTrans" cxnId="{7E5D38C7-60ED-4C6D-8E5B-22EDDBEC6323}">
      <dgm:prSet/>
      <dgm:spPr/>
      <dgm:t>
        <a:bodyPr/>
        <a:lstStyle/>
        <a:p>
          <a:endParaRPr lang="bg-BG"/>
        </a:p>
      </dgm:t>
    </dgm:pt>
    <dgm:pt modelId="{2A39451A-7AB1-42D0-9D5E-419F86B98513}">
      <dgm:prSet phldrT="[Text]" custT="1"/>
      <dgm:spPr/>
      <dgm:t>
        <a:bodyPr/>
        <a:lstStyle/>
        <a:p>
          <a:r>
            <a:rPr lang="bg-BG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НМИМИС</a:t>
          </a:r>
          <a:endParaRPr lang="bg-BG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11890-99E6-4F7F-8C61-1FB4605B2E2C}" type="parTrans" cxnId="{26E0890F-16CA-43D7-983D-EEF8CFBBDEA2}">
      <dgm:prSet/>
      <dgm:spPr/>
      <dgm:t>
        <a:bodyPr/>
        <a:lstStyle/>
        <a:p>
          <a:endParaRPr lang="bg-BG"/>
        </a:p>
      </dgm:t>
    </dgm:pt>
    <dgm:pt modelId="{7236264F-1061-4155-9CE5-093216BC3885}" type="sibTrans" cxnId="{26E0890F-16CA-43D7-983D-EEF8CFBBDEA2}">
      <dgm:prSet/>
      <dgm:spPr/>
      <dgm:t>
        <a:bodyPr/>
        <a:lstStyle/>
        <a:p>
          <a:endParaRPr lang="bg-BG"/>
        </a:p>
      </dgm:t>
    </dgm:pt>
    <dgm:pt modelId="{B06DFAB9-281D-4CD8-AD8A-287C79C8A670}">
      <dgm:prSet phldrT="[Text]" custT="1"/>
      <dgm:spPr/>
      <dgm:t>
        <a:bodyPr/>
        <a:lstStyle/>
        <a:p>
          <a:r>
            <a:rPr lang="bg-BG" sz="2400" dirty="0" smtClean="0"/>
            <a:t>определя</a:t>
          </a:r>
          <a:endParaRPr lang="bg-BG" sz="2400" dirty="0"/>
        </a:p>
      </dgm:t>
    </dgm:pt>
    <dgm:pt modelId="{84902EB4-26CB-4B51-890F-E02AED9220F1}" type="parTrans" cxnId="{1E5E7639-6C4E-4F85-8B93-09CF5AA5CB48}">
      <dgm:prSet/>
      <dgm:spPr/>
      <dgm:t>
        <a:bodyPr/>
        <a:lstStyle/>
        <a:p>
          <a:endParaRPr lang="bg-BG"/>
        </a:p>
      </dgm:t>
    </dgm:pt>
    <dgm:pt modelId="{09342411-F193-4C3E-862B-0FB0FE4CC77C}" type="sibTrans" cxnId="{1E5E7639-6C4E-4F85-8B93-09CF5AA5CB48}">
      <dgm:prSet/>
      <dgm:spPr/>
      <dgm:t>
        <a:bodyPr/>
        <a:lstStyle/>
        <a:p>
          <a:endParaRPr lang="bg-BG"/>
        </a:p>
      </dgm:t>
    </dgm:pt>
    <dgm:pt modelId="{F32CC524-C90F-443D-B419-B656FCA05028}">
      <dgm:prSet phldrT="[Text]" custT="1"/>
      <dgm:spPr/>
      <dgm:t>
        <a:bodyPr/>
        <a:lstStyle/>
        <a:p>
          <a:r>
            <a:rPr lang="bg-BG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административните органи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към които се създават НКО за секторите и услугите, посочени в приложения № 1 и 2 (чл. 16)</a:t>
          </a:r>
          <a:endParaRPr lang="bg-BG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EE28C-AB60-4D0B-B7CD-EC63EF6480FD}" type="parTrans" cxnId="{879B406E-9EF6-4C6B-9EEE-38BD0CD56F22}">
      <dgm:prSet/>
      <dgm:spPr/>
      <dgm:t>
        <a:bodyPr/>
        <a:lstStyle/>
        <a:p>
          <a:endParaRPr lang="bg-BG"/>
        </a:p>
      </dgm:t>
    </dgm:pt>
    <dgm:pt modelId="{4FBCDB7E-09AA-4533-9D1E-C3BF61A45F4E}" type="sibTrans" cxnId="{879B406E-9EF6-4C6B-9EEE-38BD0CD56F22}">
      <dgm:prSet/>
      <dgm:spPr/>
      <dgm:t>
        <a:bodyPr/>
        <a:lstStyle/>
        <a:p>
          <a:endParaRPr lang="bg-BG"/>
        </a:p>
      </dgm:t>
    </dgm:pt>
    <dgm:pt modelId="{AD348FD9-6DA5-448D-8D1C-05652C49AC51}" type="pres">
      <dgm:prSet presAssocID="{8B54D302-256D-4530-BD18-F0B2DDCF48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179E665-0D65-4321-AAFD-39AB8228004D}" type="pres">
      <dgm:prSet presAssocID="{3D625A30-17F4-4202-9573-0410D70ABB05}" presName="linNode" presStyleCnt="0"/>
      <dgm:spPr/>
    </dgm:pt>
    <dgm:pt modelId="{6C23027D-CC42-4843-B362-F3F7A6F88FDF}" type="pres">
      <dgm:prSet presAssocID="{3D625A30-17F4-4202-9573-0410D70ABB05}" presName="parentText" presStyleLbl="node1" presStyleIdx="0" presStyleCnt="2" custScaleX="56145" custScaleY="65718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1964EB-92A0-463D-A355-16A9CDA655EB}" type="pres">
      <dgm:prSet presAssocID="{3D625A30-17F4-4202-9573-0410D70ABB05}" presName="descendantText" presStyleLbl="alignAccFollowNode1" presStyleIdx="0" presStyleCnt="2" custScaleX="121192" custScaleY="73850" custLinFactNeighborX="74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B05F8DE-4157-4003-B9F9-09E7FE3413FA}" type="pres">
      <dgm:prSet presAssocID="{3FC5D51D-3A63-4778-A8EF-FE0593D7088B}" presName="sp" presStyleCnt="0"/>
      <dgm:spPr/>
    </dgm:pt>
    <dgm:pt modelId="{F7D2EC30-06E6-4930-8178-6F0C00AC44F1}" type="pres">
      <dgm:prSet presAssocID="{B06DFAB9-281D-4CD8-AD8A-287C79C8A670}" presName="linNode" presStyleCnt="0"/>
      <dgm:spPr/>
    </dgm:pt>
    <dgm:pt modelId="{1D4DC647-E57B-44ED-B101-FEE02D495516}" type="pres">
      <dgm:prSet presAssocID="{B06DFAB9-281D-4CD8-AD8A-287C79C8A670}" presName="parentText" presStyleLbl="node1" presStyleIdx="1" presStyleCnt="2" custScaleX="56145" custScaleY="4942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2D67B20-4591-478B-A4B3-54D824D20525}" type="pres">
      <dgm:prSet presAssocID="{B06DFAB9-281D-4CD8-AD8A-287C79C8A670}" presName="descendantText" presStyleLbl="alignAccFollowNode1" presStyleIdx="1" presStyleCnt="2" custScaleX="120580" custScaleY="96364" custLinFactNeighborX="28446" custLinFactNeighborY="4719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E5E7639-6C4E-4F85-8B93-09CF5AA5CB48}" srcId="{8B54D302-256D-4530-BD18-F0B2DDCF484A}" destId="{B06DFAB9-281D-4CD8-AD8A-287C79C8A670}" srcOrd="1" destOrd="0" parTransId="{84902EB4-26CB-4B51-890F-E02AED9220F1}" sibTransId="{09342411-F193-4C3E-862B-0FB0FE4CC77C}"/>
    <dgm:cxn modelId="{8B76FE26-2FC3-4ABD-845B-F2592B990F8E}" type="presOf" srcId="{3D625A30-17F4-4202-9573-0410D70ABB05}" destId="{6C23027D-CC42-4843-B362-F3F7A6F88FDF}" srcOrd="0" destOrd="0" presId="urn:microsoft.com/office/officeart/2005/8/layout/vList5"/>
    <dgm:cxn modelId="{7E5D38C7-60ED-4C6D-8E5B-22EDDBEC6323}" srcId="{3D625A30-17F4-4202-9573-0410D70ABB05}" destId="{F604D640-A8E5-4794-A4F7-6268B48D2933}" srcOrd="0" destOrd="0" parTransId="{9D8139CB-5C6C-4137-8B28-69C74D8EBC21}" sibTransId="{F4E2D54F-799F-469F-A0FE-C0B765AFE369}"/>
    <dgm:cxn modelId="{41573448-0250-48F6-A380-717875B54BB3}" type="presOf" srcId="{F604D640-A8E5-4794-A4F7-6268B48D2933}" destId="{8E1964EB-92A0-463D-A355-16A9CDA655EB}" srcOrd="0" destOrd="0" presId="urn:microsoft.com/office/officeart/2005/8/layout/vList5"/>
    <dgm:cxn modelId="{64CE0D6B-B4B4-46A6-8648-54D011DF8236}" type="presOf" srcId="{2A39451A-7AB1-42D0-9D5E-419F86B98513}" destId="{8E1964EB-92A0-463D-A355-16A9CDA655EB}" srcOrd="0" destOrd="1" presId="urn:microsoft.com/office/officeart/2005/8/layout/vList5"/>
    <dgm:cxn modelId="{3A381FC5-25E3-48DE-A1B5-11C379058024}" srcId="{8B54D302-256D-4530-BD18-F0B2DDCF484A}" destId="{3D625A30-17F4-4202-9573-0410D70ABB05}" srcOrd="0" destOrd="0" parTransId="{F2C84643-99AA-4A92-8B66-A658C5D070F7}" sibTransId="{3FC5D51D-3A63-4778-A8EF-FE0593D7088B}"/>
    <dgm:cxn modelId="{5D612DFF-B0DA-4EB8-88B1-2CFEFAE8DFAF}" type="presOf" srcId="{8B54D302-256D-4530-BD18-F0B2DDCF484A}" destId="{AD348FD9-6DA5-448D-8D1C-05652C49AC51}" srcOrd="0" destOrd="0" presId="urn:microsoft.com/office/officeart/2005/8/layout/vList5"/>
    <dgm:cxn modelId="{C1E79584-8563-45C0-8236-F9DEE00358C9}" type="presOf" srcId="{F32CC524-C90F-443D-B419-B656FCA05028}" destId="{52D67B20-4591-478B-A4B3-54D824D20525}" srcOrd="0" destOrd="0" presId="urn:microsoft.com/office/officeart/2005/8/layout/vList5"/>
    <dgm:cxn modelId="{26E0890F-16CA-43D7-983D-EEF8CFBBDEA2}" srcId="{3D625A30-17F4-4202-9573-0410D70ABB05}" destId="{2A39451A-7AB1-42D0-9D5E-419F86B98513}" srcOrd="1" destOrd="0" parTransId="{9D311890-99E6-4F7F-8C61-1FB4605B2E2C}" sibTransId="{7236264F-1061-4155-9CE5-093216BC3885}"/>
    <dgm:cxn modelId="{77BF3F31-75B3-4957-BE5D-D9DB1A616575}" type="presOf" srcId="{B06DFAB9-281D-4CD8-AD8A-287C79C8A670}" destId="{1D4DC647-E57B-44ED-B101-FEE02D495516}" srcOrd="0" destOrd="0" presId="urn:microsoft.com/office/officeart/2005/8/layout/vList5"/>
    <dgm:cxn modelId="{879B406E-9EF6-4C6B-9EEE-38BD0CD56F22}" srcId="{B06DFAB9-281D-4CD8-AD8A-287C79C8A670}" destId="{F32CC524-C90F-443D-B419-B656FCA05028}" srcOrd="0" destOrd="0" parTransId="{36BEE28C-AB60-4D0B-B7CD-EC63EF6480FD}" sibTransId="{4FBCDB7E-09AA-4533-9D1E-C3BF61A45F4E}"/>
    <dgm:cxn modelId="{1B32CF8F-3FE9-47BA-98FF-022CFD683B18}" type="presParOf" srcId="{AD348FD9-6DA5-448D-8D1C-05652C49AC51}" destId="{6179E665-0D65-4321-AAFD-39AB8228004D}" srcOrd="0" destOrd="0" presId="urn:microsoft.com/office/officeart/2005/8/layout/vList5"/>
    <dgm:cxn modelId="{0CB0C5C4-024F-4B81-84A5-B784535EF9F4}" type="presParOf" srcId="{6179E665-0D65-4321-AAFD-39AB8228004D}" destId="{6C23027D-CC42-4843-B362-F3F7A6F88FDF}" srcOrd="0" destOrd="0" presId="urn:microsoft.com/office/officeart/2005/8/layout/vList5"/>
    <dgm:cxn modelId="{0373D9DE-03A9-45BC-A5B4-D1476A484278}" type="presParOf" srcId="{6179E665-0D65-4321-AAFD-39AB8228004D}" destId="{8E1964EB-92A0-463D-A355-16A9CDA655EB}" srcOrd="1" destOrd="0" presId="urn:microsoft.com/office/officeart/2005/8/layout/vList5"/>
    <dgm:cxn modelId="{53DD77EE-2852-4354-AA6B-886F9A4810E0}" type="presParOf" srcId="{AD348FD9-6DA5-448D-8D1C-05652C49AC51}" destId="{1B05F8DE-4157-4003-B9F9-09E7FE3413FA}" srcOrd="1" destOrd="0" presId="urn:microsoft.com/office/officeart/2005/8/layout/vList5"/>
    <dgm:cxn modelId="{3BB33CC5-AB2F-4F04-91B2-F35F103B8893}" type="presParOf" srcId="{AD348FD9-6DA5-448D-8D1C-05652C49AC51}" destId="{F7D2EC30-06E6-4930-8178-6F0C00AC44F1}" srcOrd="2" destOrd="0" presId="urn:microsoft.com/office/officeart/2005/8/layout/vList5"/>
    <dgm:cxn modelId="{558DD957-014D-4E11-8DE4-7C1B4DCC589A}" type="presParOf" srcId="{F7D2EC30-06E6-4930-8178-6F0C00AC44F1}" destId="{1D4DC647-E57B-44ED-B101-FEE02D495516}" srcOrd="0" destOrd="0" presId="urn:microsoft.com/office/officeart/2005/8/layout/vList5"/>
    <dgm:cxn modelId="{E14811A6-6CF8-41C4-A22B-C89BA9046D92}" type="presParOf" srcId="{F7D2EC30-06E6-4930-8178-6F0C00AC44F1}" destId="{52D67B20-4591-478B-A4B3-54D824D205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44AB9-DF50-45C1-91CA-D7C0AC0C97E8}" type="doc">
      <dgm:prSet loTypeId="urn:diagrams.loki3.com/BracketList+Icon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350D79AD-1894-40F3-B669-2FE8F1509981}">
      <dgm:prSet phldrT="[Text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/>
          <a:r>
            <a:rPr lang="bg-BG" sz="2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Национално единно звено за контакт</a:t>
          </a:r>
        </a:p>
        <a:p>
          <a:pPr algn="ctr"/>
          <a:r>
            <a:rPr lang="bg-BG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(чл.17) </a:t>
          </a:r>
        </a:p>
        <a:p>
          <a:pPr algn="ctr"/>
          <a:r>
            <a:rPr lang="bg-BG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(към ДАЕУ)</a:t>
          </a:r>
          <a:endParaRPr lang="bg-BG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81AD1-3938-4E19-ABA4-95825EDE4315}" type="parTrans" cxnId="{A6968C98-A79B-45E4-8826-197064235490}">
      <dgm:prSet/>
      <dgm:spPr/>
      <dgm:t>
        <a:bodyPr/>
        <a:lstStyle/>
        <a:p>
          <a:endParaRPr lang="bg-BG"/>
        </a:p>
      </dgm:t>
    </dgm:pt>
    <dgm:pt modelId="{8C12E291-05D2-4CB5-AE40-9661D0B2D10D}" type="sibTrans" cxnId="{A6968C98-A79B-45E4-8826-197064235490}">
      <dgm:prSet/>
      <dgm:spPr/>
      <dgm:t>
        <a:bodyPr/>
        <a:lstStyle/>
        <a:p>
          <a:endParaRPr lang="bg-BG"/>
        </a:p>
      </dgm:t>
    </dgm:pt>
    <dgm:pt modelId="{BBCC1733-9D0A-43B3-A6F2-9746B469EB91}">
      <dgm:prSet phldrT="[Text]"/>
      <dgm:spPr>
        <a:gradFill flip="none" rotWithShape="1">
          <a:gsLst>
            <a:gs pos="0">
              <a:srgbClr val="FFFFFF"/>
            </a:gs>
            <a:gs pos="15000">
              <a:srgbClr val="E6E6E6"/>
            </a:gs>
            <a:gs pos="32001">
              <a:schemeClr val="bg1">
                <a:lumMod val="75000"/>
              </a:schemeClr>
            </a:gs>
            <a:gs pos="53000">
              <a:srgbClr val="E6E6E6"/>
            </a:gs>
            <a:gs pos="72000">
              <a:schemeClr val="bg1">
                <a:lumMod val="85000"/>
              </a:schemeClr>
            </a:gs>
            <a:gs pos="88000">
              <a:srgbClr val="E6E6E6"/>
            </a:gs>
          </a:gsLst>
          <a:lin ang="2700000" scaled="1"/>
          <a:tileRect/>
        </a:gradFill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gm:spPr>
      <dgm:t>
        <a:bodyPr/>
        <a:lstStyle/>
        <a:p>
          <a:pPr algn="just"/>
          <a:r>
            <a:rPr lang="en-GB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координира</a:t>
          </a:r>
          <a:r>
            <a: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въпросите</a:t>
          </a:r>
          <a:r>
            <a: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свързани с мрежовата и информационната сигурност и </a:t>
          </a:r>
          <a:r>
            <a:rPr lang="en-GB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въпросите</a:t>
          </a:r>
          <a:r>
            <a: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свързани с </a:t>
          </a:r>
          <a:r>
            <a:rPr lang="en-GB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трансграничното</a:t>
          </a:r>
          <a:r>
            <a: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сътрудничество </a:t>
          </a:r>
          <a:r>
            <a:rPr lang="en-GB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със</a:t>
          </a:r>
          <a:r>
            <a: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съответните</a:t>
          </a:r>
          <a:r>
            <a: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 </a:t>
          </a:r>
          <a:r>
            <a:rPr lang="en-GB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държави</a:t>
          </a:r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GB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членки</a:t>
          </a:r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bg-BG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</a:t>
          </a:r>
          <a:endParaRPr lang="bg-B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BA968-2AF1-413C-9367-CF4E76F1C547}" type="parTrans" cxnId="{0AF125FB-2C2E-44B2-9058-8D3D127CBC4A}">
      <dgm:prSet/>
      <dgm:spPr/>
      <dgm:t>
        <a:bodyPr/>
        <a:lstStyle/>
        <a:p>
          <a:endParaRPr lang="bg-BG"/>
        </a:p>
      </dgm:t>
    </dgm:pt>
    <dgm:pt modelId="{D5343B41-5BEF-4906-981E-7A760321E277}" type="sibTrans" cxnId="{0AF125FB-2C2E-44B2-9058-8D3D127CBC4A}">
      <dgm:prSet/>
      <dgm:spPr/>
      <dgm:t>
        <a:bodyPr/>
        <a:lstStyle/>
        <a:p>
          <a:endParaRPr lang="bg-BG"/>
        </a:p>
      </dgm:t>
    </dgm:pt>
    <dgm:pt modelId="{E5C13275-BE5B-4FFF-95A3-BFF04BC17DD8}">
      <dgm:prSet phldrT="[Text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ctr"/>
          <a:r>
            <a:rPr lang="bg-BG" sz="23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Национални компетентни органи </a:t>
          </a:r>
        </a:p>
        <a:p>
          <a:pPr algn="ctr"/>
          <a:r>
            <a:rPr lang="bg-BG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(чл.16)</a:t>
          </a:r>
        </a:p>
        <a:p>
          <a:pPr algn="ctr"/>
          <a:r>
            <a:rPr lang="bg-BG" sz="1800" b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РМС№192 от 9.04.2019 г</a:t>
          </a:r>
          <a:endParaRPr lang="bg-BG" sz="1800" b="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C2EAF-386E-4575-B7FE-01B0F1F1B5D2}" type="parTrans" cxnId="{7FADFBEF-0E9D-4BA2-A66B-2BF41E64094D}">
      <dgm:prSet/>
      <dgm:spPr/>
      <dgm:t>
        <a:bodyPr/>
        <a:lstStyle/>
        <a:p>
          <a:endParaRPr lang="bg-BG"/>
        </a:p>
      </dgm:t>
    </dgm:pt>
    <dgm:pt modelId="{1C95F0AA-0FE4-4C21-93A8-CED76B6082A2}" type="sibTrans" cxnId="{7FADFBEF-0E9D-4BA2-A66B-2BF41E64094D}">
      <dgm:prSet/>
      <dgm:spPr/>
      <dgm:t>
        <a:bodyPr/>
        <a:lstStyle/>
        <a:p>
          <a:endParaRPr lang="bg-BG"/>
        </a:p>
      </dgm:t>
    </dgm:pt>
    <dgm:pt modelId="{3AE4608D-941A-438D-8D79-35BB5C67E7DE}">
      <dgm:prSet phldrT="[Text]"/>
      <dgm:spPr>
        <a:gradFill flip="none" rotWithShape="1">
          <a:gsLst>
            <a:gs pos="0">
              <a:srgbClr val="FFFFFF"/>
            </a:gs>
            <a:gs pos="15000">
              <a:srgbClr val="E6E6E6"/>
            </a:gs>
            <a:gs pos="32001">
              <a:schemeClr val="bg1">
                <a:lumMod val="75000"/>
              </a:schemeClr>
            </a:gs>
            <a:gs pos="52000">
              <a:srgbClr val="E6E6E6"/>
            </a:gs>
            <a:gs pos="69000">
              <a:schemeClr val="bg1">
                <a:lumMod val="75000"/>
              </a:schemeClr>
            </a:gs>
            <a:gs pos="87000">
              <a:srgbClr val="E6E6E6"/>
            </a:gs>
          </a:gsLst>
          <a:lin ang="18900000" scaled="1"/>
          <a:tileRect/>
        </a:gradFill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gm:spPr>
      <dgm:t>
        <a:bodyPr/>
        <a:lstStyle/>
        <a:p>
          <a:pPr algn="just"/>
          <a:r>
            <a: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координират и контролират изпълнението на задачите, свързани с МИС</a:t>
          </a:r>
          <a:endParaRPr lang="bg-B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EA22A-C52F-417E-94B4-A084ECB81A7A}" type="parTrans" cxnId="{9A70EAE0-C097-4052-B2D7-3D2B821EADA6}">
      <dgm:prSet/>
      <dgm:spPr/>
      <dgm:t>
        <a:bodyPr/>
        <a:lstStyle/>
        <a:p>
          <a:endParaRPr lang="bg-BG"/>
        </a:p>
      </dgm:t>
    </dgm:pt>
    <dgm:pt modelId="{D81E0C09-D4F0-4DDF-984A-75C816C6112C}" type="sibTrans" cxnId="{9A70EAE0-C097-4052-B2D7-3D2B821EADA6}">
      <dgm:prSet/>
      <dgm:spPr/>
      <dgm:t>
        <a:bodyPr/>
        <a:lstStyle/>
        <a:p>
          <a:endParaRPr lang="bg-BG"/>
        </a:p>
      </dgm:t>
    </dgm:pt>
    <dgm:pt modelId="{C0A4E570-82B8-4C74-942B-9728F084A6EB}">
      <dgm:prSet phldrT="[Text]"/>
      <dgm:spPr>
        <a:gradFill flip="none" rotWithShape="1">
          <a:gsLst>
            <a:gs pos="0">
              <a:srgbClr val="FFFFFF"/>
            </a:gs>
            <a:gs pos="15000">
              <a:srgbClr val="E6E6E6"/>
            </a:gs>
            <a:gs pos="32001">
              <a:schemeClr val="bg1">
                <a:lumMod val="75000"/>
              </a:schemeClr>
            </a:gs>
            <a:gs pos="53000">
              <a:srgbClr val="E6E6E6"/>
            </a:gs>
            <a:gs pos="72000">
              <a:schemeClr val="bg1">
                <a:lumMod val="85000"/>
              </a:schemeClr>
            </a:gs>
            <a:gs pos="88000">
              <a:srgbClr val="E6E6E6"/>
            </a:gs>
          </a:gsLst>
          <a:lin ang="2700000" scaled="1"/>
          <a:tileRect/>
        </a:gradFill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gm:spPr>
      <dgm:t>
        <a:bodyPr/>
        <a:lstStyle/>
        <a:p>
          <a:pPr algn="just"/>
          <a:r>
            <a: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изготвя доклади до </a:t>
          </a:r>
          <a:r>
            <a:rPr lang="en-GB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Европейската</a:t>
          </a:r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комисия</a:t>
          </a:r>
          <a:r>
            <a:rPr lang="bg-BG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 2 години)</a:t>
          </a:r>
          <a:endParaRPr lang="bg-B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A957B-7D48-4F7E-9342-96135E442952}" type="parTrans" cxnId="{77E27450-FC8D-4B04-B402-FBF0A6C1B830}">
      <dgm:prSet/>
      <dgm:spPr/>
      <dgm:t>
        <a:bodyPr/>
        <a:lstStyle/>
        <a:p>
          <a:endParaRPr lang="bg-BG"/>
        </a:p>
      </dgm:t>
    </dgm:pt>
    <dgm:pt modelId="{1BE11C70-ED04-420D-A9C0-95F103BDD611}" type="sibTrans" cxnId="{77E27450-FC8D-4B04-B402-FBF0A6C1B830}">
      <dgm:prSet/>
      <dgm:spPr/>
      <dgm:t>
        <a:bodyPr/>
        <a:lstStyle/>
        <a:p>
          <a:endParaRPr lang="bg-BG"/>
        </a:p>
      </dgm:t>
    </dgm:pt>
    <dgm:pt modelId="{89EE64CA-2C8C-4537-8468-6C9673E408E8}">
      <dgm:prSet/>
      <dgm:spPr>
        <a:gradFill flip="none" rotWithShape="1">
          <a:gsLst>
            <a:gs pos="0">
              <a:srgbClr val="FFFFFF"/>
            </a:gs>
            <a:gs pos="15000">
              <a:srgbClr val="E6E6E6"/>
            </a:gs>
            <a:gs pos="32001">
              <a:schemeClr val="bg1">
                <a:lumMod val="75000"/>
              </a:schemeClr>
            </a:gs>
            <a:gs pos="53000">
              <a:srgbClr val="E6E6E6"/>
            </a:gs>
            <a:gs pos="72000">
              <a:schemeClr val="bg1">
                <a:lumMod val="85000"/>
              </a:schemeClr>
            </a:gs>
            <a:gs pos="88000">
              <a:srgbClr val="E6E6E6"/>
            </a:gs>
          </a:gsLst>
          <a:lin ang="2700000" scaled="1"/>
          <a:tileRect/>
        </a:gradFill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gm:spPr>
      <dgm:t>
        <a:bodyPr/>
        <a:lstStyle/>
        <a:p>
          <a:pPr algn="just"/>
          <a:r>
            <a: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изготвя доклади до </a:t>
          </a:r>
          <a:r>
            <a:rPr lang="en-GB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Групата</a:t>
          </a:r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сътрудничество</a:t>
          </a:r>
          <a:r>
            <a:rPr lang="bg-BG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към ЕК </a:t>
          </a:r>
          <a:r>
            <a: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(всяка година)</a:t>
          </a:r>
          <a:endParaRPr lang="bg-B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B970F-A7E5-47E2-BD43-EE32E73E0779}" type="parTrans" cxnId="{DCC94BF5-7CF3-4D2B-984D-71265241D2DD}">
      <dgm:prSet/>
      <dgm:spPr/>
      <dgm:t>
        <a:bodyPr/>
        <a:lstStyle/>
        <a:p>
          <a:endParaRPr lang="bg-BG"/>
        </a:p>
      </dgm:t>
    </dgm:pt>
    <dgm:pt modelId="{BFD4CE4B-6ACA-4E25-9F36-1A801D45242F}" type="sibTrans" cxnId="{DCC94BF5-7CF3-4D2B-984D-71265241D2DD}">
      <dgm:prSet/>
      <dgm:spPr/>
      <dgm:t>
        <a:bodyPr/>
        <a:lstStyle/>
        <a:p>
          <a:endParaRPr lang="bg-BG"/>
        </a:p>
      </dgm:t>
    </dgm:pt>
    <dgm:pt modelId="{FACC6F84-80A3-45DC-9FC4-597B27E64EE5}">
      <dgm:prSet/>
      <dgm:spPr>
        <a:gradFill flip="none" rotWithShape="1">
          <a:gsLst>
            <a:gs pos="0">
              <a:srgbClr val="FFFFFF"/>
            </a:gs>
            <a:gs pos="15000">
              <a:srgbClr val="E6E6E6"/>
            </a:gs>
            <a:gs pos="32001">
              <a:schemeClr val="bg1">
                <a:lumMod val="75000"/>
              </a:schemeClr>
            </a:gs>
            <a:gs pos="52000">
              <a:srgbClr val="E6E6E6"/>
            </a:gs>
            <a:gs pos="69000">
              <a:schemeClr val="bg1">
                <a:lumMod val="75000"/>
              </a:schemeClr>
            </a:gs>
            <a:gs pos="87000">
              <a:srgbClr val="E6E6E6"/>
            </a:gs>
          </a:gsLst>
          <a:lin ang="18900000" scaled="1"/>
          <a:tileRect/>
        </a:gradFill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gm:spPr>
      <dgm:t>
        <a:bodyPr/>
        <a:lstStyle/>
        <a:p>
          <a:pPr algn="just"/>
          <a:r>
            <a: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изискват информация  от съответните АО, ОСУ и ДЦУ</a:t>
          </a:r>
          <a:endParaRPr lang="bg-B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C453D-7974-4F6D-AF4B-FE5128FC0AF4}" type="parTrans" cxnId="{0D092591-1A61-4066-80C5-CF8628BD2F1A}">
      <dgm:prSet/>
      <dgm:spPr/>
      <dgm:t>
        <a:bodyPr/>
        <a:lstStyle/>
        <a:p>
          <a:endParaRPr lang="bg-BG"/>
        </a:p>
      </dgm:t>
    </dgm:pt>
    <dgm:pt modelId="{8B5A6CE4-C838-49C0-9576-18D50AA9D2F0}" type="sibTrans" cxnId="{0D092591-1A61-4066-80C5-CF8628BD2F1A}">
      <dgm:prSet/>
      <dgm:spPr/>
      <dgm:t>
        <a:bodyPr/>
        <a:lstStyle/>
        <a:p>
          <a:endParaRPr lang="bg-BG"/>
        </a:p>
      </dgm:t>
    </dgm:pt>
    <dgm:pt modelId="{1429E0FE-4FAD-47CD-9E9E-2CC75FBDF457}">
      <dgm:prSet/>
      <dgm:spPr>
        <a:gradFill flip="none" rotWithShape="1">
          <a:gsLst>
            <a:gs pos="0">
              <a:srgbClr val="FFFFFF"/>
            </a:gs>
            <a:gs pos="15000">
              <a:srgbClr val="E6E6E6"/>
            </a:gs>
            <a:gs pos="32001">
              <a:schemeClr val="bg1">
                <a:lumMod val="75000"/>
              </a:schemeClr>
            </a:gs>
            <a:gs pos="52000">
              <a:srgbClr val="E6E6E6"/>
            </a:gs>
            <a:gs pos="69000">
              <a:schemeClr val="bg1">
                <a:lumMod val="75000"/>
              </a:schemeClr>
            </a:gs>
            <a:gs pos="87000">
              <a:srgbClr val="E6E6E6"/>
            </a:gs>
          </a:gsLst>
          <a:lin ang="18900000" scaled="1"/>
          <a:tileRect/>
        </a:gradFill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gm:spPr>
      <dgm:t>
        <a:bodyPr/>
        <a:lstStyle/>
        <a:p>
          <a:pPr algn="just"/>
          <a:r>
            <a: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оценяват нивото на МИС</a:t>
          </a:r>
          <a:endParaRPr lang="bg-B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02DF5-1B5D-4EBA-A7FB-EC8C8216E55B}" type="parTrans" cxnId="{2C972DE8-475D-404A-88FF-C4BABDF91B9F}">
      <dgm:prSet/>
      <dgm:spPr/>
      <dgm:t>
        <a:bodyPr/>
        <a:lstStyle/>
        <a:p>
          <a:endParaRPr lang="bg-BG"/>
        </a:p>
      </dgm:t>
    </dgm:pt>
    <dgm:pt modelId="{632E00C2-A443-45EE-9C76-5147BEFB5C52}" type="sibTrans" cxnId="{2C972DE8-475D-404A-88FF-C4BABDF91B9F}">
      <dgm:prSet/>
      <dgm:spPr/>
      <dgm:t>
        <a:bodyPr/>
        <a:lstStyle/>
        <a:p>
          <a:endParaRPr lang="bg-BG"/>
        </a:p>
      </dgm:t>
    </dgm:pt>
    <dgm:pt modelId="{92468507-3D4E-4F75-A025-E906FCF95EE0}">
      <dgm:prSet/>
      <dgm:spPr>
        <a:gradFill flip="none" rotWithShape="1">
          <a:gsLst>
            <a:gs pos="0">
              <a:srgbClr val="FFFFFF"/>
            </a:gs>
            <a:gs pos="15000">
              <a:srgbClr val="E6E6E6"/>
            </a:gs>
            <a:gs pos="32001">
              <a:schemeClr val="bg1">
                <a:lumMod val="75000"/>
              </a:schemeClr>
            </a:gs>
            <a:gs pos="52000">
              <a:srgbClr val="E6E6E6"/>
            </a:gs>
            <a:gs pos="69000">
              <a:schemeClr val="bg1">
                <a:lumMod val="75000"/>
              </a:schemeClr>
            </a:gs>
            <a:gs pos="87000">
              <a:srgbClr val="E6E6E6"/>
            </a:gs>
          </a:gsLst>
          <a:lin ang="18900000" scaled="1"/>
          <a:tileRect/>
        </a:gradFill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gm:spPr>
      <dgm:t>
        <a:bodyPr/>
        <a:lstStyle/>
        <a:p>
          <a:pPr algn="just"/>
          <a:r>
            <a: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дават препоръки</a:t>
          </a:r>
          <a:endParaRPr lang="bg-B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4A3C8-E395-46CD-85C2-B485B012FD92}" type="parTrans" cxnId="{B0B6A5D3-A4D2-445F-A221-2E34CD7398F1}">
      <dgm:prSet/>
      <dgm:spPr/>
      <dgm:t>
        <a:bodyPr/>
        <a:lstStyle/>
        <a:p>
          <a:endParaRPr lang="bg-BG"/>
        </a:p>
      </dgm:t>
    </dgm:pt>
    <dgm:pt modelId="{57C046F9-BABD-4D65-B954-DE3A48DC0589}" type="sibTrans" cxnId="{B0B6A5D3-A4D2-445F-A221-2E34CD7398F1}">
      <dgm:prSet/>
      <dgm:spPr/>
      <dgm:t>
        <a:bodyPr/>
        <a:lstStyle/>
        <a:p>
          <a:endParaRPr lang="bg-BG"/>
        </a:p>
      </dgm:t>
    </dgm:pt>
    <dgm:pt modelId="{5B49EC3B-583D-4264-8E4F-4337A890E346}">
      <dgm:prSet/>
      <dgm:spPr>
        <a:gradFill flip="none" rotWithShape="1">
          <a:gsLst>
            <a:gs pos="0">
              <a:srgbClr val="FFFFFF"/>
            </a:gs>
            <a:gs pos="15000">
              <a:srgbClr val="E6E6E6"/>
            </a:gs>
            <a:gs pos="32001">
              <a:schemeClr val="bg1">
                <a:lumMod val="75000"/>
              </a:schemeClr>
            </a:gs>
            <a:gs pos="52000">
              <a:srgbClr val="E6E6E6"/>
            </a:gs>
            <a:gs pos="69000">
              <a:schemeClr val="bg1">
                <a:lumMod val="75000"/>
              </a:schemeClr>
            </a:gs>
            <a:gs pos="87000">
              <a:srgbClr val="E6E6E6"/>
            </a:gs>
          </a:gsLst>
          <a:lin ang="18900000" scaled="1"/>
          <a:tileRect/>
        </a:gradFill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gm:spPr>
      <dgm:t>
        <a:bodyPr/>
        <a:lstStyle/>
        <a:p>
          <a:pPr algn="just"/>
          <a:r>
            <a: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сътрудничат с ЕРИКС, НЕЗК, КЗЛД</a:t>
          </a:r>
          <a:endParaRPr lang="bg-B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871AB-C532-4309-AF75-725268E0C8C1}" type="parTrans" cxnId="{FEA37C91-4C9C-4E62-AE53-B602F0F8D30A}">
      <dgm:prSet/>
      <dgm:spPr/>
      <dgm:t>
        <a:bodyPr/>
        <a:lstStyle/>
        <a:p>
          <a:endParaRPr lang="bg-BG"/>
        </a:p>
      </dgm:t>
    </dgm:pt>
    <dgm:pt modelId="{DC6E1FC3-BC41-4609-99F6-9E2C3528E4EB}" type="sibTrans" cxnId="{FEA37C91-4C9C-4E62-AE53-B602F0F8D30A}">
      <dgm:prSet/>
      <dgm:spPr/>
      <dgm:t>
        <a:bodyPr/>
        <a:lstStyle/>
        <a:p>
          <a:endParaRPr lang="bg-BG"/>
        </a:p>
      </dgm:t>
    </dgm:pt>
    <dgm:pt modelId="{F58DFDBF-7A8B-4A5B-82E6-241ACA6C5BE8}" type="pres">
      <dgm:prSet presAssocID="{D4744AB9-DF50-45C1-91CA-D7C0AC0C97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739F544-9C58-4FEF-9DB1-9670306FCC9B}" type="pres">
      <dgm:prSet presAssocID="{350D79AD-1894-40F3-B669-2FE8F1509981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4436F96C-577C-4C8F-A5BF-9730B75D408E}" type="pres">
      <dgm:prSet presAssocID="{350D79AD-1894-40F3-B669-2FE8F1509981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F89D311-FBC4-4F51-9EA1-9D8503D36E88}" type="pres">
      <dgm:prSet presAssocID="{350D79AD-1894-40F3-B669-2FE8F1509981}" presName="bracket" presStyleLbl="parChTrans1D1" presStyleIdx="0" presStyleCnt="2"/>
      <dgm:spPr>
        <a:scene3d>
          <a:camera prst="orthographicFront"/>
          <a:lightRig rig="flat" dir="t"/>
        </a:scene3d>
        <a:sp3d prstMaterial="matte">
          <a:bevelT w="101600" prst="riblet"/>
        </a:sp3d>
      </dgm:spPr>
    </dgm:pt>
    <dgm:pt modelId="{42C50430-6D2A-447B-ADE8-3D6B350CB53D}" type="pres">
      <dgm:prSet presAssocID="{350D79AD-1894-40F3-B669-2FE8F1509981}" presName="spH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406CCF4-53C0-4BBE-BB11-77ED65E7AE56}" type="pres">
      <dgm:prSet presAssocID="{350D79AD-1894-40F3-B669-2FE8F1509981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279363-4F48-40A3-8942-07DAD722D229}" type="pres">
      <dgm:prSet presAssocID="{8C12E291-05D2-4CB5-AE40-9661D0B2D10D}" presName="spV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2F2863EA-A279-4A9F-839F-2A3145784009}" type="pres">
      <dgm:prSet presAssocID="{E5C13275-BE5B-4FFF-95A3-BFF04BC17DD8}" presName="linNod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F6E41718-B86C-4777-90E5-372B1672862F}" type="pres">
      <dgm:prSet presAssocID="{E5C13275-BE5B-4FFF-95A3-BFF04BC17DD8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5EBBF9D-F6DB-4686-9B86-9F0CBD60FAEC}" type="pres">
      <dgm:prSet presAssocID="{E5C13275-BE5B-4FFF-95A3-BFF04BC17DD8}" presName="bracket" presStyleLbl="parChTrans1D1" presStyleIdx="1" presStyleCnt="2"/>
      <dgm:spPr>
        <a:scene3d>
          <a:camera prst="orthographicFront"/>
          <a:lightRig rig="flat" dir="t"/>
        </a:scene3d>
        <a:sp3d prstMaterial="matte">
          <a:bevelT w="101600" prst="riblet"/>
        </a:sp3d>
      </dgm:spPr>
    </dgm:pt>
    <dgm:pt modelId="{E6BDF7F3-37AD-4DB4-BC8B-32E38C3C34CF}" type="pres">
      <dgm:prSet presAssocID="{E5C13275-BE5B-4FFF-95A3-BFF04BC17DD8}" presName="spH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D2476A6A-0A73-4BD1-803C-DC3F2F47DE59}" type="pres">
      <dgm:prSet presAssocID="{E5C13275-BE5B-4FFF-95A3-BFF04BC17DD8}" presName="desTx" presStyleLbl="node1" presStyleIdx="1" presStyleCnt="2" custLinFactNeighborX="-4214" custLinFactNeighborY="-76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D092591-1A61-4066-80C5-CF8628BD2F1A}" srcId="{E5C13275-BE5B-4FFF-95A3-BFF04BC17DD8}" destId="{FACC6F84-80A3-45DC-9FC4-597B27E64EE5}" srcOrd="1" destOrd="0" parTransId="{6AEC453D-7974-4F6D-AF4B-FE5128FC0AF4}" sibTransId="{8B5A6CE4-C838-49C0-9576-18D50AA9D2F0}"/>
    <dgm:cxn modelId="{9A70EAE0-C097-4052-B2D7-3D2B821EADA6}" srcId="{E5C13275-BE5B-4FFF-95A3-BFF04BC17DD8}" destId="{3AE4608D-941A-438D-8D79-35BB5C67E7DE}" srcOrd="0" destOrd="0" parTransId="{B29EA22A-C52F-417E-94B4-A084ECB81A7A}" sibTransId="{D81E0C09-D4F0-4DDF-984A-75C816C6112C}"/>
    <dgm:cxn modelId="{A6968C98-A79B-45E4-8826-197064235490}" srcId="{D4744AB9-DF50-45C1-91CA-D7C0AC0C97E8}" destId="{350D79AD-1894-40F3-B669-2FE8F1509981}" srcOrd="0" destOrd="0" parTransId="{4B181AD1-3938-4E19-ABA4-95825EDE4315}" sibTransId="{8C12E291-05D2-4CB5-AE40-9661D0B2D10D}"/>
    <dgm:cxn modelId="{2C972DE8-475D-404A-88FF-C4BABDF91B9F}" srcId="{E5C13275-BE5B-4FFF-95A3-BFF04BC17DD8}" destId="{1429E0FE-4FAD-47CD-9E9E-2CC75FBDF457}" srcOrd="2" destOrd="0" parTransId="{82E02DF5-1B5D-4EBA-A7FB-EC8C8216E55B}" sibTransId="{632E00C2-A443-45EE-9C76-5147BEFB5C52}"/>
    <dgm:cxn modelId="{4F53A3FA-5019-4FCA-A14A-AF907E53566D}" type="presOf" srcId="{89EE64CA-2C8C-4537-8468-6C9673E408E8}" destId="{B406CCF4-53C0-4BBE-BB11-77ED65E7AE56}" srcOrd="0" destOrd="2" presId="urn:diagrams.loki3.com/BracketList+Icon"/>
    <dgm:cxn modelId="{343DEEE9-A9D6-475F-B250-95B22D62A247}" type="presOf" srcId="{D4744AB9-DF50-45C1-91CA-D7C0AC0C97E8}" destId="{F58DFDBF-7A8B-4A5B-82E6-241ACA6C5BE8}" srcOrd="0" destOrd="0" presId="urn:diagrams.loki3.com/BracketList+Icon"/>
    <dgm:cxn modelId="{7FADFBEF-0E9D-4BA2-A66B-2BF41E64094D}" srcId="{D4744AB9-DF50-45C1-91CA-D7C0AC0C97E8}" destId="{E5C13275-BE5B-4FFF-95A3-BFF04BC17DD8}" srcOrd="1" destOrd="0" parTransId="{0F7C2EAF-386E-4575-B7FE-01B0F1F1B5D2}" sibTransId="{1C95F0AA-0FE4-4C21-93A8-CED76B6082A2}"/>
    <dgm:cxn modelId="{77E27450-FC8D-4B04-B402-FBF0A6C1B830}" srcId="{350D79AD-1894-40F3-B669-2FE8F1509981}" destId="{C0A4E570-82B8-4C74-942B-9728F084A6EB}" srcOrd="1" destOrd="0" parTransId="{E79A957B-7D48-4F7E-9342-96135E442952}" sibTransId="{1BE11C70-ED04-420D-A9C0-95F103BDD611}"/>
    <dgm:cxn modelId="{5FF5672D-D7FE-4F5E-B363-D419066FDA18}" type="presOf" srcId="{E5C13275-BE5B-4FFF-95A3-BFF04BC17DD8}" destId="{F6E41718-B86C-4777-90E5-372B1672862F}" srcOrd="0" destOrd="0" presId="urn:diagrams.loki3.com/BracketList+Icon"/>
    <dgm:cxn modelId="{B0B6A5D3-A4D2-445F-A221-2E34CD7398F1}" srcId="{E5C13275-BE5B-4FFF-95A3-BFF04BC17DD8}" destId="{92468507-3D4E-4F75-A025-E906FCF95EE0}" srcOrd="3" destOrd="0" parTransId="{62E4A3C8-E395-46CD-85C2-B485B012FD92}" sibTransId="{57C046F9-BABD-4D65-B954-DE3A48DC0589}"/>
    <dgm:cxn modelId="{E1DC2646-0AC0-4447-9535-3C59086A172D}" type="presOf" srcId="{C0A4E570-82B8-4C74-942B-9728F084A6EB}" destId="{B406CCF4-53C0-4BBE-BB11-77ED65E7AE56}" srcOrd="0" destOrd="1" presId="urn:diagrams.loki3.com/BracketList+Icon"/>
    <dgm:cxn modelId="{BF21DC5E-161A-4235-B32E-E8E7C7433D02}" type="presOf" srcId="{92468507-3D4E-4F75-A025-E906FCF95EE0}" destId="{D2476A6A-0A73-4BD1-803C-DC3F2F47DE59}" srcOrd="0" destOrd="3" presId="urn:diagrams.loki3.com/BracketList+Icon"/>
    <dgm:cxn modelId="{FEA37C91-4C9C-4E62-AE53-B602F0F8D30A}" srcId="{E5C13275-BE5B-4FFF-95A3-BFF04BC17DD8}" destId="{5B49EC3B-583D-4264-8E4F-4337A890E346}" srcOrd="4" destOrd="0" parTransId="{B71871AB-C532-4309-AF75-725268E0C8C1}" sibTransId="{DC6E1FC3-BC41-4609-99F6-9E2C3528E4EB}"/>
    <dgm:cxn modelId="{A9D0AA43-960E-4EE1-9910-88EE6A850F78}" type="presOf" srcId="{FACC6F84-80A3-45DC-9FC4-597B27E64EE5}" destId="{D2476A6A-0A73-4BD1-803C-DC3F2F47DE59}" srcOrd="0" destOrd="1" presId="urn:diagrams.loki3.com/BracketList+Icon"/>
    <dgm:cxn modelId="{0AF125FB-2C2E-44B2-9058-8D3D127CBC4A}" srcId="{350D79AD-1894-40F3-B669-2FE8F1509981}" destId="{BBCC1733-9D0A-43B3-A6F2-9746B469EB91}" srcOrd="0" destOrd="0" parTransId="{920BA968-2AF1-413C-9367-CF4E76F1C547}" sibTransId="{D5343B41-5BEF-4906-981E-7A760321E277}"/>
    <dgm:cxn modelId="{5160A18F-DC33-4FC6-A45E-EFFA12F17302}" type="presOf" srcId="{350D79AD-1894-40F3-B669-2FE8F1509981}" destId="{4436F96C-577C-4C8F-A5BF-9730B75D408E}" srcOrd="0" destOrd="0" presId="urn:diagrams.loki3.com/BracketList+Icon"/>
    <dgm:cxn modelId="{BD519D48-F23F-4775-BF16-23AEBE172F7E}" type="presOf" srcId="{1429E0FE-4FAD-47CD-9E9E-2CC75FBDF457}" destId="{D2476A6A-0A73-4BD1-803C-DC3F2F47DE59}" srcOrd="0" destOrd="2" presId="urn:diagrams.loki3.com/BracketList+Icon"/>
    <dgm:cxn modelId="{F20E88A8-6661-4BC7-AF70-6535B3960A5E}" type="presOf" srcId="{5B49EC3B-583D-4264-8E4F-4337A890E346}" destId="{D2476A6A-0A73-4BD1-803C-DC3F2F47DE59}" srcOrd="0" destOrd="4" presId="urn:diagrams.loki3.com/BracketList+Icon"/>
    <dgm:cxn modelId="{91087C51-FE57-4F6E-8A17-6D502C8A9520}" type="presOf" srcId="{BBCC1733-9D0A-43B3-A6F2-9746B469EB91}" destId="{B406CCF4-53C0-4BBE-BB11-77ED65E7AE56}" srcOrd="0" destOrd="0" presId="urn:diagrams.loki3.com/BracketList+Icon"/>
    <dgm:cxn modelId="{04AD029E-A4F8-441A-A92C-9017440A6669}" type="presOf" srcId="{3AE4608D-941A-438D-8D79-35BB5C67E7DE}" destId="{D2476A6A-0A73-4BD1-803C-DC3F2F47DE59}" srcOrd="0" destOrd="0" presId="urn:diagrams.loki3.com/BracketList+Icon"/>
    <dgm:cxn modelId="{DCC94BF5-7CF3-4D2B-984D-71265241D2DD}" srcId="{350D79AD-1894-40F3-B669-2FE8F1509981}" destId="{89EE64CA-2C8C-4537-8468-6C9673E408E8}" srcOrd="2" destOrd="0" parTransId="{B82B970F-A7E5-47E2-BD43-EE32E73E0779}" sibTransId="{BFD4CE4B-6ACA-4E25-9F36-1A801D45242F}"/>
    <dgm:cxn modelId="{4EF59923-0453-4EF4-A63B-49BDB252C517}" type="presParOf" srcId="{F58DFDBF-7A8B-4A5B-82E6-241ACA6C5BE8}" destId="{1739F544-9C58-4FEF-9DB1-9670306FCC9B}" srcOrd="0" destOrd="0" presId="urn:diagrams.loki3.com/BracketList+Icon"/>
    <dgm:cxn modelId="{392E8039-0089-4712-846F-57C0C82AEA79}" type="presParOf" srcId="{1739F544-9C58-4FEF-9DB1-9670306FCC9B}" destId="{4436F96C-577C-4C8F-A5BF-9730B75D408E}" srcOrd="0" destOrd="0" presId="urn:diagrams.loki3.com/BracketList+Icon"/>
    <dgm:cxn modelId="{C94C91F7-FB74-4566-98F7-3DB1F2D1872A}" type="presParOf" srcId="{1739F544-9C58-4FEF-9DB1-9670306FCC9B}" destId="{7F89D311-FBC4-4F51-9EA1-9D8503D36E88}" srcOrd="1" destOrd="0" presId="urn:diagrams.loki3.com/BracketList+Icon"/>
    <dgm:cxn modelId="{3CED05D0-EA29-444F-95A9-86C500D37419}" type="presParOf" srcId="{1739F544-9C58-4FEF-9DB1-9670306FCC9B}" destId="{42C50430-6D2A-447B-ADE8-3D6B350CB53D}" srcOrd="2" destOrd="0" presId="urn:diagrams.loki3.com/BracketList+Icon"/>
    <dgm:cxn modelId="{1833C69C-6E67-474F-A474-D51BE5889CBF}" type="presParOf" srcId="{1739F544-9C58-4FEF-9DB1-9670306FCC9B}" destId="{B406CCF4-53C0-4BBE-BB11-77ED65E7AE56}" srcOrd="3" destOrd="0" presId="urn:diagrams.loki3.com/BracketList+Icon"/>
    <dgm:cxn modelId="{9684DA74-ACF2-4F2A-BC52-B4B2B446A981}" type="presParOf" srcId="{F58DFDBF-7A8B-4A5B-82E6-241ACA6C5BE8}" destId="{27279363-4F48-40A3-8942-07DAD722D229}" srcOrd="1" destOrd="0" presId="urn:diagrams.loki3.com/BracketList+Icon"/>
    <dgm:cxn modelId="{2987F718-5B9E-43CE-9841-B0088C4AB168}" type="presParOf" srcId="{F58DFDBF-7A8B-4A5B-82E6-241ACA6C5BE8}" destId="{2F2863EA-A279-4A9F-839F-2A3145784009}" srcOrd="2" destOrd="0" presId="urn:diagrams.loki3.com/BracketList+Icon"/>
    <dgm:cxn modelId="{CFA73273-01E4-41F1-9BBB-F46EE47B0474}" type="presParOf" srcId="{2F2863EA-A279-4A9F-839F-2A3145784009}" destId="{F6E41718-B86C-4777-90E5-372B1672862F}" srcOrd="0" destOrd="0" presId="urn:diagrams.loki3.com/BracketList+Icon"/>
    <dgm:cxn modelId="{50C44021-6A69-41C8-9F6A-D28A4A0C8DFB}" type="presParOf" srcId="{2F2863EA-A279-4A9F-839F-2A3145784009}" destId="{D5EBBF9D-F6DB-4686-9B86-9F0CBD60FAEC}" srcOrd="1" destOrd="0" presId="urn:diagrams.loki3.com/BracketList+Icon"/>
    <dgm:cxn modelId="{7411D1DC-1C8C-42F9-88E4-576C49F88962}" type="presParOf" srcId="{2F2863EA-A279-4A9F-839F-2A3145784009}" destId="{E6BDF7F3-37AD-4DB4-BC8B-32E38C3C34CF}" srcOrd="2" destOrd="0" presId="urn:diagrams.loki3.com/BracketList+Icon"/>
    <dgm:cxn modelId="{32A8DE2A-93C6-4DCF-BA7F-1F309A127D9F}" type="presParOf" srcId="{2F2863EA-A279-4A9F-839F-2A3145784009}" destId="{D2476A6A-0A73-4BD1-803C-DC3F2F47DE59}" srcOrd="3" destOrd="0" presId="urn:diagrams.loki3.com/BracketList+Icon"/>
  </dgm:cxnLst>
  <dgm:bg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964EB-92A0-463D-A355-16A9CDA655EB}">
      <dsp:nvSpPr>
        <dsp:cNvPr id="0" name=""/>
        <dsp:cNvSpPr/>
      </dsp:nvSpPr>
      <dsp:spPr>
        <a:xfrm rot="5400000">
          <a:off x="4530972" y="-2732726"/>
          <a:ext cx="752208" cy="63043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i="1" kern="1200" cap="al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bg-BG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ационална стратегия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киберсигурност и МИС</a:t>
          </a:r>
          <a:endParaRPr lang="bg-BG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НМИМИС</a:t>
          </a:r>
          <a:endParaRPr lang="bg-BG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54921" y="80045"/>
        <a:ext cx="6267590" cy="678768"/>
      </dsp:txXfrm>
    </dsp:sp>
    <dsp:sp modelId="{6C23027D-CC42-4843-B362-F3F7A6F88FDF}">
      <dsp:nvSpPr>
        <dsp:cNvPr id="0" name=""/>
        <dsp:cNvSpPr/>
      </dsp:nvSpPr>
      <dsp:spPr>
        <a:xfrm>
          <a:off x="90420" y="1067"/>
          <a:ext cx="1642847" cy="8367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приема</a:t>
          </a:r>
          <a:endParaRPr lang="bg-BG" sz="2400" kern="1200" dirty="0"/>
        </a:p>
      </dsp:txBody>
      <dsp:txXfrm>
        <a:off x="131265" y="41912"/>
        <a:ext cx="1561157" cy="755033"/>
      </dsp:txXfrm>
    </dsp:sp>
    <dsp:sp modelId="{52D67B20-4591-478B-A4B3-54D824D20525}">
      <dsp:nvSpPr>
        <dsp:cNvPr id="0" name=""/>
        <dsp:cNvSpPr/>
      </dsp:nvSpPr>
      <dsp:spPr>
        <a:xfrm rot="5400000">
          <a:off x="4500998" y="-1742954"/>
          <a:ext cx="981527" cy="62724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административните органи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към които се създават НКО за секторите и услугите, посочени в приложения № 1 и 2 (чл. 16)</a:t>
          </a:r>
          <a:endParaRPr lang="bg-BG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55524" y="950434"/>
        <a:ext cx="6224561" cy="885699"/>
      </dsp:txXfrm>
    </dsp:sp>
    <dsp:sp modelId="{1D4DC647-E57B-44ED-B101-FEE02D495516}">
      <dsp:nvSpPr>
        <dsp:cNvPr id="0" name=""/>
        <dsp:cNvSpPr/>
      </dsp:nvSpPr>
      <dsp:spPr>
        <a:xfrm>
          <a:off x="90420" y="1077581"/>
          <a:ext cx="1642847" cy="6292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определя</a:t>
          </a:r>
          <a:endParaRPr lang="bg-BG" sz="2400" kern="1200" dirty="0"/>
        </a:p>
      </dsp:txBody>
      <dsp:txXfrm>
        <a:off x="121138" y="1108299"/>
        <a:ext cx="1581411" cy="567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6F96C-577C-4C8F-A5BF-9730B75D408E}">
      <dsp:nvSpPr>
        <dsp:cNvPr id="0" name=""/>
        <dsp:cNvSpPr/>
      </dsp:nvSpPr>
      <dsp:spPr>
        <a:xfrm>
          <a:off x="5383" y="508366"/>
          <a:ext cx="2753696" cy="170775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Национално единно звено за контакт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(чл.17)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(към ДАЕУ)</a:t>
          </a:r>
          <a:endParaRPr lang="bg-BG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3" y="508366"/>
        <a:ext cx="2753696" cy="1707750"/>
      </dsp:txXfrm>
    </dsp:sp>
    <dsp:sp modelId="{7F89D311-FBC4-4F51-9EA1-9D8503D36E88}">
      <dsp:nvSpPr>
        <dsp:cNvPr id="0" name=""/>
        <dsp:cNvSpPr/>
      </dsp:nvSpPr>
      <dsp:spPr>
        <a:xfrm>
          <a:off x="2759080" y="1378"/>
          <a:ext cx="550739" cy="272172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>
          <a:bevelT w="101600" prst="ribl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6CCF4-53C0-4BBE-BB11-77ED65E7AE56}">
      <dsp:nvSpPr>
        <dsp:cNvPr id="0" name=""/>
        <dsp:cNvSpPr/>
      </dsp:nvSpPr>
      <dsp:spPr>
        <a:xfrm>
          <a:off x="3530115" y="1378"/>
          <a:ext cx="7490055" cy="2721726"/>
        </a:xfrm>
        <a:prstGeom prst="rect">
          <a:avLst/>
        </a:prstGeom>
        <a:gradFill flip="none" rotWithShape="1">
          <a:gsLst>
            <a:gs pos="0">
              <a:srgbClr val="FFFFFF"/>
            </a:gs>
            <a:gs pos="15000">
              <a:srgbClr val="E6E6E6"/>
            </a:gs>
            <a:gs pos="32001">
              <a:schemeClr val="bg1">
                <a:lumMod val="75000"/>
              </a:schemeClr>
            </a:gs>
            <a:gs pos="53000">
              <a:srgbClr val="E6E6E6"/>
            </a:gs>
            <a:gs pos="72000">
              <a:schemeClr val="bg1">
                <a:lumMod val="85000"/>
              </a:schemeClr>
            </a:gs>
            <a:gs pos="88000">
              <a:srgbClr val="E6E6E6"/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координира</a:t>
          </a:r>
          <a:r>
            <a:rPr lang="en-GB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въпросите</a:t>
          </a:r>
          <a:r>
            <a:rPr lang="en-GB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свързани с мрежовата и информационната сигурност и </a:t>
          </a:r>
          <a:r>
            <a:rPr lang="en-GB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въпросите</a:t>
          </a:r>
          <a:r>
            <a:rPr lang="en-GB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свързани с </a:t>
          </a:r>
          <a:r>
            <a:rPr lang="en-GB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трансграничното</a:t>
          </a:r>
          <a:r>
            <a:rPr lang="en-GB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сътрудничество </a:t>
          </a:r>
          <a:r>
            <a:rPr lang="en-GB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със</a:t>
          </a:r>
          <a:r>
            <a:rPr lang="en-GB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съответните</a:t>
          </a:r>
          <a:r>
            <a:rPr lang="en-GB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en-GB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en-GB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 </a:t>
          </a:r>
          <a:r>
            <a:rPr lang="en-GB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държави</a:t>
          </a:r>
          <a:r>
            <a:rPr lang="en-GB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GB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членки</a:t>
          </a:r>
          <a:r>
            <a:rPr lang="en-GB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bg-BG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</a:t>
          </a:r>
          <a:endParaRPr lang="bg-BG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изготвя доклади до </a:t>
          </a:r>
          <a:r>
            <a:rPr lang="en-GB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Европейската</a:t>
          </a:r>
          <a:r>
            <a:rPr lang="en-GB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комисия</a:t>
          </a:r>
          <a:r>
            <a:rPr lang="bg-BG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 2 години)</a:t>
          </a:r>
          <a:endParaRPr lang="bg-BG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изготвя доклади до </a:t>
          </a:r>
          <a:r>
            <a:rPr lang="en-GB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Групата</a:t>
          </a:r>
          <a:r>
            <a:rPr lang="en-GB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сътрудничество</a:t>
          </a:r>
          <a:r>
            <a:rPr lang="bg-BG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към ЕК </a:t>
          </a:r>
          <a:r>
            <a:rPr lang="bg-BG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(всяка година)</a:t>
          </a:r>
          <a:endParaRPr lang="bg-BG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0115" y="1378"/>
        <a:ext cx="7490055" cy="2721726"/>
      </dsp:txXfrm>
    </dsp:sp>
    <dsp:sp modelId="{F6E41718-B86C-4777-90E5-372B1672862F}">
      <dsp:nvSpPr>
        <dsp:cNvPr id="0" name=""/>
        <dsp:cNvSpPr/>
      </dsp:nvSpPr>
      <dsp:spPr>
        <a:xfrm>
          <a:off x="5383" y="2957111"/>
          <a:ext cx="2753696" cy="193545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Национални компетентни органи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(чл.16)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РМС№192 от 9.04.2019 г</a:t>
          </a:r>
          <a:endParaRPr lang="bg-BG" sz="1800" b="0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3" y="2957111"/>
        <a:ext cx="2753696" cy="1935450"/>
      </dsp:txXfrm>
    </dsp:sp>
    <dsp:sp modelId="{D5EBBF9D-F6DB-4686-9B86-9F0CBD60FAEC}">
      <dsp:nvSpPr>
        <dsp:cNvPr id="0" name=""/>
        <dsp:cNvSpPr/>
      </dsp:nvSpPr>
      <dsp:spPr>
        <a:xfrm>
          <a:off x="2759080" y="2805904"/>
          <a:ext cx="550739" cy="223786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>
          <a:bevelT w="101600" prst="ribl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76A6A-0A73-4BD1-803C-DC3F2F47DE59}">
      <dsp:nvSpPr>
        <dsp:cNvPr id="0" name=""/>
        <dsp:cNvSpPr/>
      </dsp:nvSpPr>
      <dsp:spPr>
        <a:xfrm>
          <a:off x="3520832" y="2788762"/>
          <a:ext cx="7490055" cy="2237864"/>
        </a:xfrm>
        <a:prstGeom prst="rect">
          <a:avLst/>
        </a:prstGeom>
        <a:gradFill flip="none" rotWithShape="1">
          <a:gsLst>
            <a:gs pos="0">
              <a:srgbClr val="FFFFFF"/>
            </a:gs>
            <a:gs pos="15000">
              <a:srgbClr val="E6E6E6"/>
            </a:gs>
            <a:gs pos="32001">
              <a:schemeClr val="bg1">
                <a:lumMod val="75000"/>
              </a:schemeClr>
            </a:gs>
            <a:gs pos="52000">
              <a:srgbClr val="E6E6E6"/>
            </a:gs>
            <a:gs pos="69000">
              <a:schemeClr val="bg1">
                <a:lumMod val="75000"/>
              </a:schemeClr>
            </a:gs>
            <a:gs pos="87000">
              <a:srgbClr val="E6E6E6"/>
            </a:gs>
          </a:gsLst>
          <a:lin ang="189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координират и контролират изпълнението на задачите, свързани с МИС</a:t>
          </a:r>
          <a:endParaRPr lang="bg-BG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изискват информация  от съответните АО, ОСУ и ДЦУ</a:t>
          </a:r>
          <a:endParaRPr lang="bg-BG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оценяват нивото на МИС</a:t>
          </a:r>
          <a:endParaRPr lang="bg-BG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дават препоръки</a:t>
          </a:r>
          <a:endParaRPr lang="bg-BG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сътрудничат с ЕРИКС, НЕЗК, КЗЛД</a:t>
          </a:r>
          <a:endParaRPr lang="bg-BG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0832" y="2788762"/>
        <a:ext cx="7490055" cy="2237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63264-2DD2-4BA9-8E47-B2E5B376C9BD}" type="datetimeFigureOut">
              <a:rPr lang="bg-BG" smtClean="0"/>
              <a:t>10.2.2021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186CB-EFFF-4E8B-ABA0-A8E35DCD57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64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86CB-EFFF-4E8B-ABA0-A8E35DCD57B0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465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1" dirty="0" smtClean="0"/>
              <a:t>Операторите на съществени услуги спазват изискванията за мрежова и информационна сигурност предвидени в този закон само по отношение на предоставяните от тях съществени услуги</a:t>
            </a:r>
            <a:endParaRPr lang="bg-BG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www.e-gov.bg,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661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AD1C4-BC47-4C8A-9FDE-94363929DCD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002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0386-27AE-4623-85E1-2E3A3E751283}" type="datetime1">
              <a:rPr lang="bg-BG" smtClean="0"/>
              <a:t>10.2.2021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КРЪГЛА МАСА  „Новата нормативна уредба в сферата на мрежовата и информационната сигурност - предизвикателства и решения“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861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ABF0-4BBA-4537-A2B5-8B16810E7785}" type="datetime1">
              <a:rPr lang="bg-BG" smtClean="0"/>
              <a:t>10.2.2021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КРЪГЛА МАСА  „Новата нормативна уредба в сферата на мрежовата и информационната сигурност - предизвикателства и решения“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511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4930-7316-4D77-B512-61E395C2617E}" type="datetime1">
              <a:rPr lang="bg-BG" smtClean="0"/>
              <a:t>10.2.2021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КРЪГЛА МАСА  „Новата нормативна уредба в сферата на мрежовата и информационната сигурност - предизвикателства и решения“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127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1CED-A669-4C34-8770-174AAA719F65}" type="datetime1">
              <a:rPr lang="bg-BG" smtClean="0"/>
              <a:t>10.2.2021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КРЪГЛА МАСА  „Новата нормативна уредба в сферата на мрежовата и информационната сигурност - предизвикателства и решения“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069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01D-3A4A-4904-B9BA-CC52334837F0}" type="datetime1">
              <a:rPr lang="bg-BG" smtClean="0"/>
              <a:t>10.2.2021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КРЪГЛА МАСА  „Новата нормативна уредба в сферата на мрежовата и информационната сигурност - предизвикателства и решения“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689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78E3-B3F7-4D85-91AD-0BEEE47DA1BB}" type="datetime1">
              <a:rPr lang="bg-BG" smtClean="0"/>
              <a:t>10.2.2021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71135" y="6356350"/>
            <a:ext cx="8270789" cy="365125"/>
          </a:xfrm>
        </p:spPr>
        <p:txBody>
          <a:bodyPr/>
          <a:lstStyle/>
          <a:p>
            <a:r>
              <a:rPr lang="bg-BG" b="1" dirty="0" smtClean="0"/>
              <a:t>КРЪГЛА МАСА</a:t>
            </a:r>
            <a:endParaRPr lang="bg-BG" dirty="0" smtClean="0"/>
          </a:p>
          <a:p>
            <a:r>
              <a:rPr lang="bg-BG" b="1" dirty="0" smtClean="0"/>
              <a:t> „Новата нормативна уредба в сферата на мрежовата и информационната сигурност - предизвикателства и решения“</a:t>
            </a:r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276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B78F-C6C6-4806-ABC0-06028FE94210}" type="datetime1">
              <a:rPr lang="bg-BG" smtClean="0"/>
              <a:t>10.2.2021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КРЪГЛА МАСА  „Новата нормативна уредба в сферата на мрежовата и информационната сигурност - предизвикателства и решения“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1771135" y="6356350"/>
            <a:ext cx="827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smtClean="0"/>
              <a:t>КРЪГЛА МАСА</a:t>
            </a:r>
            <a:endParaRPr lang="bg-BG" smtClean="0"/>
          </a:p>
          <a:p>
            <a:r>
              <a:rPr lang="bg-BG" b="1" smtClean="0"/>
              <a:t> „Новата нормативна уредба в сферата на мрежовата и информационната сигурност - предизвикателства и решения“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18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77DC-E194-4744-B181-B961F3E4B45C}" type="datetime1">
              <a:rPr lang="bg-BG" smtClean="0"/>
              <a:t>10.2.2021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КРЪГЛА МАСА  „Новата нормативна уредба в сферата на мрежовата и информационната сигурност - предизвикателства и решения“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900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4CE-8D0A-4745-A393-2A193ED00515}" type="datetime1">
              <a:rPr lang="bg-BG" smtClean="0"/>
              <a:t>10.2.2021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461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270A-D626-40AC-B4E7-EE0806E6827E}" type="datetime1">
              <a:rPr lang="bg-BG" smtClean="0"/>
              <a:t>10.2.2021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683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AB8C-FDBA-4B66-A9FA-FB19BD276007}" type="datetime1">
              <a:rPr lang="bg-BG" smtClean="0"/>
              <a:t>10.2.2021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КРЪГЛА МАСА  „Новата нормативна уредба в сферата на мрежовата и информационната сигурност - предизвикателства и решения“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125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BF4B0-D4CF-468A-BD52-F9FD81272F4E}" type="datetime1">
              <a:rPr lang="bg-BG" smtClean="0"/>
              <a:t>10.2.2021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КРЪГЛА МАСА  „Новата нормативна уредба в сферата на мрежовата и информационната сигурност - предизвикателства и решения“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C208-C366-4FD0-9DC3-4827A94C5D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964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grancharov@e-gov.b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jpe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8078" y="2128019"/>
            <a:ext cx="8674037" cy="2253956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 </a:t>
            </a:r>
            <a:r>
              <a:rPr lang="bg-B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Обнародван ДВ, бр. 94 от 13.11.2018г</a:t>
            </a:r>
            <a:r>
              <a:rPr lang="bg-BG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1"/>
          </p:nvPr>
        </p:nvSpPr>
        <p:spPr>
          <a:xfrm>
            <a:off x="588040" y="5188490"/>
            <a:ext cx="10747926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 Грънчаров</a:t>
            </a:r>
          </a:p>
          <a:p>
            <a:pPr algn="ctr"/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на дирекция „Мрежова и информационна </a:t>
            </a:r>
            <a:r>
              <a:rPr 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сигурност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97" y="-174087"/>
            <a:ext cx="1816003" cy="2270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650" y="1806844"/>
            <a:ext cx="5108891" cy="84741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конференция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Eнергетика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противодействие“.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168039109"/>
              </p:ext>
            </p:extLst>
          </p:nvPr>
        </p:nvGraphicFramePr>
        <p:xfrm>
          <a:off x="380353" y="1616490"/>
          <a:ext cx="11025554" cy="504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4667" y="646527"/>
            <a:ext cx="10992843" cy="518939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СИСТЕМАТА ЗА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516130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37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365125"/>
            <a:ext cx="11617569" cy="581183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3657600" lvl="8" indent="0">
              <a:buNone/>
            </a:pPr>
            <a:r>
              <a:rPr lang="ru-RU" sz="2900" dirty="0" smtClean="0"/>
              <a:t>      Р </a:t>
            </a:r>
            <a:r>
              <a:rPr lang="ru-RU" sz="2900" dirty="0"/>
              <a:t>Е Ш Е Н И Е  № 192</a:t>
            </a:r>
          </a:p>
          <a:p>
            <a:pPr marL="0" indent="0">
              <a:buNone/>
            </a:pPr>
            <a:r>
              <a:rPr lang="ru-RU" dirty="0" smtClean="0"/>
              <a:t>				от        </a:t>
            </a:r>
            <a:r>
              <a:rPr lang="ru-RU" dirty="0"/>
              <a:t>9   </a:t>
            </a:r>
            <a:r>
              <a:rPr lang="ru-RU" dirty="0" err="1"/>
              <a:t>април</a:t>
            </a:r>
            <a:r>
              <a:rPr lang="ru-RU" dirty="0"/>
              <a:t>       2019 година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	ЗА </a:t>
            </a:r>
            <a:r>
              <a:rPr lang="ru-RU" dirty="0"/>
              <a:t>ОПРЕДЕЛЯНЕ НА АДМИНИСТРАТИВНИТЕ ОРГАНИ, КЪМ КОИТО СЕ СЪЗДАВАТ НАЦИОНАЛНИ КОМПЕТЕНТНИ ОРГАНИ ПО МРЕЖОВА И ИНФОРМАЦИОННА СИГУРНОСТ, И ЗА ПРИЕМАНЕ НА МЕТОДИКА ЗА ОПРЕДЕЛЯНЕ НА ОПЕРАТОРИ НА СЪЩЕСТВЕНИ УСЛУГИ В СЪОТВЕТСТВИЕ С ИЗИСКВАНИЯТА НА ЗАКОНА ЗА КИБЕРСИГУРНОСТ</a:t>
            </a:r>
          </a:p>
          <a:p>
            <a:pPr marL="0" indent="0">
              <a:buNone/>
            </a:pPr>
            <a:r>
              <a:rPr lang="ru-RU" dirty="0" smtClean="0"/>
              <a:t>	              На </a:t>
            </a:r>
            <a:r>
              <a:rPr lang="ru-RU" dirty="0"/>
              <a:t>основание чл. 4, ал. 3 и чл. 16, ал. 1 от Закона за </a:t>
            </a:r>
            <a:r>
              <a:rPr lang="ru-RU" dirty="0" err="1"/>
              <a:t>киберсигурност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		                   М </a:t>
            </a:r>
            <a:r>
              <a:rPr lang="ru-RU" dirty="0"/>
              <a:t>И Н И С Т Е Р С К И Я Т    С Ъ В Е Т</a:t>
            </a:r>
          </a:p>
          <a:p>
            <a:pPr marL="0" indent="0">
              <a:buNone/>
            </a:pPr>
            <a:r>
              <a:rPr lang="ru-RU" dirty="0" smtClean="0"/>
              <a:t>			                             Р </a:t>
            </a:r>
            <a:r>
              <a:rPr lang="ru-RU" dirty="0"/>
              <a:t>Е Ш И:</a:t>
            </a:r>
          </a:p>
          <a:p>
            <a:pPr marL="0" indent="0">
              <a:buNone/>
            </a:pPr>
            <a:r>
              <a:rPr lang="ru-RU" dirty="0" smtClean="0"/>
              <a:t>	1</a:t>
            </a:r>
            <a:r>
              <a:rPr lang="ru-RU" dirty="0"/>
              <a:t>. </a:t>
            </a:r>
            <a:r>
              <a:rPr lang="ru-RU" dirty="0" err="1"/>
              <a:t>Определя</a:t>
            </a:r>
            <a:r>
              <a:rPr lang="ru-RU" dirty="0"/>
              <a:t> </a:t>
            </a:r>
            <a:r>
              <a:rPr lang="ru-RU" dirty="0" err="1"/>
              <a:t>следните</a:t>
            </a:r>
            <a:r>
              <a:rPr lang="ru-RU" dirty="0"/>
              <a:t> </a:t>
            </a:r>
            <a:r>
              <a:rPr lang="ru-RU" dirty="0" err="1"/>
              <a:t>административни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>
                <a:solidFill>
                  <a:srgbClr val="00B050"/>
                </a:solidFill>
              </a:rPr>
              <a:t>) </a:t>
            </a:r>
            <a:r>
              <a:rPr lang="ru-RU" dirty="0" err="1">
                <a:solidFill>
                  <a:srgbClr val="00B050"/>
                </a:solidFill>
              </a:rPr>
              <a:t>министъра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енергетиката</a:t>
            </a:r>
            <a:r>
              <a:rPr lang="ru-RU" dirty="0">
                <a:solidFill>
                  <a:srgbClr val="00B050"/>
                </a:solidFill>
              </a:rPr>
              <a:t> за </a:t>
            </a:r>
            <a:r>
              <a:rPr lang="ru-RU" dirty="0" err="1">
                <a:solidFill>
                  <a:srgbClr val="00B050"/>
                </a:solidFill>
              </a:rPr>
              <a:t>административен</a:t>
            </a:r>
            <a:r>
              <a:rPr lang="ru-RU" dirty="0">
                <a:solidFill>
                  <a:srgbClr val="00B050"/>
                </a:solidFill>
              </a:rPr>
              <a:t> орган, </a:t>
            </a:r>
            <a:r>
              <a:rPr lang="ru-RU" dirty="0" err="1">
                <a:solidFill>
                  <a:srgbClr val="00B050"/>
                </a:solidFill>
              </a:rPr>
              <a:t>към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който</a:t>
            </a:r>
            <a:r>
              <a:rPr lang="ru-RU" dirty="0">
                <a:solidFill>
                  <a:srgbClr val="00B050"/>
                </a:solidFill>
              </a:rPr>
              <a:t> се </a:t>
            </a:r>
            <a:r>
              <a:rPr lang="ru-RU" dirty="0" err="1">
                <a:solidFill>
                  <a:srgbClr val="00B050"/>
                </a:solidFill>
              </a:rPr>
              <a:t>създава</a:t>
            </a:r>
            <a:r>
              <a:rPr lang="ru-RU" dirty="0">
                <a:solidFill>
                  <a:srgbClr val="00B050"/>
                </a:solidFill>
              </a:rPr>
              <a:t> национален компетентен орган по </a:t>
            </a:r>
            <a:r>
              <a:rPr lang="ru-RU" dirty="0" err="1">
                <a:solidFill>
                  <a:srgbClr val="00B050"/>
                </a:solidFill>
              </a:rPr>
              <a:t>мрежова</a:t>
            </a:r>
            <a:r>
              <a:rPr lang="ru-RU" dirty="0">
                <a:solidFill>
                  <a:srgbClr val="00B050"/>
                </a:solidFill>
              </a:rPr>
              <a:t> и </a:t>
            </a:r>
            <a:r>
              <a:rPr lang="ru-RU" dirty="0" err="1">
                <a:solidFill>
                  <a:srgbClr val="00B050"/>
                </a:solidFill>
              </a:rPr>
              <a:t>информационна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сигурност</a:t>
            </a:r>
            <a:r>
              <a:rPr lang="ru-RU" dirty="0">
                <a:solidFill>
                  <a:srgbClr val="00B050"/>
                </a:solidFill>
              </a:rPr>
              <a:t> за сектор „</a:t>
            </a:r>
            <a:r>
              <a:rPr lang="ru-RU" dirty="0" err="1">
                <a:solidFill>
                  <a:srgbClr val="00B050"/>
                </a:solidFill>
              </a:rPr>
              <a:t>Енергетика</a:t>
            </a:r>
            <a:r>
              <a:rPr lang="ru-RU" dirty="0">
                <a:solidFill>
                  <a:srgbClr val="00B050"/>
                </a:solidFill>
              </a:rPr>
              <a:t>“;</a:t>
            </a:r>
          </a:p>
          <a:p>
            <a:pPr marL="0" indent="0">
              <a:buNone/>
            </a:pPr>
            <a:r>
              <a:rPr lang="ru-RU" dirty="0" smtClean="0"/>
              <a:t>	б</a:t>
            </a:r>
            <a:r>
              <a:rPr lang="ru-RU" dirty="0"/>
              <a:t>) </a:t>
            </a:r>
            <a:r>
              <a:rPr lang="ru-RU" dirty="0" err="1"/>
              <a:t>министъра</a:t>
            </a:r>
            <a:r>
              <a:rPr lang="ru-RU" dirty="0"/>
              <a:t> на транспорта, </a:t>
            </a:r>
            <a:r>
              <a:rPr lang="ru-RU" dirty="0" err="1"/>
              <a:t>информационните</a:t>
            </a:r>
            <a:r>
              <a:rPr lang="ru-RU" dirty="0"/>
              <a:t> технологии и </a:t>
            </a:r>
            <a:r>
              <a:rPr lang="ru-RU" dirty="0" err="1"/>
              <a:t>съобщенията</a:t>
            </a:r>
            <a:r>
              <a:rPr lang="ru-RU" dirty="0"/>
              <a:t> за </a:t>
            </a:r>
            <a:r>
              <a:rPr lang="ru-RU" dirty="0" err="1"/>
              <a:t>административен</a:t>
            </a:r>
            <a:r>
              <a:rPr lang="ru-RU" dirty="0"/>
              <a:t> орган,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създава</a:t>
            </a:r>
            <a:r>
              <a:rPr lang="ru-RU" dirty="0"/>
              <a:t> национален компетентен орган по </a:t>
            </a:r>
            <a:r>
              <a:rPr lang="ru-RU" dirty="0" err="1"/>
              <a:t>мрежова</a:t>
            </a:r>
            <a:r>
              <a:rPr lang="ru-RU" dirty="0"/>
              <a:t> и </a:t>
            </a:r>
            <a:r>
              <a:rPr lang="ru-RU" dirty="0" err="1"/>
              <a:t>информационна</a:t>
            </a:r>
            <a:r>
              <a:rPr lang="ru-RU" dirty="0"/>
              <a:t> </a:t>
            </a:r>
            <a:r>
              <a:rPr lang="ru-RU" dirty="0" err="1"/>
              <a:t>сигурност</a:t>
            </a:r>
            <a:r>
              <a:rPr lang="ru-RU" dirty="0"/>
              <a:t> за сектор „Транспорт“, сектор „</a:t>
            </a:r>
            <a:r>
              <a:rPr lang="ru-RU" dirty="0" err="1"/>
              <a:t>Цифрова</a:t>
            </a:r>
            <a:r>
              <a:rPr lang="ru-RU" dirty="0"/>
              <a:t> инфраструктура“ и за „</a:t>
            </a:r>
            <a:r>
              <a:rPr lang="ru-RU" dirty="0" err="1"/>
              <a:t>цифрови</a:t>
            </a:r>
            <a:r>
              <a:rPr lang="ru-RU" dirty="0"/>
              <a:t> услуги“; </a:t>
            </a:r>
          </a:p>
          <a:p>
            <a:pPr marL="0" indent="0">
              <a:buNone/>
            </a:pPr>
            <a:r>
              <a:rPr lang="ru-RU" dirty="0" smtClean="0"/>
              <a:t>	в</a:t>
            </a:r>
            <a:r>
              <a:rPr lang="ru-RU" dirty="0"/>
              <a:t>) </a:t>
            </a:r>
            <a:r>
              <a:rPr lang="ru-RU" dirty="0" err="1"/>
              <a:t>министъра</a:t>
            </a:r>
            <a:r>
              <a:rPr lang="ru-RU" dirty="0"/>
              <a:t> на </a:t>
            </a:r>
            <a:r>
              <a:rPr lang="ru-RU" dirty="0" err="1"/>
              <a:t>здравеопазването</a:t>
            </a:r>
            <a:r>
              <a:rPr lang="ru-RU" dirty="0"/>
              <a:t> за </a:t>
            </a:r>
            <a:r>
              <a:rPr lang="ru-RU" dirty="0" err="1"/>
              <a:t>административен</a:t>
            </a:r>
            <a:r>
              <a:rPr lang="ru-RU" dirty="0"/>
              <a:t> орган,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създава</a:t>
            </a:r>
            <a:r>
              <a:rPr lang="ru-RU" dirty="0"/>
              <a:t> национален компетентен орган по </a:t>
            </a:r>
            <a:r>
              <a:rPr lang="ru-RU" dirty="0" err="1"/>
              <a:t>мрежова</a:t>
            </a:r>
            <a:r>
              <a:rPr lang="ru-RU" dirty="0"/>
              <a:t> и </a:t>
            </a:r>
            <a:r>
              <a:rPr lang="ru-RU" dirty="0" err="1"/>
              <a:t>информационна</a:t>
            </a:r>
            <a:r>
              <a:rPr lang="ru-RU" dirty="0"/>
              <a:t> </a:t>
            </a:r>
            <a:r>
              <a:rPr lang="ru-RU" dirty="0" err="1"/>
              <a:t>сигурност</a:t>
            </a:r>
            <a:r>
              <a:rPr lang="ru-RU" dirty="0"/>
              <a:t> за сектор „</a:t>
            </a:r>
            <a:r>
              <a:rPr lang="ru-RU" dirty="0" err="1"/>
              <a:t>Здравеопазване</a:t>
            </a:r>
            <a:r>
              <a:rPr lang="ru-RU" dirty="0"/>
              <a:t>“;</a:t>
            </a:r>
          </a:p>
          <a:p>
            <a:pPr marL="0" indent="0">
              <a:buNone/>
            </a:pPr>
            <a:r>
              <a:rPr lang="ru-RU" dirty="0" smtClean="0"/>
              <a:t>	г</a:t>
            </a:r>
            <a:r>
              <a:rPr lang="ru-RU" dirty="0"/>
              <a:t>) </a:t>
            </a:r>
            <a:r>
              <a:rPr lang="ru-RU" dirty="0" err="1"/>
              <a:t>министъра</a:t>
            </a:r>
            <a:r>
              <a:rPr lang="ru-RU" dirty="0"/>
              <a:t> на </a:t>
            </a:r>
            <a:r>
              <a:rPr lang="ru-RU" dirty="0" err="1"/>
              <a:t>регионалното</a:t>
            </a:r>
            <a:r>
              <a:rPr lang="ru-RU" dirty="0"/>
              <a:t> развитие и </a:t>
            </a:r>
            <a:r>
              <a:rPr lang="ru-RU" dirty="0" err="1"/>
              <a:t>благоустройството</a:t>
            </a:r>
            <a:r>
              <a:rPr lang="ru-RU" dirty="0"/>
              <a:t> за </a:t>
            </a:r>
            <a:r>
              <a:rPr lang="ru-RU" dirty="0" err="1"/>
              <a:t>административен</a:t>
            </a:r>
            <a:r>
              <a:rPr lang="ru-RU" dirty="0"/>
              <a:t> орган,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създава</a:t>
            </a:r>
            <a:r>
              <a:rPr lang="ru-RU" dirty="0"/>
              <a:t> национален компетентен орган по </a:t>
            </a:r>
            <a:r>
              <a:rPr lang="ru-RU" dirty="0" err="1"/>
              <a:t>мрежова</a:t>
            </a:r>
            <a:r>
              <a:rPr lang="ru-RU" dirty="0"/>
              <a:t> и </a:t>
            </a:r>
            <a:r>
              <a:rPr lang="ru-RU" dirty="0" err="1"/>
              <a:t>информационна</a:t>
            </a:r>
            <a:r>
              <a:rPr lang="ru-RU" dirty="0"/>
              <a:t> </a:t>
            </a:r>
            <a:r>
              <a:rPr lang="ru-RU" dirty="0" err="1"/>
              <a:t>сигурност</a:t>
            </a:r>
            <a:r>
              <a:rPr lang="ru-RU" dirty="0"/>
              <a:t> за сектор „Доставка и </a:t>
            </a:r>
            <a:r>
              <a:rPr lang="ru-RU" dirty="0" err="1"/>
              <a:t>снабдяване</a:t>
            </a:r>
            <a:r>
              <a:rPr lang="ru-RU" dirty="0"/>
              <a:t> с </a:t>
            </a:r>
            <a:r>
              <a:rPr lang="ru-RU" dirty="0" err="1"/>
              <a:t>питейна</a:t>
            </a:r>
            <a:r>
              <a:rPr lang="ru-RU" dirty="0"/>
              <a:t> вода“.  </a:t>
            </a:r>
          </a:p>
          <a:p>
            <a:pPr marL="0" indent="0">
              <a:buNone/>
            </a:pPr>
            <a:r>
              <a:rPr lang="ru-RU" dirty="0" smtClean="0"/>
              <a:t>	2</a:t>
            </a:r>
            <a:r>
              <a:rPr lang="ru-RU" dirty="0"/>
              <a:t>. Приема </a:t>
            </a:r>
            <a:r>
              <a:rPr lang="ru-RU" dirty="0" err="1"/>
              <a:t>Методиката</a:t>
            </a:r>
            <a:r>
              <a:rPr lang="ru-RU" dirty="0"/>
              <a:t> за </a:t>
            </a:r>
            <a:r>
              <a:rPr lang="ru-RU" dirty="0" err="1"/>
              <a:t>определяне</a:t>
            </a:r>
            <a:r>
              <a:rPr lang="ru-RU" dirty="0"/>
              <a:t> на </a:t>
            </a:r>
            <a:r>
              <a:rPr lang="ru-RU" dirty="0" err="1"/>
              <a:t>оператори</a:t>
            </a:r>
            <a:r>
              <a:rPr lang="ru-RU" dirty="0"/>
              <a:t> на </a:t>
            </a:r>
            <a:r>
              <a:rPr lang="ru-RU" dirty="0" err="1"/>
              <a:t>съществени</a:t>
            </a:r>
            <a:r>
              <a:rPr lang="ru-RU" dirty="0"/>
              <a:t> услуги в </a:t>
            </a:r>
            <a:r>
              <a:rPr lang="ru-RU" dirty="0" err="1"/>
              <a:t>съответствие</a:t>
            </a:r>
            <a:r>
              <a:rPr lang="ru-RU" dirty="0"/>
              <a:t> с </a:t>
            </a:r>
            <a:r>
              <a:rPr lang="ru-RU" dirty="0" err="1"/>
              <a:t>изискванията</a:t>
            </a:r>
            <a:r>
              <a:rPr lang="ru-RU" dirty="0"/>
              <a:t> на Закона за </a:t>
            </a:r>
            <a:r>
              <a:rPr lang="ru-RU" dirty="0" err="1"/>
              <a:t>киберсигурност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</a:p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276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2837" y="2661150"/>
            <a:ext cx="2831895" cy="850781"/>
            <a:chOff x="5536" y="974686"/>
            <a:chExt cx="2831895" cy="850781"/>
          </a:xfrm>
          <a:scene3d>
            <a:camera prst="orthographicFront"/>
            <a:lightRig rig="threePt" dir="t"/>
          </a:scene3d>
        </p:grpSpPr>
        <p:sp>
          <p:nvSpPr>
            <p:cNvPr id="16" name="Rectangle 15"/>
            <p:cNvSpPr/>
            <p:nvPr/>
          </p:nvSpPr>
          <p:spPr>
            <a:xfrm>
              <a:off x="5536" y="974686"/>
              <a:ext cx="2831895" cy="850781"/>
            </a:xfrm>
            <a:prstGeom prst="rect">
              <a:avLst/>
            </a:prstGeom>
            <a:sp3d>
              <a:bevelT w="101600" prst="rible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536" y="974686"/>
              <a:ext cx="2831895" cy="850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58420" rIns="163576" bIns="5842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3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Национален ЕРИКС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(чл.19)</a:t>
              </a:r>
              <a:endParaRPr lang="bg-BG" sz="1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b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(към ДАЕУ)</a:t>
              </a:r>
              <a:endParaRPr lang="bg-BG" sz="2000" b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Left Brace 4"/>
          <p:cNvSpPr/>
          <p:nvPr/>
        </p:nvSpPr>
        <p:spPr>
          <a:xfrm>
            <a:off x="2994731" y="1890128"/>
            <a:ext cx="566379" cy="2392822"/>
          </a:xfrm>
          <a:prstGeom prst="leftBrace">
            <a:avLst>
              <a:gd name="adj1" fmla="val 35000"/>
              <a:gd name="adj2" fmla="val 50000"/>
            </a:avLst>
          </a:prstGeom>
          <a:scene3d>
            <a:camera prst="orthographicFront"/>
            <a:lightRig rig="flat" dir="t"/>
          </a:scene3d>
          <a:sp3d prstMaterial="matte">
            <a:bevelT w="101600" prst="riblet"/>
          </a:sp3d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3787661" y="1890128"/>
            <a:ext cx="7702756" cy="2392822"/>
            <a:chOff x="3630362" y="203665"/>
            <a:chExt cx="7702755" cy="2392822"/>
          </a:xfrm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3630362" y="203665"/>
              <a:ext cx="7702755" cy="239282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5000">
                  <a:srgbClr val="E6E6E6"/>
                </a:gs>
                <a:gs pos="32001">
                  <a:schemeClr val="bg1">
                    <a:lumMod val="75000"/>
                  </a:schemeClr>
                </a:gs>
                <a:gs pos="53000">
                  <a:srgbClr val="E6E6E6"/>
                </a:gs>
                <a:gs pos="72000">
                  <a:schemeClr val="bg1">
                    <a:lumMod val="85000"/>
                  </a:schemeClr>
                </a:gs>
                <a:gs pos="88000">
                  <a:srgbClr val="E6E6E6"/>
                </a:gs>
              </a:gsLst>
              <a:lin ang="2700000" scaled="1"/>
              <a:tileRect/>
            </a:gradFill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630362" y="203665"/>
              <a:ext cx="7702755" cy="23928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28600" lvl="1" indent="-228600" algn="just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g-BG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звено за контакт по въпроси, свързани с мрежовата и информационната сигурност на национално ниво и по оперативни въпроси на международно ниво</a:t>
              </a:r>
              <a:endParaRPr lang="bg-BG" sz="2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just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g-BG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Секторен ЕРИКС за АО, организации предоставящи обществени услуги, лица, осъществяващи публични функции</a:t>
              </a:r>
              <a:endParaRPr lang="bg-BG" sz="2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2837" y="4962214"/>
            <a:ext cx="2831895" cy="819843"/>
            <a:chOff x="5536" y="3275750"/>
            <a:chExt cx="2831895" cy="819843"/>
          </a:xfrm>
          <a:scene3d>
            <a:camera prst="orthographicFront"/>
            <a:lightRig rig="threePt" dir="t"/>
          </a:scene3d>
        </p:grpSpPr>
        <p:sp>
          <p:nvSpPr>
            <p:cNvPr id="12" name="Rectangle 11"/>
            <p:cNvSpPr/>
            <p:nvPr/>
          </p:nvSpPr>
          <p:spPr>
            <a:xfrm>
              <a:off x="5536" y="3275750"/>
              <a:ext cx="2831895" cy="819843"/>
            </a:xfrm>
            <a:prstGeom prst="rect">
              <a:avLst/>
            </a:prstGeom>
            <a:sp3d>
              <a:bevelT w="101600" prst="rible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536" y="3275750"/>
              <a:ext cx="2831895" cy="819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58420" rIns="163576" bIns="5842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3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Секторни ЕРИКС</a:t>
              </a:r>
            </a:p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bg-BG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чл.18)</a:t>
              </a:r>
              <a:endParaRPr lang="bg-BG" sz="1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800" b="0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(за 7 сектора) </a:t>
              </a:r>
              <a:endParaRPr lang="bg-BG" sz="1800" b="0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Left Brace 7"/>
          <p:cNvSpPr/>
          <p:nvPr/>
        </p:nvSpPr>
        <p:spPr>
          <a:xfrm>
            <a:off x="2994731" y="4372951"/>
            <a:ext cx="566379" cy="1998369"/>
          </a:xfrm>
          <a:prstGeom prst="leftBrace">
            <a:avLst>
              <a:gd name="adj1" fmla="val 35000"/>
              <a:gd name="adj2" fmla="val 50000"/>
            </a:avLst>
          </a:prstGeom>
          <a:scene3d>
            <a:camera prst="orthographicFront"/>
            <a:lightRig rig="flat" dir="t"/>
          </a:scene3d>
          <a:sp3d prstMaterial="matte">
            <a:bevelT w="101600" prst="riblet"/>
          </a:sp3d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3778114" y="4357643"/>
            <a:ext cx="7702756" cy="1998369"/>
            <a:chOff x="3620815" y="2671180"/>
            <a:chExt cx="7702755" cy="1998369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620815" y="2671180"/>
              <a:ext cx="7702755" cy="1998369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5000">
                  <a:srgbClr val="E6E6E6"/>
                </a:gs>
                <a:gs pos="32001">
                  <a:schemeClr val="bg1">
                    <a:lumMod val="75000"/>
                  </a:schemeClr>
                </a:gs>
                <a:gs pos="52000">
                  <a:srgbClr val="E6E6E6"/>
                </a:gs>
                <a:gs pos="69000">
                  <a:schemeClr val="bg1">
                    <a:lumMod val="75000"/>
                  </a:schemeClr>
                </a:gs>
                <a:gs pos="87000">
                  <a:srgbClr val="E6E6E6"/>
                </a:gs>
              </a:gsLst>
              <a:lin ang="18900000" scaled="1"/>
              <a:tileRect/>
            </a:gradFill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620815" y="2671180"/>
              <a:ext cx="7702755" cy="1998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g-BG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en-GB" sz="25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еактивни</a:t>
              </a:r>
              <a:r>
                <a:rPr lang="bg-BG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</a:t>
              </a:r>
              <a:r>
                <a:rPr lang="en-GB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5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проактивни</a:t>
              </a:r>
              <a:r>
                <a:rPr lang="en-GB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5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дейности</a:t>
              </a:r>
              <a:r>
                <a:rPr lang="bg-BG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endParaRPr lang="bg-BG" sz="2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25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</a:t>
              </a:r>
              <a:r>
                <a:rPr lang="en-GB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en-GB" sz="25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качеството</a:t>
              </a:r>
              <a:r>
                <a:rPr lang="en-GB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сигурността в съответствие с </a:t>
              </a:r>
              <a:r>
                <a:rPr lang="en-GB" sz="25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регламентиращите</a:t>
              </a:r>
              <a:r>
                <a:rPr lang="en-GB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sz="25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препоръчителните</a:t>
              </a:r>
              <a:r>
                <a:rPr lang="en-GB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5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документи</a:t>
              </a:r>
              <a:r>
                <a:rPr lang="en-GB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bg-BG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ЕС,</a:t>
              </a:r>
              <a:r>
                <a:rPr lang="en-GB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5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указанията</a:t>
              </a:r>
              <a:r>
                <a:rPr lang="en-GB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ENISA</a:t>
              </a:r>
              <a:r>
                <a:rPr lang="bg-BG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5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 българското </a:t>
              </a:r>
              <a:r>
                <a:rPr lang="en-GB" sz="25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законодателство</a:t>
              </a:r>
              <a:endParaRPr lang="bg-BG" sz="2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67117" y="769638"/>
            <a:ext cx="10992843" cy="518939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ОРГАНИЗАЦИЯ НА СИСТЕМАТА ЗА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9652" y="6324728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07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67117" y="769638"/>
            <a:ext cx="10992843" cy="51893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 И ЗАДАЧИ НА КОИТО ТРЯБВА ДА ОТГОВАРЯ СЕКТОРНИЯ ЕРИКС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0919" y="2512539"/>
            <a:ext cx="92675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 –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комуникационни канали; разполагане в защитени зони; непрекъснатост на действията – система за заявки, персонал на разположение, гарантирано действаща непрекъснато инфраструктура; съответствие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дейностите им с документи на ЕС 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ENISA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–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на инциденти; предупреждения, сигнали за тревога, информация за инциденти и рискове; реакция при инциденти и оказване на помощ; адинамичен анализ на рисковете и инцидентите и информация за текуща ситуация.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 изисквания от Закона за </a:t>
            </a:r>
            <a:r>
              <a:rPr lang="bg-B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(чл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 ал.9)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816" y="6324728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4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115" y="248079"/>
            <a:ext cx="10975951" cy="570614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ОСУ - СЕКТОРИ,  ПОДСЕКТОРИ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52" y="889794"/>
            <a:ext cx="1564831" cy="5479107"/>
          </a:xfrm>
          <a:custGeom>
            <a:avLst/>
            <a:gdLst>
              <a:gd name="connsiteX0" fmla="*/ 0 w 1564831"/>
              <a:gd name="connsiteY0" fmla="*/ 156483 h 5117608"/>
              <a:gd name="connsiteX1" fmla="*/ 156483 w 1564831"/>
              <a:gd name="connsiteY1" fmla="*/ 0 h 5117608"/>
              <a:gd name="connsiteX2" fmla="*/ 1408348 w 1564831"/>
              <a:gd name="connsiteY2" fmla="*/ 0 h 5117608"/>
              <a:gd name="connsiteX3" fmla="*/ 1564831 w 1564831"/>
              <a:gd name="connsiteY3" fmla="*/ 156483 h 5117608"/>
              <a:gd name="connsiteX4" fmla="*/ 1564831 w 1564831"/>
              <a:gd name="connsiteY4" fmla="*/ 4961125 h 5117608"/>
              <a:gd name="connsiteX5" fmla="*/ 1408348 w 1564831"/>
              <a:gd name="connsiteY5" fmla="*/ 5117608 h 5117608"/>
              <a:gd name="connsiteX6" fmla="*/ 156483 w 1564831"/>
              <a:gd name="connsiteY6" fmla="*/ 5117608 h 5117608"/>
              <a:gd name="connsiteX7" fmla="*/ 0 w 1564831"/>
              <a:gd name="connsiteY7" fmla="*/ 4961125 h 5117608"/>
              <a:gd name="connsiteX8" fmla="*/ 0 w 1564831"/>
              <a:gd name="connsiteY8" fmla="*/ 156483 h 511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831" h="5117608">
                <a:moveTo>
                  <a:pt x="0" y="156483"/>
                </a:moveTo>
                <a:cubicBezTo>
                  <a:pt x="0" y="70060"/>
                  <a:pt x="70060" y="0"/>
                  <a:pt x="156483" y="0"/>
                </a:cubicBezTo>
                <a:lnTo>
                  <a:pt x="1408348" y="0"/>
                </a:lnTo>
                <a:cubicBezTo>
                  <a:pt x="1494771" y="0"/>
                  <a:pt x="1564831" y="70060"/>
                  <a:pt x="1564831" y="156483"/>
                </a:cubicBezTo>
                <a:lnTo>
                  <a:pt x="1564831" y="4961125"/>
                </a:lnTo>
                <a:cubicBezTo>
                  <a:pt x="1564831" y="5047548"/>
                  <a:pt x="1494771" y="5117608"/>
                  <a:pt x="1408348" y="5117608"/>
                </a:cubicBezTo>
                <a:lnTo>
                  <a:pt x="156483" y="5117608"/>
                </a:lnTo>
                <a:cubicBezTo>
                  <a:pt x="70060" y="5117608"/>
                  <a:pt x="0" y="5047548"/>
                  <a:pt x="0" y="4961125"/>
                </a:cubicBezTo>
                <a:lnTo>
                  <a:pt x="0" y="1564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363566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kern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ЕНЕРГЕТИКА</a:t>
            </a:r>
            <a:endParaRPr lang="bg-BG" sz="14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7435" y="1998921"/>
            <a:ext cx="1251865" cy="1431999"/>
          </a:xfrm>
          <a:custGeom>
            <a:avLst/>
            <a:gdLst>
              <a:gd name="connsiteX0" fmla="*/ 0 w 1251865"/>
              <a:gd name="connsiteY0" fmla="*/ 100541 h 1005405"/>
              <a:gd name="connsiteX1" fmla="*/ 100541 w 1251865"/>
              <a:gd name="connsiteY1" fmla="*/ 0 h 1005405"/>
              <a:gd name="connsiteX2" fmla="*/ 1151325 w 1251865"/>
              <a:gd name="connsiteY2" fmla="*/ 0 h 1005405"/>
              <a:gd name="connsiteX3" fmla="*/ 1251866 w 1251865"/>
              <a:gd name="connsiteY3" fmla="*/ 100541 h 1005405"/>
              <a:gd name="connsiteX4" fmla="*/ 1251865 w 1251865"/>
              <a:gd name="connsiteY4" fmla="*/ 904865 h 1005405"/>
              <a:gd name="connsiteX5" fmla="*/ 1151324 w 1251865"/>
              <a:gd name="connsiteY5" fmla="*/ 1005406 h 1005405"/>
              <a:gd name="connsiteX6" fmla="*/ 100541 w 1251865"/>
              <a:gd name="connsiteY6" fmla="*/ 1005405 h 1005405"/>
              <a:gd name="connsiteX7" fmla="*/ 0 w 1251865"/>
              <a:gd name="connsiteY7" fmla="*/ 904864 h 1005405"/>
              <a:gd name="connsiteX8" fmla="*/ 0 w 1251865"/>
              <a:gd name="connsiteY8" fmla="*/ 100541 h 100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865" h="1005405">
                <a:moveTo>
                  <a:pt x="0" y="100541"/>
                </a:moveTo>
                <a:cubicBezTo>
                  <a:pt x="0" y="45014"/>
                  <a:pt x="45014" y="0"/>
                  <a:pt x="100541" y="0"/>
                </a:cubicBezTo>
                <a:lnTo>
                  <a:pt x="1151325" y="0"/>
                </a:lnTo>
                <a:cubicBezTo>
                  <a:pt x="1206852" y="0"/>
                  <a:pt x="1251866" y="45014"/>
                  <a:pt x="1251866" y="100541"/>
                </a:cubicBezTo>
                <a:cubicBezTo>
                  <a:pt x="1251866" y="368649"/>
                  <a:pt x="1251865" y="636757"/>
                  <a:pt x="1251865" y="904865"/>
                </a:cubicBezTo>
                <a:cubicBezTo>
                  <a:pt x="1251865" y="960392"/>
                  <a:pt x="1206851" y="1005406"/>
                  <a:pt x="1151324" y="1005406"/>
                </a:cubicBezTo>
                <a:lnTo>
                  <a:pt x="100541" y="1005405"/>
                </a:lnTo>
                <a:cubicBezTo>
                  <a:pt x="45014" y="1005405"/>
                  <a:pt x="0" y="960391"/>
                  <a:pt x="0" y="904864"/>
                </a:cubicBezTo>
                <a:lnTo>
                  <a:pt x="0" y="100541"/>
                </a:lnTo>
                <a:close/>
              </a:path>
            </a:pathLst>
          </a:custGeom>
          <a:gradFill>
            <a:gsLst>
              <a:gs pos="20000">
                <a:schemeClr val="accent2">
                  <a:hueOff val="0"/>
                  <a:satOff val="0"/>
                  <a:lumOff val="0"/>
                  <a:alphaOff val="0"/>
                  <a:tint val="96000"/>
                  <a:lumMod val="100000"/>
                </a:schemeClr>
              </a:gs>
              <a:gs pos="78000">
                <a:srgbClr val="92D05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56117" rIns="0" bIns="561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Електро-енергия - 18</a:t>
            </a:r>
            <a:endParaRPr lang="bg-BG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7435" y="3585597"/>
            <a:ext cx="1251865" cy="1305577"/>
          </a:xfrm>
          <a:custGeom>
            <a:avLst/>
            <a:gdLst>
              <a:gd name="connsiteX0" fmla="*/ 0 w 1251865"/>
              <a:gd name="connsiteY0" fmla="*/ 100541 h 1005405"/>
              <a:gd name="connsiteX1" fmla="*/ 100541 w 1251865"/>
              <a:gd name="connsiteY1" fmla="*/ 0 h 1005405"/>
              <a:gd name="connsiteX2" fmla="*/ 1151325 w 1251865"/>
              <a:gd name="connsiteY2" fmla="*/ 0 h 1005405"/>
              <a:gd name="connsiteX3" fmla="*/ 1251866 w 1251865"/>
              <a:gd name="connsiteY3" fmla="*/ 100541 h 1005405"/>
              <a:gd name="connsiteX4" fmla="*/ 1251865 w 1251865"/>
              <a:gd name="connsiteY4" fmla="*/ 904865 h 1005405"/>
              <a:gd name="connsiteX5" fmla="*/ 1151324 w 1251865"/>
              <a:gd name="connsiteY5" fmla="*/ 1005406 h 1005405"/>
              <a:gd name="connsiteX6" fmla="*/ 100541 w 1251865"/>
              <a:gd name="connsiteY6" fmla="*/ 1005405 h 1005405"/>
              <a:gd name="connsiteX7" fmla="*/ 0 w 1251865"/>
              <a:gd name="connsiteY7" fmla="*/ 904864 h 1005405"/>
              <a:gd name="connsiteX8" fmla="*/ 0 w 1251865"/>
              <a:gd name="connsiteY8" fmla="*/ 100541 h 100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865" h="1005405">
                <a:moveTo>
                  <a:pt x="0" y="100541"/>
                </a:moveTo>
                <a:cubicBezTo>
                  <a:pt x="0" y="45014"/>
                  <a:pt x="45014" y="0"/>
                  <a:pt x="100541" y="0"/>
                </a:cubicBezTo>
                <a:lnTo>
                  <a:pt x="1151325" y="0"/>
                </a:lnTo>
                <a:cubicBezTo>
                  <a:pt x="1206852" y="0"/>
                  <a:pt x="1251866" y="45014"/>
                  <a:pt x="1251866" y="100541"/>
                </a:cubicBezTo>
                <a:cubicBezTo>
                  <a:pt x="1251866" y="368649"/>
                  <a:pt x="1251865" y="636757"/>
                  <a:pt x="1251865" y="904865"/>
                </a:cubicBezTo>
                <a:cubicBezTo>
                  <a:pt x="1251865" y="960392"/>
                  <a:pt x="1206851" y="1005406"/>
                  <a:pt x="1151324" y="1005406"/>
                </a:cubicBezTo>
                <a:lnTo>
                  <a:pt x="100541" y="1005405"/>
                </a:lnTo>
                <a:cubicBezTo>
                  <a:pt x="45014" y="1005405"/>
                  <a:pt x="0" y="960391"/>
                  <a:pt x="0" y="904864"/>
                </a:cubicBezTo>
                <a:lnTo>
                  <a:pt x="0" y="100541"/>
                </a:lnTo>
                <a:close/>
              </a:path>
            </a:pathLst>
          </a:custGeom>
          <a:gradFill>
            <a:gsLst>
              <a:gs pos="9000">
                <a:schemeClr val="accent2">
                  <a:hueOff val="0"/>
                  <a:satOff val="0"/>
                  <a:lumOff val="0"/>
                  <a:alphaOff val="0"/>
                  <a:tint val="96000"/>
                  <a:lumMod val="100000"/>
                </a:schemeClr>
              </a:gs>
              <a:gs pos="72000">
                <a:srgbClr val="92D05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56117" rIns="0" bIns="561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 - 2</a:t>
            </a:r>
            <a:endParaRPr lang="bg-BG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7436" y="5032771"/>
            <a:ext cx="1165888" cy="1134116"/>
          </a:xfrm>
          <a:custGeom>
            <a:avLst/>
            <a:gdLst>
              <a:gd name="connsiteX0" fmla="*/ 0 w 1251865"/>
              <a:gd name="connsiteY0" fmla="*/ 100541 h 1005405"/>
              <a:gd name="connsiteX1" fmla="*/ 100541 w 1251865"/>
              <a:gd name="connsiteY1" fmla="*/ 0 h 1005405"/>
              <a:gd name="connsiteX2" fmla="*/ 1151325 w 1251865"/>
              <a:gd name="connsiteY2" fmla="*/ 0 h 1005405"/>
              <a:gd name="connsiteX3" fmla="*/ 1251866 w 1251865"/>
              <a:gd name="connsiteY3" fmla="*/ 100541 h 1005405"/>
              <a:gd name="connsiteX4" fmla="*/ 1251865 w 1251865"/>
              <a:gd name="connsiteY4" fmla="*/ 904865 h 1005405"/>
              <a:gd name="connsiteX5" fmla="*/ 1151324 w 1251865"/>
              <a:gd name="connsiteY5" fmla="*/ 1005406 h 1005405"/>
              <a:gd name="connsiteX6" fmla="*/ 100541 w 1251865"/>
              <a:gd name="connsiteY6" fmla="*/ 1005405 h 1005405"/>
              <a:gd name="connsiteX7" fmla="*/ 0 w 1251865"/>
              <a:gd name="connsiteY7" fmla="*/ 904864 h 1005405"/>
              <a:gd name="connsiteX8" fmla="*/ 0 w 1251865"/>
              <a:gd name="connsiteY8" fmla="*/ 100541 h 100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865" h="1005405">
                <a:moveTo>
                  <a:pt x="0" y="100541"/>
                </a:moveTo>
                <a:cubicBezTo>
                  <a:pt x="0" y="45014"/>
                  <a:pt x="45014" y="0"/>
                  <a:pt x="100541" y="0"/>
                </a:cubicBezTo>
                <a:lnTo>
                  <a:pt x="1151325" y="0"/>
                </a:lnTo>
                <a:cubicBezTo>
                  <a:pt x="1206852" y="0"/>
                  <a:pt x="1251866" y="45014"/>
                  <a:pt x="1251866" y="100541"/>
                </a:cubicBezTo>
                <a:cubicBezTo>
                  <a:pt x="1251866" y="368649"/>
                  <a:pt x="1251865" y="636757"/>
                  <a:pt x="1251865" y="904865"/>
                </a:cubicBezTo>
                <a:cubicBezTo>
                  <a:pt x="1251865" y="960392"/>
                  <a:pt x="1206851" y="1005406"/>
                  <a:pt x="1151324" y="1005406"/>
                </a:cubicBezTo>
                <a:lnTo>
                  <a:pt x="100541" y="1005405"/>
                </a:lnTo>
                <a:cubicBezTo>
                  <a:pt x="45014" y="1005405"/>
                  <a:pt x="0" y="960391"/>
                  <a:pt x="0" y="904864"/>
                </a:cubicBezTo>
                <a:lnTo>
                  <a:pt x="0" y="100541"/>
                </a:lnTo>
                <a:close/>
              </a:path>
            </a:pathLst>
          </a:custGeom>
          <a:gradFill>
            <a:gsLst>
              <a:gs pos="11000">
                <a:schemeClr val="accent2">
                  <a:hueOff val="0"/>
                  <a:satOff val="0"/>
                  <a:lumOff val="0"/>
                  <a:alphaOff val="0"/>
                  <a:tint val="96000"/>
                  <a:lumMod val="100000"/>
                </a:schemeClr>
              </a:gs>
              <a:gs pos="78000">
                <a:srgbClr val="92D05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56117" rIns="0" bIns="561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Природен </a:t>
            </a:r>
            <a:r>
              <a:rPr lang="bg-BG" sz="1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газ-5 </a:t>
            </a:r>
            <a:endParaRPr lang="bg-BG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43146" y="889795"/>
            <a:ext cx="1564831" cy="5479106"/>
          </a:xfrm>
          <a:custGeom>
            <a:avLst/>
            <a:gdLst>
              <a:gd name="connsiteX0" fmla="*/ 0 w 1564831"/>
              <a:gd name="connsiteY0" fmla="*/ 156483 h 5117608"/>
              <a:gd name="connsiteX1" fmla="*/ 156483 w 1564831"/>
              <a:gd name="connsiteY1" fmla="*/ 0 h 5117608"/>
              <a:gd name="connsiteX2" fmla="*/ 1408348 w 1564831"/>
              <a:gd name="connsiteY2" fmla="*/ 0 h 5117608"/>
              <a:gd name="connsiteX3" fmla="*/ 1564831 w 1564831"/>
              <a:gd name="connsiteY3" fmla="*/ 156483 h 5117608"/>
              <a:gd name="connsiteX4" fmla="*/ 1564831 w 1564831"/>
              <a:gd name="connsiteY4" fmla="*/ 4961125 h 5117608"/>
              <a:gd name="connsiteX5" fmla="*/ 1408348 w 1564831"/>
              <a:gd name="connsiteY5" fmla="*/ 5117608 h 5117608"/>
              <a:gd name="connsiteX6" fmla="*/ 156483 w 1564831"/>
              <a:gd name="connsiteY6" fmla="*/ 5117608 h 5117608"/>
              <a:gd name="connsiteX7" fmla="*/ 0 w 1564831"/>
              <a:gd name="connsiteY7" fmla="*/ 4961125 h 5117608"/>
              <a:gd name="connsiteX8" fmla="*/ 0 w 1564831"/>
              <a:gd name="connsiteY8" fmla="*/ 156483 h 511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831" h="5117608">
                <a:moveTo>
                  <a:pt x="0" y="156483"/>
                </a:moveTo>
                <a:cubicBezTo>
                  <a:pt x="0" y="70060"/>
                  <a:pt x="70060" y="0"/>
                  <a:pt x="156483" y="0"/>
                </a:cubicBezTo>
                <a:lnTo>
                  <a:pt x="1408348" y="0"/>
                </a:lnTo>
                <a:cubicBezTo>
                  <a:pt x="1494771" y="0"/>
                  <a:pt x="1564831" y="70060"/>
                  <a:pt x="1564831" y="156483"/>
                </a:cubicBezTo>
                <a:lnTo>
                  <a:pt x="1564831" y="4961125"/>
                </a:lnTo>
                <a:cubicBezTo>
                  <a:pt x="1564831" y="5047548"/>
                  <a:pt x="1494771" y="5117608"/>
                  <a:pt x="1408348" y="5117608"/>
                </a:cubicBezTo>
                <a:lnTo>
                  <a:pt x="156483" y="5117608"/>
                </a:lnTo>
                <a:cubicBezTo>
                  <a:pt x="70060" y="5117608"/>
                  <a:pt x="0" y="5047548"/>
                  <a:pt x="0" y="4961125"/>
                </a:cubicBezTo>
                <a:lnTo>
                  <a:pt x="0" y="1564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363566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bg-BG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899629" y="2425202"/>
            <a:ext cx="1251865" cy="745526"/>
          </a:xfrm>
          <a:custGeom>
            <a:avLst/>
            <a:gdLst>
              <a:gd name="connsiteX0" fmla="*/ 0 w 1251865"/>
              <a:gd name="connsiteY0" fmla="*/ 74553 h 745526"/>
              <a:gd name="connsiteX1" fmla="*/ 74553 w 1251865"/>
              <a:gd name="connsiteY1" fmla="*/ 0 h 745526"/>
              <a:gd name="connsiteX2" fmla="*/ 1177312 w 1251865"/>
              <a:gd name="connsiteY2" fmla="*/ 0 h 745526"/>
              <a:gd name="connsiteX3" fmla="*/ 1251865 w 1251865"/>
              <a:gd name="connsiteY3" fmla="*/ 74553 h 745526"/>
              <a:gd name="connsiteX4" fmla="*/ 1251865 w 1251865"/>
              <a:gd name="connsiteY4" fmla="*/ 670973 h 745526"/>
              <a:gd name="connsiteX5" fmla="*/ 1177312 w 1251865"/>
              <a:gd name="connsiteY5" fmla="*/ 745526 h 745526"/>
              <a:gd name="connsiteX6" fmla="*/ 74553 w 1251865"/>
              <a:gd name="connsiteY6" fmla="*/ 745526 h 745526"/>
              <a:gd name="connsiteX7" fmla="*/ 0 w 1251865"/>
              <a:gd name="connsiteY7" fmla="*/ 670973 h 745526"/>
              <a:gd name="connsiteX8" fmla="*/ 0 w 1251865"/>
              <a:gd name="connsiteY8" fmla="*/ 74553 h 74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865" h="745526">
                <a:moveTo>
                  <a:pt x="0" y="74553"/>
                </a:moveTo>
                <a:cubicBezTo>
                  <a:pt x="0" y="33379"/>
                  <a:pt x="33379" y="0"/>
                  <a:pt x="74553" y="0"/>
                </a:cubicBezTo>
                <a:lnTo>
                  <a:pt x="1177312" y="0"/>
                </a:lnTo>
                <a:cubicBezTo>
                  <a:pt x="1218486" y="0"/>
                  <a:pt x="1251865" y="33379"/>
                  <a:pt x="1251865" y="74553"/>
                </a:cubicBezTo>
                <a:lnTo>
                  <a:pt x="1251865" y="670973"/>
                </a:lnTo>
                <a:cubicBezTo>
                  <a:pt x="1251865" y="712147"/>
                  <a:pt x="1218486" y="745526"/>
                  <a:pt x="1177312" y="745526"/>
                </a:cubicBezTo>
                <a:lnTo>
                  <a:pt x="74553" y="745526"/>
                </a:lnTo>
                <a:cubicBezTo>
                  <a:pt x="33379" y="745526"/>
                  <a:pt x="0" y="712147"/>
                  <a:pt x="0" y="670973"/>
                </a:cubicBezTo>
                <a:lnTo>
                  <a:pt x="0" y="7455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96" tIns="48506" rIns="57396" bIns="4850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Въздушен транспорт</a:t>
            </a:r>
          </a:p>
        </p:txBody>
      </p:sp>
      <p:sp>
        <p:nvSpPr>
          <p:cNvPr id="16" name="Freeform 15"/>
          <p:cNvSpPr/>
          <p:nvPr/>
        </p:nvSpPr>
        <p:spPr>
          <a:xfrm>
            <a:off x="1899629" y="3285425"/>
            <a:ext cx="1251865" cy="745526"/>
          </a:xfrm>
          <a:custGeom>
            <a:avLst/>
            <a:gdLst>
              <a:gd name="connsiteX0" fmla="*/ 0 w 1251865"/>
              <a:gd name="connsiteY0" fmla="*/ 74553 h 745526"/>
              <a:gd name="connsiteX1" fmla="*/ 74553 w 1251865"/>
              <a:gd name="connsiteY1" fmla="*/ 0 h 745526"/>
              <a:gd name="connsiteX2" fmla="*/ 1177312 w 1251865"/>
              <a:gd name="connsiteY2" fmla="*/ 0 h 745526"/>
              <a:gd name="connsiteX3" fmla="*/ 1251865 w 1251865"/>
              <a:gd name="connsiteY3" fmla="*/ 74553 h 745526"/>
              <a:gd name="connsiteX4" fmla="*/ 1251865 w 1251865"/>
              <a:gd name="connsiteY4" fmla="*/ 670973 h 745526"/>
              <a:gd name="connsiteX5" fmla="*/ 1177312 w 1251865"/>
              <a:gd name="connsiteY5" fmla="*/ 745526 h 745526"/>
              <a:gd name="connsiteX6" fmla="*/ 74553 w 1251865"/>
              <a:gd name="connsiteY6" fmla="*/ 745526 h 745526"/>
              <a:gd name="connsiteX7" fmla="*/ 0 w 1251865"/>
              <a:gd name="connsiteY7" fmla="*/ 670973 h 745526"/>
              <a:gd name="connsiteX8" fmla="*/ 0 w 1251865"/>
              <a:gd name="connsiteY8" fmla="*/ 74553 h 74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865" h="745526">
                <a:moveTo>
                  <a:pt x="0" y="74553"/>
                </a:moveTo>
                <a:cubicBezTo>
                  <a:pt x="0" y="33379"/>
                  <a:pt x="33379" y="0"/>
                  <a:pt x="74553" y="0"/>
                </a:cubicBezTo>
                <a:lnTo>
                  <a:pt x="1177312" y="0"/>
                </a:lnTo>
                <a:cubicBezTo>
                  <a:pt x="1218486" y="0"/>
                  <a:pt x="1251865" y="33379"/>
                  <a:pt x="1251865" y="74553"/>
                </a:cubicBezTo>
                <a:lnTo>
                  <a:pt x="1251865" y="670973"/>
                </a:lnTo>
                <a:cubicBezTo>
                  <a:pt x="1251865" y="712147"/>
                  <a:pt x="1218486" y="745526"/>
                  <a:pt x="1177312" y="745526"/>
                </a:cubicBezTo>
                <a:lnTo>
                  <a:pt x="74553" y="745526"/>
                </a:lnTo>
                <a:cubicBezTo>
                  <a:pt x="33379" y="745526"/>
                  <a:pt x="0" y="712147"/>
                  <a:pt x="0" y="670973"/>
                </a:cubicBezTo>
                <a:lnTo>
                  <a:pt x="0" y="7455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96" tIns="48506" rIns="57396" bIns="4850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Железопъ-тен</a:t>
            </a:r>
            <a:r>
              <a:rPr lang="bg-BG" sz="1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</a:t>
            </a:r>
          </a:p>
        </p:txBody>
      </p:sp>
      <p:sp>
        <p:nvSpPr>
          <p:cNvPr id="17" name="Freeform 16"/>
          <p:cNvSpPr/>
          <p:nvPr/>
        </p:nvSpPr>
        <p:spPr>
          <a:xfrm>
            <a:off x="1899629" y="4145648"/>
            <a:ext cx="1251865" cy="745526"/>
          </a:xfrm>
          <a:custGeom>
            <a:avLst/>
            <a:gdLst>
              <a:gd name="connsiteX0" fmla="*/ 0 w 1251865"/>
              <a:gd name="connsiteY0" fmla="*/ 74553 h 745526"/>
              <a:gd name="connsiteX1" fmla="*/ 74553 w 1251865"/>
              <a:gd name="connsiteY1" fmla="*/ 0 h 745526"/>
              <a:gd name="connsiteX2" fmla="*/ 1177312 w 1251865"/>
              <a:gd name="connsiteY2" fmla="*/ 0 h 745526"/>
              <a:gd name="connsiteX3" fmla="*/ 1251865 w 1251865"/>
              <a:gd name="connsiteY3" fmla="*/ 74553 h 745526"/>
              <a:gd name="connsiteX4" fmla="*/ 1251865 w 1251865"/>
              <a:gd name="connsiteY4" fmla="*/ 670973 h 745526"/>
              <a:gd name="connsiteX5" fmla="*/ 1177312 w 1251865"/>
              <a:gd name="connsiteY5" fmla="*/ 745526 h 745526"/>
              <a:gd name="connsiteX6" fmla="*/ 74553 w 1251865"/>
              <a:gd name="connsiteY6" fmla="*/ 745526 h 745526"/>
              <a:gd name="connsiteX7" fmla="*/ 0 w 1251865"/>
              <a:gd name="connsiteY7" fmla="*/ 670973 h 745526"/>
              <a:gd name="connsiteX8" fmla="*/ 0 w 1251865"/>
              <a:gd name="connsiteY8" fmla="*/ 74553 h 74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865" h="745526">
                <a:moveTo>
                  <a:pt x="0" y="74553"/>
                </a:moveTo>
                <a:cubicBezTo>
                  <a:pt x="0" y="33379"/>
                  <a:pt x="33379" y="0"/>
                  <a:pt x="74553" y="0"/>
                </a:cubicBezTo>
                <a:lnTo>
                  <a:pt x="1177312" y="0"/>
                </a:lnTo>
                <a:cubicBezTo>
                  <a:pt x="1218486" y="0"/>
                  <a:pt x="1251865" y="33379"/>
                  <a:pt x="1251865" y="74553"/>
                </a:cubicBezTo>
                <a:lnTo>
                  <a:pt x="1251865" y="670973"/>
                </a:lnTo>
                <a:cubicBezTo>
                  <a:pt x="1251865" y="712147"/>
                  <a:pt x="1218486" y="745526"/>
                  <a:pt x="1177312" y="745526"/>
                </a:cubicBezTo>
                <a:lnTo>
                  <a:pt x="74553" y="745526"/>
                </a:lnTo>
                <a:cubicBezTo>
                  <a:pt x="33379" y="745526"/>
                  <a:pt x="0" y="712147"/>
                  <a:pt x="0" y="670973"/>
                </a:cubicBezTo>
                <a:lnTo>
                  <a:pt x="0" y="7455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96" tIns="48506" rIns="57396" bIns="4850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Воден транспорт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99629" y="5005871"/>
            <a:ext cx="1251865" cy="745526"/>
          </a:xfrm>
          <a:custGeom>
            <a:avLst/>
            <a:gdLst>
              <a:gd name="connsiteX0" fmla="*/ 0 w 1251865"/>
              <a:gd name="connsiteY0" fmla="*/ 74553 h 745526"/>
              <a:gd name="connsiteX1" fmla="*/ 74553 w 1251865"/>
              <a:gd name="connsiteY1" fmla="*/ 0 h 745526"/>
              <a:gd name="connsiteX2" fmla="*/ 1177312 w 1251865"/>
              <a:gd name="connsiteY2" fmla="*/ 0 h 745526"/>
              <a:gd name="connsiteX3" fmla="*/ 1251865 w 1251865"/>
              <a:gd name="connsiteY3" fmla="*/ 74553 h 745526"/>
              <a:gd name="connsiteX4" fmla="*/ 1251865 w 1251865"/>
              <a:gd name="connsiteY4" fmla="*/ 670973 h 745526"/>
              <a:gd name="connsiteX5" fmla="*/ 1177312 w 1251865"/>
              <a:gd name="connsiteY5" fmla="*/ 745526 h 745526"/>
              <a:gd name="connsiteX6" fmla="*/ 74553 w 1251865"/>
              <a:gd name="connsiteY6" fmla="*/ 745526 h 745526"/>
              <a:gd name="connsiteX7" fmla="*/ 0 w 1251865"/>
              <a:gd name="connsiteY7" fmla="*/ 670973 h 745526"/>
              <a:gd name="connsiteX8" fmla="*/ 0 w 1251865"/>
              <a:gd name="connsiteY8" fmla="*/ 74553 h 74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865" h="745526">
                <a:moveTo>
                  <a:pt x="0" y="74553"/>
                </a:moveTo>
                <a:cubicBezTo>
                  <a:pt x="0" y="33379"/>
                  <a:pt x="33379" y="0"/>
                  <a:pt x="74553" y="0"/>
                </a:cubicBezTo>
                <a:lnTo>
                  <a:pt x="1177312" y="0"/>
                </a:lnTo>
                <a:cubicBezTo>
                  <a:pt x="1218486" y="0"/>
                  <a:pt x="1251865" y="33379"/>
                  <a:pt x="1251865" y="74553"/>
                </a:cubicBezTo>
                <a:lnTo>
                  <a:pt x="1251865" y="670973"/>
                </a:lnTo>
                <a:cubicBezTo>
                  <a:pt x="1251865" y="712147"/>
                  <a:pt x="1218486" y="745526"/>
                  <a:pt x="1177312" y="745526"/>
                </a:cubicBezTo>
                <a:lnTo>
                  <a:pt x="74553" y="745526"/>
                </a:lnTo>
                <a:cubicBezTo>
                  <a:pt x="33379" y="745526"/>
                  <a:pt x="0" y="712147"/>
                  <a:pt x="0" y="670973"/>
                </a:cubicBezTo>
                <a:lnTo>
                  <a:pt x="0" y="7455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96" tIns="48506" rIns="57396" bIns="4850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Автомоби-лен</a:t>
            </a:r>
            <a:r>
              <a:rPr lang="bg-BG" sz="1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</a:t>
            </a:r>
          </a:p>
        </p:txBody>
      </p:sp>
      <p:sp>
        <p:nvSpPr>
          <p:cNvPr id="19" name="Freeform 18"/>
          <p:cNvSpPr/>
          <p:nvPr/>
        </p:nvSpPr>
        <p:spPr>
          <a:xfrm>
            <a:off x="3425340" y="2754923"/>
            <a:ext cx="1564831" cy="3613978"/>
          </a:xfrm>
          <a:custGeom>
            <a:avLst/>
            <a:gdLst>
              <a:gd name="connsiteX0" fmla="*/ 0 w 1564831"/>
              <a:gd name="connsiteY0" fmla="*/ 156483 h 5117608"/>
              <a:gd name="connsiteX1" fmla="*/ 156483 w 1564831"/>
              <a:gd name="connsiteY1" fmla="*/ 0 h 5117608"/>
              <a:gd name="connsiteX2" fmla="*/ 1408348 w 1564831"/>
              <a:gd name="connsiteY2" fmla="*/ 0 h 5117608"/>
              <a:gd name="connsiteX3" fmla="*/ 1564831 w 1564831"/>
              <a:gd name="connsiteY3" fmla="*/ 156483 h 5117608"/>
              <a:gd name="connsiteX4" fmla="*/ 1564831 w 1564831"/>
              <a:gd name="connsiteY4" fmla="*/ 4961125 h 5117608"/>
              <a:gd name="connsiteX5" fmla="*/ 1408348 w 1564831"/>
              <a:gd name="connsiteY5" fmla="*/ 5117608 h 5117608"/>
              <a:gd name="connsiteX6" fmla="*/ 156483 w 1564831"/>
              <a:gd name="connsiteY6" fmla="*/ 5117608 h 5117608"/>
              <a:gd name="connsiteX7" fmla="*/ 0 w 1564831"/>
              <a:gd name="connsiteY7" fmla="*/ 4961125 h 5117608"/>
              <a:gd name="connsiteX8" fmla="*/ 0 w 1564831"/>
              <a:gd name="connsiteY8" fmla="*/ 156483 h 511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831" h="5117608">
                <a:moveTo>
                  <a:pt x="0" y="156483"/>
                </a:moveTo>
                <a:cubicBezTo>
                  <a:pt x="0" y="70060"/>
                  <a:pt x="70060" y="0"/>
                  <a:pt x="156483" y="0"/>
                </a:cubicBezTo>
                <a:lnTo>
                  <a:pt x="1408348" y="0"/>
                </a:lnTo>
                <a:cubicBezTo>
                  <a:pt x="1494771" y="0"/>
                  <a:pt x="1564831" y="70060"/>
                  <a:pt x="1564831" y="156483"/>
                </a:cubicBezTo>
                <a:lnTo>
                  <a:pt x="1564831" y="4961125"/>
                </a:lnTo>
                <a:cubicBezTo>
                  <a:pt x="1564831" y="5047548"/>
                  <a:pt x="1494771" y="5117608"/>
                  <a:pt x="1408348" y="5117608"/>
                </a:cubicBezTo>
                <a:lnTo>
                  <a:pt x="156483" y="5117608"/>
                </a:lnTo>
                <a:cubicBezTo>
                  <a:pt x="70060" y="5117608"/>
                  <a:pt x="0" y="5047548"/>
                  <a:pt x="0" y="4961125"/>
                </a:cubicBezTo>
                <a:lnTo>
                  <a:pt x="0" y="1564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363566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БАНКОВО ДЕЛО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Кредитни институции</a:t>
            </a:r>
            <a:endParaRPr lang="bg-BG" sz="1400" kern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107534" y="3048001"/>
            <a:ext cx="1773611" cy="3320900"/>
          </a:xfrm>
          <a:custGeom>
            <a:avLst/>
            <a:gdLst>
              <a:gd name="connsiteX0" fmla="*/ 0 w 1773611"/>
              <a:gd name="connsiteY0" fmla="*/ 177361 h 5117608"/>
              <a:gd name="connsiteX1" fmla="*/ 177361 w 1773611"/>
              <a:gd name="connsiteY1" fmla="*/ 0 h 5117608"/>
              <a:gd name="connsiteX2" fmla="*/ 1596250 w 1773611"/>
              <a:gd name="connsiteY2" fmla="*/ 0 h 5117608"/>
              <a:gd name="connsiteX3" fmla="*/ 1773611 w 1773611"/>
              <a:gd name="connsiteY3" fmla="*/ 177361 h 5117608"/>
              <a:gd name="connsiteX4" fmla="*/ 1773611 w 1773611"/>
              <a:gd name="connsiteY4" fmla="*/ 4940247 h 5117608"/>
              <a:gd name="connsiteX5" fmla="*/ 1596250 w 1773611"/>
              <a:gd name="connsiteY5" fmla="*/ 5117608 h 5117608"/>
              <a:gd name="connsiteX6" fmla="*/ 177361 w 1773611"/>
              <a:gd name="connsiteY6" fmla="*/ 5117608 h 5117608"/>
              <a:gd name="connsiteX7" fmla="*/ 0 w 1773611"/>
              <a:gd name="connsiteY7" fmla="*/ 4940247 h 5117608"/>
              <a:gd name="connsiteX8" fmla="*/ 0 w 1773611"/>
              <a:gd name="connsiteY8" fmla="*/ 177361 h 511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3611" h="5117608">
                <a:moveTo>
                  <a:pt x="0" y="177361"/>
                </a:moveTo>
                <a:cubicBezTo>
                  <a:pt x="0" y="79407"/>
                  <a:pt x="79407" y="0"/>
                  <a:pt x="177361" y="0"/>
                </a:cubicBezTo>
                <a:lnTo>
                  <a:pt x="1596250" y="0"/>
                </a:lnTo>
                <a:cubicBezTo>
                  <a:pt x="1694204" y="0"/>
                  <a:pt x="1773611" y="79407"/>
                  <a:pt x="1773611" y="177361"/>
                </a:cubicBezTo>
                <a:lnTo>
                  <a:pt x="1773611" y="4940247"/>
                </a:lnTo>
                <a:cubicBezTo>
                  <a:pt x="1773611" y="5038201"/>
                  <a:pt x="1694204" y="5117608"/>
                  <a:pt x="1596250" y="5117608"/>
                </a:cubicBezTo>
                <a:lnTo>
                  <a:pt x="177361" y="5117608"/>
                </a:lnTo>
                <a:cubicBezTo>
                  <a:pt x="79407" y="5117608"/>
                  <a:pt x="0" y="5038201"/>
                  <a:pt x="0" y="4940247"/>
                </a:cubicBezTo>
                <a:lnTo>
                  <a:pt x="0" y="17736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363566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3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</a:t>
            </a:r>
            <a:r>
              <a:rPr lang="bg-BG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ФИНАНСОВИЯ ПАЗАР</a:t>
            </a:r>
            <a:endPara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kern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kern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</a:t>
            </a:r>
            <a:r>
              <a:rPr lang="bg-BG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Централни контрагенти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kern="1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 Оператори на места за търговия </a:t>
            </a:r>
            <a:endParaRPr lang="bg-BG" sz="1400" kern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006295" y="2754923"/>
            <a:ext cx="1564831" cy="3663833"/>
          </a:xfrm>
          <a:custGeom>
            <a:avLst/>
            <a:gdLst>
              <a:gd name="connsiteX0" fmla="*/ 0 w 1564831"/>
              <a:gd name="connsiteY0" fmla="*/ 156483 h 5117608"/>
              <a:gd name="connsiteX1" fmla="*/ 156483 w 1564831"/>
              <a:gd name="connsiteY1" fmla="*/ 0 h 5117608"/>
              <a:gd name="connsiteX2" fmla="*/ 1408348 w 1564831"/>
              <a:gd name="connsiteY2" fmla="*/ 0 h 5117608"/>
              <a:gd name="connsiteX3" fmla="*/ 1564831 w 1564831"/>
              <a:gd name="connsiteY3" fmla="*/ 156483 h 5117608"/>
              <a:gd name="connsiteX4" fmla="*/ 1564831 w 1564831"/>
              <a:gd name="connsiteY4" fmla="*/ 4961125 h 5117608"/>
              <a:gd name="connsiteX5" fmla="*/ 1408348 w 1564831"/>
              <a:gd name="connsiteY5" fmla="*/ 5117608 h 5117608"/>
              <a:gd name="connsiteX6" fmla="*/ 156483 w 1564831"/>
              <a:gd name="connsiteY6" fmla="*/ 5117608 h 5117608"/>
              <a:gd name="connsiteX7" fmla="*/ 0 w 1564831"/>
              <a:gd name="connsiteY7" fmla="*/ 4961125 h 5117608"/>
              <a:gd name="connsiteX8" fmla="*/ 0 w 1564831"/>
              <a:gd name="connsiteY8" fmla="*/ 156483 h 511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831" h="5117608">
                <a:moveTo>
                  <a:pt x="0" y="156483"/>
                </a:moveTo>
                <a:cubicBezTo>
                  <a:pt x="0" y="70060"/>
                  <a:pt x="70060" y="0"/>
                  <a:pt x="156483" y="0"/>
                </a:cubicBezTo>
                <a:lnTo>
                  <a:pt x="1408348" y="0"/>
                </a:lnTo>
                <a:cubicBezTo>
                  <a:pt x="1494771" y="0"/>
                  <a:pt x="1564831" y="70060"/>
                  <a:pt x="1564831" y="156483"/>
                </a:cubicBezTo>
                <a:lnTo>
                  <a:pt x="1564831" y="4961125"/>
                </a:lnTo>
                <a:cubicBezTo>
                  <a:pt x="1564831" y="5047548"/>
                  <a:pt x="1494771" y="5117608"/>
                  <a:pt x="1408348" y="5117608"/>
                </a:cubicBezTo>
                <a:lnTo>
                  <a:pt x="156483" y="5117608"/>
                </a:lnTo>
                <a:cubicBezTo>
                  <a:pt x="70060" y="5117608"/>
                  <a:pt x="0" y="5047548"/>
                  <a:pt x="0" y="4961125"/>
                </a:cubicBezTo>
                <a:lnTo>
                  <a:pt x="0" y="1564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363566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ЗДРАВЕОПАЗ-ВАНЕ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kern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kern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kern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Доставчици на здравно обслужване</a:t>
            </a:r>
            <a:endParaRPr lang="bg-BG" sz="1400" kern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674204" y="2754922"/>
            <a:ext cx="1564831" cy="3699061"/>
          </a:xfrm>
          <a:custGeom>
            <a:avLst/>
            <a:gdLst>
              <a:gd name="connsiteX0" fmla="*/ 0 w 1564831"/>
              <a:gd name="connsiteY0" fmla="*/ 156483 h 5117608"/>
              <a:gd name="connsiteX1" fmla="*/ 156483 w 1564831"/>
              <a:gd name="connsiteY1" fmla="*/ 0 h 5117608"/>
              <a:gd name="connsiteX2" fmla="*/ 1408348 w 1564831"/>
              <a:gd name="connsiteY2" fmla="*/ 0 h 5117608"/>
              <a:gd name="connsiteX3" fmla="*/ 1564831 w 1564831"/>
              <a:gd name="connsiteY3" fmla="*/ 156483 h 5117608"/>
              <a:gd name="connsiteX4" fmla="*/ 1564831 w 1564831"/>
              <a:gd name="connsiteY4" fmla="*/ 4961125 h 5117608"/>
              <a:gd name="connsiteX5" fmla="*/ 1408348 w 1564831"/>
              <a:gd name="connsiteY5" fmla="*/ 5117608 h 5117608"/>
              <a:gd name="connsiteX6" fmla="*/ 156483 w 1564831"/>
              <a:gd name="connsiteY6" fmla="*/ 5117608 h 5117608"/>
              <a:gd name="connsiteX7" fmla="*/ 0 w 1564831"/>
              <a:gd name="connsiteY7" fmla="*/ 4961125 h 5117608"/>
              <a:gd name="connsiteX8" fmla="*/ 0 w 1564831"/>
              <a:gd name="connsiteY8" fmla="*/ 156483 h 511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831" h="5117608">
                <a:moveTo>
                  <a:pt x="0" y="156483"/>
                </a:moveTo>
                <a:cubicBezTo>
                  <a:pt x="0" y="70060"/>
                  <a:pt x="70060" y="0"/>
                  <a:pt x="156483" y="0"/>
                </a:cubicBezTo>
                <a:lnTo>
                  <a:pt x="1408348" y="0"/>
                </a:lnTo>
                <a:cubicBezTo>
                  <a:pt x="1494771" y="0"/>
                  <a:pt x="1564831" y="70060"/>
                  <a:pt x="1564831" y="156483"/>
                </a:cubicBezTo>
                <a:lnTo>
                  <a:pt x="1564831" y="4961125"/>
                </a:lnTo>
                <a:cubicBezTo>
                  <a:pt x="1564831" y="5047548"/>
                  <a:pt x="1494771" y="5117608"/>
                  <a:pt x="1408348" y="5117608"/>
                </a:cubicBezTo>
                <a:lnTo>
                  <a:pt x="156483" y="5117608"/>
                </a:lnTo>
                <a:cubicBezTo>
                  <a:pt x="70060" y="5117608"/>
                  <a:pt x="0" y="5047548"/>
                  <a:pt x="0" y="4961125"/>
                </a:cubicBezTo>
                <a:lnTo>
                  <a:pt x="0" y="1564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363566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И СНАБДЯВАНЕ С ПИТЕЙНА ВОДА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Доставчици и снабдители с води</a:t>
            </a:r>
            <a:endParaRPr lang="bg-BG" sz="1400" kern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0342114" y="4030951"/>
            <a:ext cx="1707904" cy="2325398"/>
          </a:xfrm>
          <a:custGeom>
            <a:avLst/>
            <a:gdLst>
              <a:gd name="connsiteX0" fmla="*/ 0 w 1707904"/>
              <a:gd name="connsiteY0" fmla="*/ 170790 h 5117608"/>
              <a:gd name="connsiteX1" fmla="*/ 170790 w 1707904"/>
              <a:gd name="connsiteY1" fmla="*/ 0 h 5117608"/>
              <a:gd name="connsiteX2" fmla="*/ 1537114 w 1707904"/>
              <a:gd name="connsiteY2" fmla="*/ 0 h 5117608"/>
              <a:gd name="connsiteX3" fmla="*/ 1707904 w 1707904"/>
              <a:gd name="connsiteY3" fmla="*/ 170790 h 5117608"/>
              <a:gd name="connsiteX4" fmla="*/ 1707904 w 1707904"/>
              <a:gd name="connsiteY4" fmla="*/ 4946818 h 5117608"/>
              <a:gd name="connsiteX5" fmla="*/ 1537114 w 1707904"/>
              <a:gd name="connsiteY5" fmla="*/ 5117608 h 5117608"/>
              <a:gd name="connsiteX6" fmla="*/ 170790 w 1707904"/>
              <a:gd name="connsiteY6" fmla="*/ 5117608 h 5117608"/>
              <a:gd name="connsiteX7" fmla="*/ 0 w 1707904"/>
              <a:gd name="connsiteY7" fmla="*/ 4946818 h 5117608"/>
              <a:gd name="connsiteX8" fmla="*/ 0 w 1707904"/>
              <a:gd name="connsiteY8" fmla="*/ 170790 h 511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7904" h="5117608">
                <a:moveTo>
                  <a:pt x="0" y="170790"/>
                </a:moveTo>
                <a:cubicBezTo>
                  <a:pt x="0" y="76465"/>
                  <a:pt x="76465" y="0"/>
                  <a:pt x="170790" y="0"/>
                </a:cubicBezTo>
                <a:lnTo>
                  <a:pt x="1537114" y="0"/>
                </a:lnTo>
                <a:cubicBezTo>
                  <a:pt x="1631439" y="0"/>
                  <a:pt x="1707904" y="76465"/>
                  <a:pt x="1707904" y="170790"/>
                </a:cubicBezTo>
                <a:lnTo>
                  <a:pt x="1707904" y="4946818"/>
                </a:lnTo>
                <a:cubicBezTo>
                  <a:pt x="1707904" y="5041143"/>
                  <a:pt x="1631439" y="5117608"/>
                  <a:pt x="1537114" y="5117608"/>
                </a:cubicBezTo>
                <a:lnTo>
                  <a:pt x="170790" y="5117608"/>
                </a:lnTo>
                <a:cubicBezTo>
                  <a:pt x="76465" y="5117608"/>
                  <a:pt x="0" y="5041143"/>
                  <a:pt x="0" y="4946818"/>
                </a:cubicBezTo>
                <a:lnTo>
                  <a:pt x="0" y="17079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363566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 ИНФРАСТРУКТУРА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kern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kern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b="1" kern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-Точки за обмен в интернет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kern="1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-Доставчици на </a:t>
            </a:r>
            <a:r>
              <a:rPr lang="en-US" sz="1400" kern="1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DNS </a:t>
            </a:r>
            <a:r>
              <a:rPr lang="bg-BG" sz="1400" kern="1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услуги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Регистри на имената на домейни от първо ниво</a:t>
            </a:r>
            <a:endParaRPr lang="bg-BG" sz="1400" kern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516130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78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04801"/>
            <a:ext cx="11863754" cy="10902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КРИТЕРИИ ЗА ОПРЕДЕЛЯНЕ НА ОСУ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обществените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/социалните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за икономиката;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за околната среда;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за обществената безопасност и / или ред и / или доверие и национална сигурност;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Уникалност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услугата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основната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която използва;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 към други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</a:p>
          <a:p>
            <a:pPr lvl="0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Последователността на действията при определяне на ОСУ, критериите за субекта на услугата, критериите за въздействие на инцидент върху доставка на услуги – са разработени в Методика за определяне на ОСУ, приета с РМС№192/09.04.2019 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1999" cy="365125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88710"/>
            <a:ext cx="10515600" cy="536915"/>
          </a:xfrm>
        </p:spPr>
        <p:txBody>
          <a:bodyPr>
            <a:noAutofit/>
          </a:bodyPr>
          <a:lstStyle/>
          <a:p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УВЕДОМЯВАНЕ НА  ОСУ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Административните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уведомяват идентифицираните оператори на съществени услуги за: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статута им като такива;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задълженията им съгласно закона за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 точки на съответния национален компетентен орган и секторния екип за реагиране на инциденти с компютърната сигурност (ЕРИКС)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1999" cy="365125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85" y="0"/>
            <a:ext cx="10383015" cy="1180289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ЗАДЪЛЖЕНИЯ НА ОСУ  И ДЦУ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180289"/>
            <a:ext cx="6096000" cy="5424792"/>
          </a:xfrm>
        </p:spPr>
        <p:txBody>
          <a:bodyPr>
            <a:normAutofit fontScale="92500" lnSpcReduction="10000"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Чл. 23, ал. 2 и чл. 25, ал. 3 </a:t>
            </a:r>
          </a:p>
          <a:p>
            <a:pPr marL="0" indent="0" algn="just">
              <a:buNone/>
            </a:pPr>
            <a:r>
              <a:rPr lang="bg-B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Уведомяват СЕРИКС  за инцидентите, които имат  въздействие върху непрекъснатостта на предоставяните от тях съществени услуги/цифрови услуги</a:t>
            </a:r>
            <a:r>
              <a:rPr lang="bg-BG" sz="2600" i="1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099" y="1180289"/>
            <a:ext cx="5807412" cy="55901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ал.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Субектите по чл. 4, ал. 1, т. 1 и 2 поддържат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 управление на сигурността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информацията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СУСИ)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Чл. 23, ал.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и чл. 25, ал. 1 предприемат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00050" lvl="1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подходящи и пропорционални мерки, които трябва да осигуряват ниво на мрежова и информационна сигурност, съответстващо на съществуващия риск;</a:t>
            </a:r>
          </a:p>
          <a:p>
            <a:pPr marL="400050" lvl="1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подходящи мерки за предотвратяване и намаляване до минимум на въздействието на инцидентите, засягащи мрежовата и информационната им сигурност, с цел осигуряване на непрекъснатост на дейността им;</a:t>
            </a:r>
          </a:p>
          <a:p>
            <a:pPr marL="400050" lvl="1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мерките, определени с наредбата по чл. 3, ал.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516130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43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8" y="210766"/>
            <a:ext cx="11093134" cy="1034374"/>
          </a:xfrm>
        </p:spPr>
        <p:txBody>
          <a:bodyPr>
            <a:no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Мерки за мрежова и информационна сигурност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чл. 3 ЗКС)</a:t>
            </a:r>
            <a:endParaRPr lang="bg-B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793" y="1964987"/>
            <a:ext cx="4507509" cy="454330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 мерки: 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Организационни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Технологични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ехнически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 в съответствие със спецификата на администрацията и пропорционално на заплахите с цел минимизиране на риска от тяхното реализиране.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3705" y="1964987"/>
            <a:ext cx="4766553" cy="454330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Минималният обхват на мерките за мрежова и информационна сигурност,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както и други препоръчителни мерки, се определят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 на Министерския съвет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предложение на председателя на Държавна агенция „Електронно управление“.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3793" y="6324728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06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167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Институционален модел на системата за КС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b="1" dirty="0" smtClean="0"/>
              <a:t>КРЪГЛА МАСА</a:t>
            </a:r>
            <a:endParaRPr lang="bg-BG" dirty="0" smtClean="0"/>
          </a:p>
          <a:p>
            <a:r>
              <a:rPr lang="ru-RU" b="1" dirty="0"/>
              <a:t>9-та </a:t>
            </a:r>
            <a:r>
              <a:rPr lang="ru-RU" b="1" dirty="0" err="1"/>
              <a:t>Международна</a:t>
            </a:r>
            <a:r>
              <a:rPr lang="ru-RU" b="1" dirty="0"/>
              <a:t> </a:t>
            </a:r>
            <a:r>
              <a:rPr lang="ru-RU" b="1" dirty="0" err="1"/>
              <a:t>енергийна</a:t>
            </a:r>
            <a:r>
              <a:rPr lang="ru-RU" b="1" dirty="0"/>
              <a:t> конференция „</a:t>
            </a:r>
            <a:r>
              <a:rPr lang="ru-RU" b="1" dirty="0" err="1"/>
              <a:t>Eнергетика</a:t>
            </a:r>
            <a:r>
              <a:rPr lang="ru-RU" b="1" dirty="0"/>
              <a:t> и </a:t>
            </a:r>
            <a:r>
              <a:rPr lang="ru-RU" b="1" dirty="0" err="1"/>
              <a:t>киберсигурност</a:t>
            </a:r>
            <a:r>
              <a:rPr lang="ru-RU" b="1" dirty="0"/>
              <a:t> – </a:t>
            </a:r>
            <a:r>
              <a:rPr lang="ru-RU" b="1" dirty="0" err="1"/>
              <a:t>рискове</a:t>
            </a:r>
            <a:r>
              <a:rPr lang="ru-RU" b="1" dirty="0"/>
              <a:t> и противодействие“.</a:t>
            </a:r>
            <a:r>
              <a:rPr lang="bg-BG" b="1" dirty="0" smtClean="0"/>
              <a:t> „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19</a:t>
            </a:fld>
            <a:endParaRPr lang="bg-BG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7279429"/>
              </p:ext>
            </p:extLst>
          </p:nvPr>
        </p:nvGraphicFramePr>
        <p:xfrm>
          <a:off x="105509" y="1055077"/>
          <a:ext cx="11898922" cy="530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6415932" imgH="4533828" progId="AcroExch.Document.DC">
                  <p:embed/>
                </p:oleObj>
              </mc:Choice>
              <mc:Fallback>
                <p:oleObj name="Acrobat Document" r:id="rId3" imgW="6415932" imgH="453382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09" y="1055077"/>
                        <a:ext cx="11898922" cy="5301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8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453656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НА ЗКС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8620" y="1585434"/>
            <a:ext cx="9976487" cy="46910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Чл. 1. (1) Този закон урежда дейностите по:</a:t>
            </a:r>
          </a:p>
          <a:p>
            <a:pPr marL="0" lvl="2" indent="0" algn="just">
              <a:buNone/>
              <a:tabLst>
                <a:tab pos="1254125" algn="l"/>
              </a:tabLst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</a:t>
            </a:r>
            <a:r>
              <a:rPr lang="bg-BG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организацията</a:t>
            </a:r>
            <a: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управлението и контрола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киберсигурността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включително дейности и проекти по </a:t>
            </a:r>
            <a:r>
              <a:rPr lang="bg-BG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киберотбрана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 </a:t>
            </a:r>
            <a: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на </a:t>
            </a:r>
            <a:r>
              <a:rPr lang="bg-BG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киберпрестъпността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2" indent="0" algn="just">
              <a:buNone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2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предприемане на необходимите мерки </a:t>
            </a:r>
            <a: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постигане на високо общо ниво на мрежова и информационна сигурност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algn="just"/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 този закон се определят и </a:t>
            </a:r>
            <a: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правомощията и функциите на компетентните органи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областта на 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киберсигурността</a:t>
            </a:r>
            <a:r>
              <a:rPr lang="bg-BG" sz="2400" dirty="0">
                <a:latin typeface="Century Gothic" panose="020B0502020202020204" pitchFamily="34" charset="0"/>
              </a:rPr>
              <a:t>.</a:t>
            </a:r>
          </a:p>
          <a:p>
            <a:endParaRPr lang="bg-BG" sz="16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516130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14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8266" cy="937097"/>
          </a:xfrm>
        </p:spPr>
        <p:txBody>
          <a:bodyPr>
            <a:noAutofit/>
          </a:bodyPr>
          <a:lstStyle/>
          <a:p>
            <a:r>
              <a:rPr lang="bg-BG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АДМИНИСТРАТИВНОНАКАЗАТЕЛНИ РАЗПОРЕДБИ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93755" y="2137966"/>
            <a:ext cx="9605424" cy="4941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какви нарушения се налагат санкции?</a:t>
            </a:r>
          </a:p>
          <a:p>
            <a:pPr lvl="1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неуведомяване за инциденти в срок и при предоставянето на недостатъчна информация (за определянето на инцидента като трансграничен);</a:t>
            </a:r>
          </a:p>
          <a:p>
            <a:pPr lvl="1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непредоставяне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информация на НКО или неизпълнение на указания от НКО;</a:t>
            </a:r>
          </a:p>
          <a:p>
            <a:pPr lvl="1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друго нарушение по Глава Втора (МИС)  -  чл.21. АО осигуряват и отговарят за сигурността на използваните от тях Мрежи и ИС.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кого се издават наказателните постановления?</a:t>
            </a:r>
          </a:p>
          <a:p>
            <a:pPr lvl="1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на Държавна агенция „Електронно управление“; </a:t>
            </a:r>
          </a:p>
          <a:p>
            <a:pPr lvl="1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Ръководителите на административните органи по чл.16, към които се създават Националните компетентни органи;</a:t>
            </a:r>
          </a:p>
          <a:p>
            <a:pPr lvl="1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Министър на вътрешните работи;</a:t>
            </a:r>
          </a:p>
          <a:p>
            <a:pPr lvl="1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на Държавна агенция „Национална сигурност“.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5000" y="6324728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71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7" y="1611178"/>
            <a:ext cx="1048596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147" y="2982448"/>
            <a:ext cx="6528725" cy="161318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bg-BG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Васил Грънчаров</a:t>
            </a:r>
            <a:r>
              <a:rPr lang="bg-BG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bg-BG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vgrancharov@e-gov.bg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bg-BG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тлф</a:t>
            </a:r>
            <a:r>
              <a:rPr lang="bg-BG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0885503662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1746880" y="953327"/>
            <a:ext cx="9855200" cy="563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bg-BG" sz="3200" b="1" dirty="0" smtClean="0">
                <a:ln w="19050">
                  <a:noFill/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  <a:endParaRPr lang="bg-BG" sz="3200" b="1" dirty="0">
              <a:ln w="19050">
                <a:noFill/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НА ЕС ЗА КИБЕРСИГУРНОСТ 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3</a:t>
            </a:fld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4708" y="2412741"/>
            <a:ext cx="881575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0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1247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КОГО СЕ ОТНАСЯ ЗКС?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1467294"/>
            <a:ext cx="9760443" cy="50599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С този закон се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 изискванията 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административните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bg-BG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операторите на съществени услуги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доставчиците на цифрови услуги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всеки сектор, подсектор и услуги, посочени в приложения № 1 и 2;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лицата, осъществяващи публични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 не са определени като оператори на съществени услуги, когато тези лица предоставят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административни услуги по електронен път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организациите, предоставящи обществени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 не са определени като оператори на съществени услуги или не са  доставчици на цифрови услуги по смисъла на този закон, когато тези лица предоставят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административни услуги по електронен път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516130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35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2030" y="884622"/>
            <a:ext cx="7502507" cy="5601533"/>
          </a:xfrm>
          <a:prstGeom prst="rect">
            <a:avLst/>
          </a:prstGeom>
          <a:gradFill flip="none" rotWithShape="1">
            <a:gsLst>
              <a:gs pos="0">
                <a:schemeClr val="lt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900000" scaled="1"/>
            <a:tileRect/>
          </a:gradFill>
          <a:effectLst>
            <a:softEdge rad="317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bg-B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Този </a:t>
            </a: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</a:t>
            </a:r>
            <a:r>
              <a:rPr lang="bg-BG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се прилага</a:t>
            </a: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за </a:t>
            </a: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АИС или </a:t>
            </a: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мрежи за обработка на класифицирана </a:t>
            </a: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информация - ЗЗКИ;</a:t>
            </a:r>
            <a:endParaRPr lang="en-US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за мрежите и информационните системи на </a:t>
            </a: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МО, МВР, ДАНС, ДАР, ДАТО,  Служба „ВИ“ и НСО, които не са свързани </a:t>
            </a: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предоставянето</a:t>
            </a: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</a:t>
            </a: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АУ по  </a:t>
            </a: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електронен път и обмен на електронни документи между </a:t>
            </a: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АО. </a:t>
            </a: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Изискванията, управлението и контролът на тези мрежи и информационни системи се осъществяват при условия и по ред, определени от съответните ръководители;</a:t>
            </a:r>
            <a:endParaRPr lang="en-US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по отношение на предприятия, предоставящи обществени електронни съобщителни мрежи и/или услуги по смисъла на </a:t>
            </a:r>
            <a:r>
              <a:rPr lang="bg-BG" sz="2000" cap="all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Зес, </a:t>
            </a: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изключение на </a:t>
            </a: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чл.13, ал.5, чл.14, ал.6 и чл.18, ал.4;</a:t>
            </a:r>
          </a:p>
          <a:p>
            <a:pPr indent="457200" algn="just">
              <a:spcAft>
                <a:spcPts val="0"/>
              </a:spcAft>
            </a:pP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За доставчици на удостоверителни услуги – Регламент 2014/910</a:t>
            </a:r>
          </a:p>
          <a:p>
            <a:pPr indent="457200" algn="just">
              <a:spcAft>
                <a:spcPts val="0"/>
              </a:spcAft>
            </a:pP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За ДЦУ, които са </a:t>
            </a:r>
            <a:r>
              <a:rPr lang="bg-BG" sz="2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микро</a:t>
            </a:r>
            <a:r>
              <a:rPr lang="bg-BG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малки предприятия по чл.2, ал.2 и 3 от Закона за малките и средни предприятия</a:t>
            </a:r>
          </a:p>
          <a:p>
            <a:pPr indent="457200" algn="just"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292" y="238290"/>
            <a:ext cx="819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КОГО НЕ СЕ ОТНАСЯ ЗКС?</a:t>
            </a:r>
            <a:endParaRPr lang="bg-BG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classified inform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/>
        </p:blipFill>
        <p:spPr bwMode="auto">
          <a:xfrm>
            <a:off x="8488745" y="1772095"/>
            <a:ext cx="3510837" cy="22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2505" y="3807385"/>
            <a:ext cx="3429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Out of Scope</a:t>
            </a:r>
            <a:endParaRPr lang="bg-BG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2739" y="4422335"/>
            <a:ext cx="1542848" cy="1601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1999" cy="365125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0" y="-5001"/>
            <a:ext cx="10992843" cy="1024554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ОРГАНИЗАЦИЯ НА СИСТЕМАТА ЗА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1643" y="5797143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 rot="10800000">
            <a:off x="4790512" y="5199210"/>
            <a:ext cx="7139353" cy="131123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Pentagon 12"/>
          <p:cNvSpPr/>
          <p:nvPr/>
        </p:nvSpPr>
        <p:spPr>
          <a:xfrm rot="10800000">
            <a:off x="4790513" y="3746561"/>
            <a:ext cx="7139353" cy="146476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6" name="Group 5"/>
          <p:cNvGrpSpPr/>
          <p:nvPr/>
        </p:nvGrpSpPr>
        <p:grpSpPr>
          <a:xfrm>
            <a:off x="340965" y="1557831"/>
            <a:ext cx="3195420" cy="1609725"/>
            <a:chOff x="311782" y="1343822"/>
            <a:chExt cx="3195420" cy="160972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50" y="1343822"/>
              <a:ext cx="2838450" cy="1609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11782" y="1801184"/>
              <a:ext cx="31954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МИНИСТЕРСКИ СЪВЕТ</a:t>
              </a:r>
              <a:endPara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1217" y="4056486"/>
            <a:ext cx="4142756" cy="1142724"/>
            <a:chOff x="202034" y="3842477"/>
            <a:chExt cx="4142756" cy="114272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94" y="3842477"/>
              <a:ext cx="3410236" cy="11427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202034" y="3936786"/>
              <a:ext cx="41427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СЪВЕТ ПО КИБЕРСИГУРНОСТ</a:t>
              </a:r>
              <a:endPara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1217" y="5653006"/>
            <a:ext cx="4805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НАЦИОНАЛЕН КООРДИНАТОР </a:t>
            </a:r>
          </a:p>
          <a:p>
            <a:pPr algn="ctr"/>
            <a:r>
              <a:rPr lang="bg-BG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КИБЕРСИГУРНОСТ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5353" y="5307425"/>
            <a:ext cx="63474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latin typeface="Century Gothic" panose="020B0502020202020204" pitchFamily="34" charset="0"/>
              </a:rPr>
              <a:t> П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редлага –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нива за оценка на заплахи, критерии; степени за нива на готовност; мерки за предприемане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 – </a:t>
            </a:r>
            <a:r>
              <a:rPr 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стр. за </a:t>
            </a:r>
            <a:r>
              <a:rPr 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пътна карта към нея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 –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НКОМКС; НКСЦ, учения; Сформира смесени екипи.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15353" y="3422558"/>
            <a:ext cx="6876646" cy="2219179"/>
            <a:chOff x="5286170" y="3497172"/>
            <a:chExt cx="6876646" cy="4783550"/>
          </a:xfrm>
        </p:grpSpPr>
        <p:sp>
          <p:nvSpPr>
            <p:cNvPr id="27" name="TextBox 26"/>
            <p:cNvSpPr txBox="1"/>
            <p:nvPr/>
          </p:nvSpPr>
          <p:spPr>
            <a:xfrm>
              <a:off x="5286170" y="3497172"/>
              <a:ext cx="184731" cy="365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bg-B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6171" y="3835757"/>
              <a:ext cx="6876645" cy="4444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endPara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g-BG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анализира тенденциите на </a:t>
              </a:r>
              <a:r>
                <a:rPr lang="bg-BG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киберзаплахите</a:t>
              </a:r>
              <a:r>
                <a:rPr lang="bg-BG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рисковете, противодействие, развитие на необходимия капацитет, развитие- </a:t>
              </a:r>
              <a:r>
                <a:rPr lang="bg-BG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инфрастр</a:t>
              </a:r>
              <a:r>
                <a:rPr lang="bg-BG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., технолог., финансови и организационни компоненти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g-BG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предлага Национална стратегия за КС; </a:t>
              </a:r>
              <a:r>
                <a:rPr lang="bg-BG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</a:t>
              </a:r>
              <a:r>
                <a:rPr lang="bg-BG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план за </a:t>
              </a:r>
              <a:r>
                <a:rPr lang="bg-BG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киберкризи</a:t>
              </a:r>
              <a:r>
                <a:rPr lang="bg-BG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g-BG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взаимодейства </a:t>
              </a:r>
              <a:r>
                <a:rPr lang="bg-BG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компетентните органи </a:t>
              </a:r>
              <a:endPara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предоставя информация на Съвета по сигурността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към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g-BG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МС.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4238332545"/>
              </p:ext>
            </p:extLst>
          </p:nvPr>
        </p:nvGraphicFramePr>
        <p:xfrm>
          <a:off x="3614951" y="1279032"/>
          <a:ext cx="8128000" cy="188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516130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91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33671" y="1612897"/>
            <a:ext cx="11645899" cy="923330"/>
            <a:chOff x="546100" y="1816281"/>
            <a:chExt cx="11645899" cy="923330"/>
          </a:xfrm>
        </p:grpSpPr>
        <p:sp>
          <p:nvSpPr>
            <p:cNvPr id="42" name="Rounded Rectangle 41"/>
            <p:cNvSpPr/>
            <p:nvPr/>
          </p:nvSpPr>
          <p:spPr>
            <a:xfrm>
              <a:off x="6800904" y="1963573"/>
              <a:ext cx="5391095" cy="62874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729DC4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806775" y="1917946"/>
              <a:ext cx="2935239" cy="720000"/>
              <a:chOff x="4401293" y="1917946"/>
              <a:chExt cx="2935239" cy="720000"/>
            </a:xfrm>
          </p:grpSpPr>
          <p:sp>
            <p:nvSpPr>
              <p:cNvPr id="46" name="Pentagon 45"/>
              <p:cNvSpPr/>
              <p:nvPr/>
            </p:nvSpPr>
            <p:spPr>
              <a:xfrm>
                <a:off x="4401293" y="1917946"/>
                <a:ext cx="2935239" cy="720000"/>
              </a:xfrm>
              <a:prstGeom prst="homePlate">
                <a:avLst>
                  <a:gd name="adj" fmla="val 49370"/>
                </a:avLst>
              </a:prstGeom>
              <a:solidFill>
                <a:schemeClr val="accent1">
                  <a:alpha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457072" y="1954781"/>
                <a:ext cx="25042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g-BG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провежда</a:t>
                </a:r>
              </a:p>
              <a:p>
                <a:pPr algn="ctr"/>
                <a:r>
                  <a:rPr lang="bg-BG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държавната </a:t>
                </a:r>
                <a:r>
                  <a:rPr lang="bg-BG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политика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46100" y="1816281"/>
              <a:ext cx="40716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 на </a:t>
              </a:r>
              <a:endPara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bg-BG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Държавна </a:t>
              </a:r>
              <a:r>
                <a:rPr lang="bg-BG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агенция </a:t>
              </a:r>
              <a:endPara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bg-BG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„</a:t>
              </a:r>
              <a:r>
                <a:rPr lang="bg-BG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Електронно управление</a:t>
              </a:r>
              <a:r>
                <a:rPr lang="bg-BG" b="1" dirty="0" smtClean="0">
                  <a:latin typeface="Century Gothic" panose="020B0502020202020204" pitchFamily="34" charset="0"/>
                </a:rPr>
                <a:t>“</a:t>
              </a:r>
              <a:endParaRPr lang="bg-BG" dirty="0">
                <a:latin typeface="Century Gothic" panose="020B0502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51569" y="2077891"/>
              <a:ext cx="2607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bg-B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областта на </a:t>
              </a:r>
              <a:r>
                <a:rPr lang="bg-BG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МИС</a:t>
              </a:r>
              <a:endPara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35955" y="4043058"/>
            <a:ext cx="11645899" cy="861344"/>
            <a:chOff x="546100" y="4092400"/>
            <a:chExt cx="11645898" cy="861344"/>
          </a:xfrm>
        </p:grpSpPr>
        <p:sp>
          <p:nvSpPr>
            <p:cNvPr id="50" name="Rounded Rectangle 49"/>
            <p:cNvSpPr/>
            <p:nvPr/>
          </p:nvSpPr>
          <p:spPr>
            <a:xfrm>
              <a:off x="6800904" y="4092400"/>
              <a:ext cx="5391094" cy="86134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729DC4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6100" y="4199907"/>
              <a:ext cx="2607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Министър на вътрешните </a:t>
              </a:r>
              <a:r>
                <a:rPr lang="bg-BG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работи</a:t>
              </a:r>
              <a:endParaRPr lang="bg-B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0800000" flipV="1">
              <a:off x="7069764" y="4169129"/>
              <a:ext cx="4489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bg-B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областта на </a:t>
              </a:r>
              <a:r>
                <a:rPr lang="bg-BG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противодействието на киберпрестъпността</a:t>
              </a:r>
              <a:endParaRPr lang="bg-BG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806775" y="4163072"/>
              <a:ext cx="2935239" cy="720000"/>
              <a:chOff x="4401293" y="1917946"/>
              <a:chExt cx="2935239" cy="720000"/>
            </a:xfrm>
          </p:grpSpPr>
          <p:sp>
            <p:nvSpPr>
              <p:cNvPr id="54" name="Pentagon 53"/>
              <p:cNvSpPr/>
              <p:nvPr/>
            </p:nvSpPr>
            <p:spPr>
              <a:xfrm>
                <a:off x="4401293" y="1917946"/>
                <a:ext cx="2935239" cy="720000"/>
              </a:xfrm>
              <a:prstGeom prst="homePlate">
                <a:avLst>
                  <a:gd name="adj" fmla="val 49370"/>
                </a:avLst>
              </a:prstGeom>
              <a:solidFill>
                <a:schemeClr val="accent1">
                  <a:alpha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457072" y="1954781"/>
                <a:ext cx="25042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g-BG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провежда</a:t>
                </a:r>
              </a:p>
              <a:p>
                <a:pPr algn="ctr"/>
                <a:r>
                  <a:rPr lang="bg-BG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държавната </a:t>
                </a:r>
                <a:r>
                  <a:rPr lang="bg-BG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политика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5958" y="5027538"/>
            <a:ext cx="11702089" cy="1232501"/>
            <a:chOff x="546100" y="5094465"/>
            <a:chExt cx="11702089" cy="1232501"/>
          </a:xfrm>
        </p:grpSpPr>
        <p:sp>
          <p:nvSpPr>
            <p:cNvPr id="57" name="Rounded Rectangle 56"/>
            <p:cNvSpPr/>
            <p:nvPr/>
          </p:nvSpPr>
          <p:spPr>
            <a:xfrm>
              <a:off x="6695834" y="5094465"/>
              <a:ext cx="5496165" cy="123250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729DC4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6100" y="5249050"/>
              <a:ext cx="23905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Държавна агенция „Национална сигурност</a:t>
              </a:r>
              <a:r>
                <a:rPr lang="bg-BG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endParaRPr lang="bg-B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69764" y="5095162"/>
              <a:ext cx="51784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bg-B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защита от киберинциденти в </a:t>
              </a:r>
              <a:r>
                <a:rPr lang="bg-B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КИС на </a:t>
              </a:r>
              <a:r>
                <a:rPr lang="bg-BG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стратегическите обекти и дейности</a:t>
              </a:r>
              <a:r>
                <a:rPr lang="bg-B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които са от значение за националната сигурност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715079" y="5350715"/>
              <a:ext cx="2935239" cy="720000"/>
              <a:chOff x="4401293" y="1917946"/>
              <a:chExt cx="2935239" cy="720000"/>
            </a:xfrm>
          </p:grpSpPr>
          <p:sp>
            <p:nvSpPr>
              <p:cNvPr id="61" name="Pentagon 60"/>
              <p:cNvSpPr/>
              <p:nvPr/>
            </p:nvSpPr>
            <p:spPr>
              <a:xfrm>
                <a:off x="4401293" y="1917946"/>
                <a:ext cx="2935239" cy="720000"/>
              </a:xfrm>
              <a:prstGeom prst="homePlate">
                <a:avLst>
                  <a:gd name="adj" fmla="val 49370"/>
                </a:avLst>
              </a:prstGeom>
              <a:solidFill>
                <a:schemeClr val="accent1">
                  <a:alpha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519305" y="2130631"/>
                <a:ext cx="2590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g-BG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изпълнява политиката</a:t>
                </a:r>
                <a:endParaRPr lang="bg-BG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335955" y="2549841"/>
            <a:ext cx="11645899" cy="1389557"/>
            <a:chOff x="546100" y="2739864"/>
            <a:chExt cx="11645898" cy="1389557"/>
          </a:xfrm>
        </p:grpSpPr>
        <p:sp>
          <p:nvSpPr>
            <p:cNvPr id="64" name="TextBox 63"/>
            <p:cNvSpPr txBox="1"/>
            <p:nvPr/>
          </p:nvSpPr>
          <p:spPr>
            <a:xfrm>
              <a:off x="546100" y="3111477"/>
              <a:ext cx="1645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Министър на </a:t>
              </a:r>
              <a:endPara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bg-BG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отбраната</a:t>
              </a:r>
              <a:endParaRPr lang="bg-B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806775" y="3074642"/>
              <a:ext cx="2935239" cy="720000"/>
              <a:chOff x="4401293" y="1917946"/>
              <a:chExt cx="2935239" cy="720000"/>
            </a:xfrm>
          </p:grpSpPr>
          <p:sp>
            <p:nvSpPr>
              <p:cNvPr id="68" name="Pentagon 67"/>
              <p:cNvSpPr/>
              <p:nvPr/>
            </p:nvSpPr>
            <p:spPr>
              <a:xfrm>
                <a:off x="4401293" y="1917946"/>
                <a:ext cx="2935239" cy="720000"/>
              </a:xfrm>
              <a:prstGeom prst="homePlate">
                <a:avLst>
                  <a:gd name="adj" fmla="val 49370"/>
                </a:avLst>
              </a:prstGeom>
              <a:solidFill>
                <a:schemeClr val="accent1">
                  <a:alpha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457072" y="1954781"/>
                <a:ext cx="25042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g-BG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провежда</a:t>
                </a:r>
              </a:p>
              <a:p>
                <a:pPr algn="ctr"/>
                <a:r>
                  <a:rPr lang="bg-BG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държавната </a:t>
                </a:r>
                <a:r>
                  <a:rPr lang="bg-BG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политика</a:t>
                </a:r>
              </a:p>
            </p:txBody>
          </p:sp>
        </p:grpSp>
        <p:sp>
          <p:nvSpPr>
            <p:cNvPr id="66" name="Rounded Rectangle 65"/>
            <p:cNvSpPr/>
            <p:nvPr/>
          </p:nvSpPr>
          <p:spPr>
            <a:xfrm>
              <a:off x="6759703" y="2739864"/>
              <a:ext cx="5432295" cy="1389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729DC4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69764" y="2803700"/>
              <a:ext cx="485846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</a:t>
              </a:r>
              <a:r>
                <a:rPr lang="bg-B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защита и </a:t>
              </a:r>
              <a:r>
                <a:rPr lang="bg-B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противодействие </a:t>
              </a:r>
              <a:r>
                <a:rPr lang="bg-B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кибератаки и хибридни въздействия върху </a:t>
              </a:r>
              <a:r>
                <a:rPr lang="bg-BG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системите за управление на отбраната и въоръжените сили</a:t>
              </a:r>
              <a:endParaRPr lang="bg-BG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35955" y="545461"/>
            <a:ext cx="10992843" cy="518939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ОРГАНИЗАЦИЯ НА СИСТЕМАТА ЗА </a:t>
            </a:r>
            <a:r>
              <a:rPr lang="ru-RU" sz="3200" b="1" dirty="0" smtClean="0"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КИБЕРСИГУРНОСТ</a:t>
            </a:r>
            <a:endParaRPr lang="bg-BG" sz="3200" b="1" dirty="0"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516130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909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1225" y="2597890"/>
            <a:ext cx="2831896" cy="850783"/>
            <a:chOff x="5535" y="974684"/>
            <a:chExt cx="2831896" cy="850783"/>
          </a:xfrm>
          <a:scene3d>
            <a:camera prst="orthographicFront"/>
            <a:lightRig rig="threePt" dir="t"/>
          </a:scene3d>
        </p:grpSpPr>
        <p:sp>
          <p:nvSpPr>
            <p:cNvPr id="16" name="Rectangle 15"/>
            <p:cNvSpPr/>
            <p:nvPr/>
          </p:nvSpPr>
          <p:spPr>
            <a:xfrm>
              <a:off x="5535" y="974684"/>
              <a:ext cx="2831895" cy="850781"/>
            </a:xfrm>
            <a:prstGeom prst="rect">
              <a:avLst/>
            </a:prstGeom>
            <a:sp3d>
              <a:bevelT w="101600" prst="rible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536" y="974686"/>
              <a:ext cx="2831895" cy="850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58420" rIns="163576" bIns="5842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3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на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отбраната</a:t>
              </a:r>
              <a:endParaRPr lang="bg-BG" sz="23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600" b="1" dirty="0" smtClean="0">
                  <a:solidFill>
                    <a:schemeClr val="tx1"/>
                  </a:solidFill>
                </a:rPr>
                <a:t>(чл.13)</a:t>
              </a:r>
              <a:endParaRPr lang="bg-BG" sz="1600" b="1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" name="Left Brace 4"/>
          <p:cNvSpPr/>
          <p:nvPr/>
        </p:nvSpPr>
        <p:spPr>
          <a:xfrm>
            <a:off x="3003120" y="1826870"/>
            <a:ext cx="566379" cy="2212089"/>
          </a:xfrm>
          <a:prstGeom prst="leftBrace">
            <a:avLst>
              <a:gd name="adj1" fmla="val 35000"/>
              <a:gd name="adj2" fmla="val 50000"/>
            </a:avLst>
          </a:prstGeom>
          <a:scene3d>
            <a:camera prst="orthographicFront"/>
            <a:lightRig rig="flat" dir="t"/>
          </a:scene3d>
          <a:sp3d prstMaterial="matte">
            <a:bevelT w="101600" prst="riblet"/>
          </a:sp3d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3796050" y="1826870"/>
            <a:ext cx="7702756" cy="2212089"/>
            <a:chOff x="3630362" y="203665"/>
            <a:chExt cx="7702755" cy="2392822"/>
          </a:xfrm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3630362" y="203665"/>
              <a:ext cx="7702755" cy="239282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5000">
                  <a:srgbClr val="E6E6E6"/>
                </a:gs>
                <a:gs pos="32001">
                  <a:schemeClr val="bg1">
                    <a:lumMod val="75000"/>
                  </a:schemeClr>
                </a:gs>
                <a:gs pos="53000">
                  <a:srgbClr val="E6E6E6"/>
                </a:gs>
                <a:gs pos="72000">
                  <a:schemeClr val="bg1">
                    <a:lumMod val="85000"/>
                  </a:schemeClr>
                </a:gs>
                <a:gs pos="88000">
                  <a:srgbClr val="E6E6E6"/>
                </a:gs>
              </a:gsLst>
              <a:lin ang="2700000" scaled="1"/>
              <a:tileRect/>
            </a:gradFill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630362" y="203665"/>
              <a:ext cx="7702755" cy="23928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28600" lvl="1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център </a:t>
              </a:r>
              <a:r>
                <a:rPr lang="ru-RU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</a:t>
              </a: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киберотбрана</a:t>
              </a:r>
              <a:endPara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1226" y="4898956"/>
            <a:ext cx="2831895" cy="819843"/>
            <a:chOff x="5536" y="3275750"/>
            <a:chExt cx="2831895" cy="819843"/>
          </a:xfrm>
          <a:scene3d>
            <a:camera prst="orthographicFront"/>
            <a:lightRig rig="threePt" dir="t"/>
          </a:scene3d>
        </p:grpSpPr>
        <p:sp>
          <p:nvSpPr>
            <p:cNvPr id="12" name="Rectangle 11"/>
            <p:cNvSpPr/>
            <p:nvPr/>
          </p:nvSpPr>
          <p:spPr>
            <a:xfrm>
              <a:off x="5536" y="3275750"/>
              <a:ext cx="2831895" cy="819843"/>
            </a:xfrm>
            <a:prstGeom prst="rect">
              <a:avLst/>
            </a:prstGeom>
            <a:sp3d>
              <a:bevelT w="101600" prst="rible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536" y="3275750"/>
              <a:ext cx="2831895" cy="819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58420" rIns="163576" bIns="5842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3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на вътрешните работи  ГД „БОП“</a:t>
              </a:r>
            </a:p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600" b="1" dirty="0">
                  <a:solidFill>
                    <a:schemeClr val="tx1"/>
                  </a:solidFill>
                </a:rPr>
                <a:t>(</a:t>
              </a:r>
              <a:r>
                <a:rPr lang="bg-BG" sz="1600" b="1" dirty="0" smtClean="0">
                  <a:solidFill>
                    <a:schemeClr val="tx1"/>
                  </a:solidFill>
                </a:rPr>
                <a:t>чл.14)</a:t>
              </a:r>
              <a:endParaRPr lang="bg-BG" sz="1600" b="1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Left Brace 7"/>
          <p:cNvSpPr/>
          <p:nvPr/>
        </p:nvSpPr>
        <p:spPr>
          <a:xfrm>
            <a:off x="3003120" y="4309693"/>
            <a:ext cx="566379" cy="2199475"/>
          </a:xfrm>
          <a:prstGeom prst="leftBrace">
            <a:avLst>
              <a:gd name="adj1" fmla="val 35000"/>
              <a:gd name="adj2" fmla="val 50000"/>
            </a:avLst>
          </a:prstGeom>
          <a:scene3d>
            <a:camera prst="orthographicFront"/>
            <a:lightRig rig="flat" dir="t"/>
          </a:scene3d>
          <a:sp3d prstMaterial="matte">
            <a:bevelT w="101600" prst="riblet"/>
          </a:sp3d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3716323" y="4294385"/>
            <a:ext cx="7772936" cy="2214783"/>
            <a:chOff x="3620815" y="2671180"/>
            <a:chExt cx="7702755" cy="1998369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620815" y="2671180"/>
              <a:ext cx="7702755" cy="1998369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5000">
                  <a:srgbClr val="E6E6E6"/>
                </a:gs>
                <a:gs pos="32001">
                  <a:schemeClr val="bg1">
                    <a:lumMod val="75000"/>
                  </a:schemeClr>
                </a:gs>
                <a:gs pos="52000">
                  <a:srgbClr val="E6E6E6"/>
                </a:gs>
                <a:gs pos="69000">
                  <a:schemeClr val="bg1">
                    <a:lumMod val="75000"/>
                  </a:schemeClr>
                </a:gs>
                <a:gs pos="87000">
                  <a:srgbClr val="E6E6E6"/>
                </a:gs>
              </a:gsLst>
              <a:lin ang="18900000" scaled="1"/>
              <a:tileRect/>
            </a:gradFill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620815" y="2671180"/>
              <a:ext cx="7702755" cy="1998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28600" lvl="1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Център по киберпрестъпност, който осъществява дейности по разкриване, разследване и документиране на компютърни престъпления на национално </a:t>
              </a: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ниво;</a:t>
              </a:r>
              <a:endPara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екип </a:t>
              </a:r>
              <a:r>
                <a:rPr lang="ru-RU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реагиране при инциденти с компютърната сигурност за Министерството на вътрешните работи</a:t>
              </a:r>
              <a:r>
                <a:rPr lang="ru-RU" sz="25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35955" y="1291026"/>
            <a:ext cx="11503305" cy="4412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 НА ЦЕНТРОВЕ ЗА КИБЕРСИГУРНОСТ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5955" y="442292"/>
            <a:ext cx="10992843" cy="518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ОРГАНИЗАЦИЯ НА СИСТЕМАТА ЗА КИБЕРСИГУРНОСТ</a:t>
            </a:r>
            <a:endParaRPr lang="bg-BG" sz="3600" b="1" dirty="0"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516130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16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007" y="2966070"/>
            <a:ext cx="2945171" cy="1621802"/>
            <a:chOff x="-107741" y="203663"/>
            <a:chExt cx="2945171" cy="1621802"/>
          </a:xfrm>
          <a:scene3d>
            <a:camera prst="orthographicFront"/>
            <a:lightRig rig="threePt" dir="t"/>
          </a:scene3d>
        </p:grpSpPr>
        <p:sp>
          <p:nvSpPr>
            <p:cNvPr id="16" name="Rectangle 15"/>
            <p:cNvSpPr/>
            <p:nvPr/>
          </p:nvSpPr>
          <p:spPr>
            <a:xfrm>
              <a:off x="5535" y="974684"/>
              <a:ext cx="2831895" cy="850781"/>
            </a:xfrm>
            <a:prstGeom prst="rect">
              <a:avLst/>
            </a:prstGeom>
            <a:sp3d>
              <a:bevelT w="101600" prst="rible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-107741" y="203663"/>
              <a:ext cx="2831895" cy="850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58420" rIns="163576" bIns="5842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3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Държавна агенция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„Национална сигурност</a:t>
              </a:r>
              <a:r>
                <a:rPr lang="bg-BG" sz="2300" b="1" dirty="0" smtClean="0">
                  <a:solidFill>
                    <a:schemeClr val="tx1"/>
                  </a:solidFill>
                </a:rPr>
                <a:t>“</a:t>
              </a:r>
              <a:endParaRPr lang="bg-BG" sz="2300" b="1" kern="1200" dirty="0" smtClean="0">
                <a:solidFill>
                  <a:schemeClr val="tx1"/>
                </a:solidFill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600" b="1" dirty="0" smtClean="0">
                  <a:solidFill>
                    <a:schemeClr val="tx1"/>
                  </a:solidFill>
                </a:rPr>
                <a:t>(чл.15)</a:t>
              </a:r>
              <a:endParaRPr lang="bg-BG" sz="1600" b="1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" name="Left Brace 4"/>
          <p:cNvSpPr/>
          <p:nvPr/>
        </p:nvSpPr>
        <p:spPr>
          <a:xfrm>
            <a:off x="3060815" y="2298358"/>
            <a:ext cx="566379" cy="1929070"/>
          </a:xfrm>
          <a:prstGeom prst="leftBrace">
            <a:avLst>
              <a:gd name="adj1" fmla="val 35000"/>
              <a:gd name="adj2" fmla="val 50000"/>
            </a:avLst>
          </a:prstGeom>
          <a:scene3d>
            <a:camera prst="orthographicFront"/>
            <a:lightRig rig="flat" dir="t"/>
          </a:scene3d>
          <a:sp3d prstMaterial="matte">
            <a:bevelT w="101600" prst="riblet"/>
          </a:sp3d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3797107" y="2298357"/>
            <a:ext cx="7702756" cy="1935892"/>
            <a:chOff x="3630361" y="-464049"/>
            <a:chExt cx="7702755" cy="2401284"/>
          </a:xfrm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3630361" y="-464049"/>
              <a:ext cx="7702755" cy="239282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5000">
                  <a:srgbClr val="E6E6E6"/>
                </a:gs>
                <a:gs pos="32001">
                  <a:schemeClr val="bg1">
                    <a:lumMod val="75000"/>
                  </a:schemeClr>
                </a:gs>
                <a:gs pos="53000">
                  <a:srgbClr val="E6E6E6"/>
                </a:gs>
                <a:gs pos="72000">
                  <a:schemeClr val="bg1">
                    <a:lumMod val="85000"/>
                  </a:schemeClr>
                </a:gs>
                <a:gs pos="88000">
                  <a:srgbClr val="E6E6E6"/>
                </a:gs>
              </a:gsLst>
              <a:lin ang="2700000" scaled="1"/>
              <a:tileRect/>
            </a:gradFill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630361" y="-455587"/>
              <a:ext cx="7702755" cy="23928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28600" lvl="1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изгражда </a:t>
              </a:r>
              <a:r>
                <a:rPr lang="ru-RU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поддържа Център за мониторинг и реакция на инциденти със значително увреждащо въздействие върху комуникационните и информационните системи на стратегическите обекти и дейности, които са от значение за националната </a:t>
              </a: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сигурност</a:t>
              </a:r>
              <a:endPara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2284" y="6038157"/>
            <a:ext cx="2831895" cy="81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8290" y="1603538"/>
            <a:ext cx="11503305" cy="4412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 НА ЦЕНТРОВЕ ЗА КИБЕРСИГУРНОСТ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8290" y="754804"/>
            <a:ext cx="10992843" cy="518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ОРГАНИЗАЦИЯ НА СИСТЕМАТА ЗА КИБЕРСИГУРНОСТ</a:t>
            </a:r>
            <a:endParaRPr lang="bg-BG" sz="3600" b="1" dirty="0"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97107" y="4587872"/>
            <a:ext cx="7702756" cy="1931499"/>
            <a:chOff x="3630361" y="-464049"/>
            <a:chExt cx="7702755" cy="2401284"/>
          </a:xfrm>
          <a:scene3d>
            <a:camera prst="orthographicFront"/>
            <a:lightRig rig="flat" dir="t"/>
          </a:scene3d>
        </p:grpSpPr>
        <p:sp>
          <p:nvSpPr>
            <p:cNvPr id="21" name="Rectangle 20"/>
            <p:cNvSpPr/>
            <p:nvPr/>
          </p:nvSpPr>
          <p:spPr>
            <a:xfrm>
              <a:off x="3630361" y="-464049"/>
              <a:ext cx="7702755" cy="2392822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5000">
                  <a:srgbClr val="E6E6E6"/>
                </a:gs>
                <a:gs pos="32001">
                  <a:schemeClr val="bg1">
                    <a:lumMod val="75000"/>
                  </a:schemeClr>
                </a:gs>
                <a:gs pos="53000">
                  <a:srgbClr val="E6E6E6"/>
                </a:gs>
                <a:gs pos="72000">
                  <a:schemeClr val="bg1">
                    <a:lumMod val="85000"/>
                  </a:schemeClr>
                </a:gs>
                <a:gs pos="88000">
                  <a:srgbClr val="E6E6E6"/>
                </a:gs>
              </a:gsLst>
              <a:lin ang="2700000" scaled="1"/>
              <a:tileRect/>
            </a:gradFill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3630361" y="-455587"/>
              <a:ext cx="7702755" cy="23928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28600" lvl="1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Национален </a:t>
              </a:r>
              <a:r>
                <a:rPr lang="ru-RU" sz="25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киберситуационен</a:t>
              </a: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5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център</a:t>
              </a: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228600" lvl="1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5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Национална</a:t>
              </a: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координационно-</a:t>
              </a:r>
              <a:r>
                <a:rPr lang="ru-RU" sz="25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организационна</a:t>
              </a:r>
              <a:r>
                <a: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мрежа</a:t>
              </a:r>
              <a:endPara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28920" y="5083787"/>
            <a:ext cx="2831895" cy="850781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58420" rIns="163576" bIns="5842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ЕУ  в сътрудничество с ДАНС, МВР и МО, и с участието на </a:t>
            </a:r>
            <a:r>
              <a:rPr lang="bg-BG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координатор</a:t>
            </a:r>
            <a:endParaRPr lang="bg-BG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3060814" y="4590302"/>
            <a:ext cx="566379" cy="1929070"/>
          </a:xfrm>
          <a:prstGeom prst="leftBrace">
            <a:avLst>
              <a:gd name="adj1" fmla="val 35000"/>
              <a:gd name="adj2" fmla="val 50000"/>
            </a:avLst>
          </a:prstGeom>
          <a:scene3d>
            <a:camera prst="orthographicFront"/>
            <a:lightRig rig="flat" dir="t"/>
          </a:scene3d>
          <a:sp3d prstMaterial="matte">
            <a:bevelT w="101600" prst="riblet"/>
          </a:sp3d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5" y="6516130"/>
            <a:ext cx="10287772" cy="428367"/>
          </a:xfrm>
        </p:spPr>
        <p:txBody>
          <a:bodyPr/>
          <a:lstStyle/>
          <a:p>
            <a:r>
              <a:rPr lang="ru-RU" dirty="0"/>
              <a:t>9-та </a:t>
            </a:r>
            <a:r>
              <a:rPr lang="ru-RU" dirty="0" err="1"/>
              <a:t>Международна</a:t>
            </a:r>
            <a:r>
              <a:rPr lang="ru-RU" dirty="0"/>
              <a:t> </a:t>
            </a:r>
            <a:r>
              <a:rPr lang="ru-RU" dirty="0" err="1"/>
              <a:t>енергийна</a:t>
            </a:r>
            <a:r>
              <a:rPr lang="ru-RU" dirty="0"/>
              <a:t> конференция „</a:t>
            </a:r>
            <a:r>
              <a:rPr lang="ru-RU" dirty="0" err="1"/>
              <a:t>Eнергетика</a:t>
            </a:r>
            <a:r>
              <a:rPr lang="ru-RU" dirty="0"/>
              <a:t> и </a:t>
            </a:r>
            <a:r>
              <a:rPr lang="ru-RU" dirty="0" err="1"/>
              <a:t>киберсигурност</a:t>
            </a:r>
            <a:r>
              <a:rPr lang="ru-RU" dirty="0"/>
              <a:t> – </a:t>
            </a:r>
            <a:r>
              <a:rPr lang="ru-RU" dirty="0" err="1"/>
              <a:t>рискове</a:t>
            </a:r>
            <a:r>
              <a:rPr lang="ru-RU" dirty="0"/>
              <a:t> и противодействие“.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C208-C366-4FD0-9DC3-4827A94C5D8B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85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10385</TotalTime>
  <Words>1764</Words>
  <Application>Microsoft Office PowerPoint</Application>
  <PresentationFormat>Widescreen</PresentationFormat>
  <Paragraphs>255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Acrobat Document</vt:lpstr>
      <vt:lpstr>Закон за киберсигурност Обнародван ДВ, бр. 94 от 13.11.2018г.</vt:lpstr>
      <vt:lpstr>ПРЕДМЕТ НА ЗКС</vt:lpstr>
      <vt:lpstr>СТРАТЕГИЯ НА ЕС ЗА КИБЕРСИГУРНОСТ </vt:lpstr>
      <vt:lpstr>ЗА КОГО СЕ ОТНАСЯ ЗКС?</vt:lpstr>
      <vt:lpstr>PowerPoint Presentation</vt:lpstr>
      <vt:lpstr>УПРАВЛЕНИЕ И ОРГАНИЗАЦИЯ НА СИСТЕМАТА ЗА КИБЕРСИГУРНОСТ</vt:lpstr>
      <vt:lpstr>УПРАВЛЕНИЕ И ОРГАНИЗАЦИЯ НА СИСТЕМАТА ЗА КИБЕРСИГУРНОСТ</vt:lpstr>
      <vt:lpstr>ИЗГРАЖДАНЕ НА ЦЕНТРОВЕ ЗА КИБЕРСИГУРНОСТ</vt:lpstr>
      <vt:lpstr>ИЗГРАЖДАНЕ НА ЦЕНТРОВЕ ЗА КИБЕРСИГУРНОСТ</vt:lpstr>
      <vt:lpstr>УПРАВЛЕНИЕ И ОРГАНИЗАЦИЯ НА СИСТЕМАТА ЗА КИБЕРСИГУРНОСТ</vt:lpstr>
      <vt:lpstr>PowerPoint Presentation</vt:lpstr>
      <vt:lpstr>УПРАВЛЕНИЕ И ОРГАНИЗАЦИЯ НА СИСТЕМАТА ЗА КИБЕРСИГУРНОСТ</vt:lpstr>
      <vt:lpstr>ИЗИСКВАНИЯ И ЗАДАЧИ НА КОИТО ТРЯБВА ДА ОТГОВАРЯ СЕКТОРНИЯ ЕРИКС</vt:lpstr>
      <vt:lpstr> ОСУ - СЕКТОРИ,  ПОДСЕКТОРИ</vt:lpstr>
      <vt:lpstr>ОСНОВНИ КРИТЕРИИ ЗА ОПРЕДЕЛЯНЕ НА ОСУ</vt:lpstr>
      <vt:lpstr>УВЕДОМЯВАНЕ НА  ОСУ</vt:lpstr>
      <vt:lpstr>ЗАДЪЛЖЕНИЯ НА ОСУ  И ДЦУ</vt:lpstr>
      <vt:lpstr>Мерки за мрежова и информационна сигурност  (чл. 3 ЗКС)</vt:lpstr>
      <vt:lpstr>Институционален модел на системата за КС</vt:lpstr>
      <vt:lpstr>АДМИНИСТРАТИВНОНАКАЗАТЕЛНИ РАЗПОРЕДБИ</vt:lpstr>
      <vt:lpstr>Васил Грънчаров vgrancharov@e-gov.bg тлф. 0885503662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за киберсигурност</dc:title>
  <dc:creator>Васил Грънчаров</dc:creator>
  <cp:lastModifiedBy>Vasil Grancharov</cp:lastModifiedBy>
  <cp:revision>131</cp:revision>
  <dcterms:created xsi:type="dcterms:W3CDTF">2018-11-21T09:43:22Z</dcterms:created>
  <dcterms:modified xsi:type="dcterms:W3CDTF">2021-02-10T09:23:51Z</dcterms:modified>
</cp:coreProperties>
</file>