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8" r:id="rId2"/>
    <p:sldId id="533" r:id="rId3"/>
    <p:sldId id="534" r:id="rId4"/>
    <p:sldId id="535" r:id="rId5"/>
    <p:sldId id="539" r:id="rId6"/>
    <p:sldId id="538" r:id="rId7"/>
    <p:sldId id="536" r:id="rId8"/>
  </p:sldIdLst>
  <p:sldSz cx="12192000" cy="6858000"/>
  <p:notesSz cx="6797675" cy="9928225"/>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CCB"/>
    <a:srgbClr val="822D59"/>
    <a:srgbClr val="A35574"/>
    <a:srgbClr val="81435C"/>
    <a:srgbClr val="B56C85"/>
    <a:srgbClr val="9DC3E6"/>
    <a:srgbClr val="E5D5DE"/>
    <a:srgbClr val="D86E81"/>
    <a:srgbClr val="BE90D8"/>
    <a:srgbClr val="E5D4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p:scale>
          <a:sx n="56" d="100"/>
          <a:sy n="56" d="100"/>
        </p:scale>
        <p:origin x="-96" y="-40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DC92B2-8EA7-427E-B2A5-4003820A716B}" type="doc">
      <dgm:prSet loTypeId="urn:microsoft.com/office/officeart/2005/8/layout/hList1" loCatId="list" qsTypeId="urn:microsoft.com/office/officeart/2005/8/quickstyle/3d3" qsCatId="3D" csTypeId="urn:microsoft.com/office/officeart/2005/8/colors/accent1_2" csCatId="accent1" phldr="1"/>
      <dgm:spPr/>
      <dgm:t>
        <a:bodyPr/>
        <a:lstStyle/>
        <a:p>
          <a:endParaRPr lang="en-US"/>
        </a:p>
      </dgm:t>
    </dgm:pt>
    <dgm:pt modelId="{E8539066-60CE-4588-BC87-90969438E422}">
      <dgm:prSet phldrT="[Text]" custT="1"/>
      <dgm:spPr>
        <a:solidFill>
          <a:srgbClr val="B56C85">
            <a:alpha val="90000"/>
          </a:srgbClr>
        </a:solidFill>
      </dgm:spPr>
      <dgm:t>
        <a:bodyPr/>
        <a:lstStyle/>
        <a:p>
          <a:pPr algn="r">
            <a:buFontTx/>
            <a:buNone/>
          </a:pPr>
          <a:r>
            <a:rPr lang="en-US" sz="2000" dirty="0"/>
            <a:t>Go live</a:t>
          </a:r>
        </a:p>
      </dgm:t>
    </dgm:pt>
    <dgm:pt modelId="{30C78C08-6DBB-4E59-939D-3C683091E15E}" type="parTrans" cxnId="{13909F36-CCF5-4354-86B3-77E832132E49}">
      <dgm:prSet/>
      <dgm:spPr/>
      <dgm:t>
        <a:bodyPr/>
        <a:lstStyle/>
        <a:p>
          <a:endParaRPr lang="en-US"/>
        </a:p>
      </dgm:t>
    </dgm:pt>
    <dgm:pt modelId="{1F0AE338-8FD6-40B7-A436-CF9256C4C574}" type="sibTrans" cxnId="{13909F36-CCF5-4354-86B3-77E832132E49}">
      <dgm:prSet/>
      <dgm:spPr/>
      <dgm:t>
        <a:bodyPr/>
        <a:lstStyle/>
        <a:p>
          <a:endParaRPr lang="en-US"/>
        </a:p>
      </dgm:t>
    </dgm:pt>
    <dgm:pt modelId="{EC680DE6-904D-4470-B44A-6530C82908CE}">
      <dgm:prSet phldrT="[Text]" custT="1"/>
      <dgm:spPr>
        <a:solidFill>
          <a:srgbClr val="B56C85">
            <a:alpha val="90000"/>
          </a:srgbClr>
        </a:solidFill>
      </dgm:spPr>
      <dgm:t>
        <a:bodyPr/>
        <a:lstStyle/>
        <a:p>
          <a:pPr algn="r">
            <a:buFontTx/>
            <a:buNone/>
          </a:pPr>
          <a:r>
            <a:rPr lang="en-US" sz="2000" dirty="0"/>
            <a:t>Volume traded</a:t>
          </a:r>
        </a:p>
      </dgm:t>
    </dgm:pt>
    <dgm:pt modelId="{93333F17-2B2C-4F76-AB46-7CED6D4B03DE}" type="parTrans" cxnId="{0AAFCCFD-B6C3-417F-9CDD-21E345CD68CE}">
      <dgm:prSet/>
      <dgm:spPr/>
      <dgm:t>
        <a:bodyPr/>
        <a:lstStyle/>
        <a:p>
          <a:endParaRPr lang="en-US"/>
        </a:p>
      </dgm:t>
    </dgm:pt>
    <dgm:pt modelId="{7BFFB6C4-CC9B-45CC-A36F-593B22300267}" type="sibTrans" cxnId="{0AAFCCFD-B6C3-417F-9CDD-21E345CD68CE}">
      <dgm:prSet/>
      <dgm:spPr/>
      <dgm:t>
        <a:bodyPr/>
        <a:lstStyle/>
        <a:p>
          <a:endParaRPr lang="en-US"/>
        </a:p>
      </dgm:t>
    </dgm:pt>
    <dgm:pt modelId="{B8744476-0160-4503-9161-3714D2078AF2}">
      <dgm:prSet phldrT="[Text]" custT="1"/>
      <dgm:spPr>
        <a:solidFill>
          <a:srgbClr val="81435C"/>
        </a:solidFill>
      </dgm:spPr>
      <dgm:t>
        <a:bodyPr/>
        <a:lstStyle/>
        <a:p>
          <a:r>
            <a:rPr lang="en-US" sz="2800" b="1" dirty="0">
              <a:effectLst>
                <a:outerShdw blurRad="38100" dist="38100" dir="2700000" algn="tl">
                  <a:srgbClr val="000000">
                    <a:alpha val="43137"/>
                  </a:srgbClr>
                </a:outerShdw>
              </a:effectLst>
            </a:rPr>
            <a:t>DAM</a:t>
          </a:r>
          <a:r>
            <a:rPr lang="en-US" sz="1800" dirty="0"/>
            <a:t> </a:t>
          </a:r>
        </a:p>
      </dgm:t>
    </dgm:pt>
    <dgm:pt modelId="{6B0381DC-C04E-4604-8786-51B5C67625F4}" type="parTrans" cxnId="{6C9DB51B-CA6B-4335-8A61-0863113B19C3}">
      <dgm:prSet/>
      <dgm:spPr/>
      <dgm:t>
        <a:bodyPr/>
        <a:lstStyle/>
        <a:p>
          <a:endParaRPr lang="en-US"/>
        </a:p>
      </dgm:t>
    </dgm:pt>
    <dgm:pt modelId="{6A67F21C-9181-4FB4-857F-3A3BF15F41C4}" type="sibTrans" cxnId="{6C9DB51B-CA6B-4335-8A61-0863113B19C3}">
      <dgm:prSet/>
      <dgm:spPr/>
      <dgm:t>
        <a:bodyPr/>
        <a:lstStyle/>
        <a:p>
          <a:endParaRPr lang="en-US"/>
        </a:p>
      </dgm:t>
    </dgm:pt>
    <dgm:pt modelId="{29B5C6A0-66A2-492D-A29E-137745008C5D}">
      <dgm:prSet phldrT="[Text]" custT="1"/>
      <dgm:spPr>
        <a:solidFill>
          <a:srgbClr val="81435C"/>
        </a:solidFill>
      </dgm:spPr>
      <dgm:t>
        <a:bodyPr/>
        <a:lstStyle/>
        <a:p>
          <a:r>
            <a:rPr lang="en-US" sz="2800" b="1" dirty="0">
              <a:effectLst>
                <a:outerShdw blurRad="38100" dist="38100" dir="2700000" algn="tl">
                  <a:srgbClr val="000000">
                    <a:alpha val="43137"/>
                  </a:srgbClr>
                </a:outerShdw>
              </a:effectLst>
            </a:rPr>
            <a:t>CMBC</a:t>
          </a:r>
        </a:p>
      </dgm:t>
    </dgm:pt>
    <dgm:pt modelId="{59C0D9E9-404E-4CCA-BFD7-CCEC3F91A1ED}" type="parTrans" cxnId="{82A31A66-A318-4FFC-87FC-70AA50AB9CD2}">
      <dgm:prSet/>
      <dgm:spPr/>
      <dgm:t>
        <a:bodyPr/>
        <a:lstStyle/>
        <a:p>
          <a:endParaRPr lang="en-US"/>
        </a:p>
      </dgm:t>
    </dgm:pt>
    <dgm:pt modelId="{2C99D5CF-1BFC-4ECC-B829-9E2F76F4B386}" type="sibTrans" cxnId="{82A31A66-A318-4FFC-87FC-70AA50AB9CD2}">
      <dgm:prSet/>
      <dgm:spPr/>
      <dgm:t>
        <a:bodyPr/>
        <a:lstStyle/>
        <a:p>
          <a:endParaRPr lang="en-US"/>
        </a:p>
      </dgm:t>
    </dgm:pt>
    <dgm:pt modelId="{FAEBD5A3-5703-47D0-88A2-6A3CB86BD3A1}">
      <dgm:prSet phldrT="[Text]" custT="1"/>
      <dgm:spPr>
        <a:solidFill>
          <a:srgbClr val="81435C"/>
        </a:solidFill>
      </dgm:spPr>
      <dgm:t>
        <a:bodyPr/>
        <a:lstStyle/>
        <a:p>
          <a:r>
            <a:rPr lang="en-US" sz="28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IDM</a:t>
          </a:r>
        </a:p>
      </dgm:t>
    </dgm:pt>
    <dgm:pt modelId="{5C07E9A1-E4CD-4480-9069-B3D745270939}" type="parTrans" cxnId="{59DCC1A8-2DAA-48B6-81F1-49C0DBCD4466}">
      <dgm:prSet/>
      <dgm:spPr/>
      <dgm:t>
        <a:bodyPr/>
        <a:lstStyle/>
        <a:p>
          <a:endParaRPr lang="en-US"/>
        </a:p>
      </dgm:t>
    </dgm:pt>
    <dgm:pt modelId="{91D40924-99B5-49E7-8A72-0A7285AD3768}" type="sibTrans" cxnId="{59DCC1A8-2DAA-48B6-81F1-49C0DBCD4466}">
      <dgm:prSet/>
      <dgm:spPr/>
      <dgm:t>
        <a:bodyPr/>
        <a:lstStyle/>
        <a:p>
          <a:endParaRPr lang="en-US"/>
        </a:p>
      </dgm:t>
    </dgm:pt>
    <dgm:pt modelId="{9316D7EE-3BAE-4A04-A9E7-082DCA18B78C}">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endParaRPr lang="en-US" dirty="0"/>
        </a:p>
        <a:p>
          <a:endParaRPr lang="en-US" dirty="0"/>
        </a:p>
      </dgm:t>
    </dgm:pt>
    <dgm:pt modelId="{C62A3141-7CB8-4F46-AAEC-428A6D67355D}" type="sibTrans" cxnId="{89E7A3FF-B192-4FCE-A5BD-4AB3F8B39AAF}">
      <dgm:prSet/>
      <dgm:spPr/>
      <dgm:t>
        <a:bodyPr/>
        <a:lstStyle/>
        <a:p>
          <a:endParaRPr lang="en-US"/>
        </a:p>
      </dgm:t>
    </dgm:pt>
    <dgm:pt modelId="{70709D3B-6E4D-4D68-ADE0-94DDBA7D1EDD}" type="parTrans" cxnId="{89E7A3FF-B192-4FCE-A5BD-4AB3F8B39AAF}">
      <dgm:prSet/>
      <dgm:spPr/>
      <dgm:t>
        <a:bodyPr/>
        <a:lstStyle/>
        <a:p>
          <a:endParaRPr lang="en-US"/>
        </a:p>
      </dgm:t>
    </dgm:pt>
    <dgm:pt modelId="{34603243-FCC8-4FC6-BFA8-A9E7FE44878A}">
      <dgm:prSet phldrT="[Text]" custT="1"/>
      <dgm:spPr>
        <a:solidFill>
          <a:srgbClr val="B56C85">
            <a:alpha val="90000"/>
          </a:srgbClr>
        </a:solidFill>
      </dgm:spPr>
      <dgm:t>
        <a:bodyPr/>
        <a:lstStyle/>
        <a:p>
          <a:pPr algn="r">
            <a:buFontTx/>
            <a:buNone/>
          </a:pPr>
          <a:endParaRPr lang="en-US" sz="2000" dirty="0"/>
        </a:p>
      </dgm:t>
    </dgm:pt>
    <dgm:pt modelId="{684EFDCB-6C37-4AB9-BD7D-31B11CA6BF56}" type="parTrans" cxnId="{6C431641-44A1-4F0A-B96F-27961FD3F8B5}">
      <dgm:prSet/>
      <dgm:spPr/>
      <dgm:t>
        <a:bodyPr/>
        <a:lstStyle/>
        <a:p>
          <a:endParaRPr lang="en-US"/>
        </a:p>
      </dgm:t>
    </dgm:pt>
    <dgm:pt modelId="{5B001F47-A5E0-46D7-95D4-5ABE1DC8FC0D}" type="sibTrans" cxnId="{6C431641-44A1-4F0A-B96F-27961FD3F8B5}">
      <dgm:prSet/>
      <dgm:spPr/>
      <dgm:t>
        <a:bodyPr/>
        <a:lstStyle/>
        <a:p>
          <a:endParaRPr lang="en-US"/>
        </a:p>
      </dgm:t>
    </dgm:pt>
    <dgm:pt modelId="{1FDF02C6-06E9-4A82-9CC3-70E412DF9F76}">
      <dgm:prSet phldrT="[Text]" custT="1"/>
      <dgm:spPr>
        <a:solidFill>
          <a:srgbClr val="B56C85">
            <a:alpha val="90000"/>
          </a:srgbClr>
        </a:solidFill>
      </dgm:spPr>
      <dgm:t>
        <a:bodyPr/>
        <a:lstStyle/>
        <a:p>
          <a:pPr algn="r">
            <a:buFontTx/>
            <a:buNone/>
          </a:pPr>
          <a:r>
            <a:rPr lang="en-US" sz="2000" dirty="0"/>
            <a:t>Participants</a:t>
          </a:r>
        </a:p>
      </dgm:t>
    </dgm:pt>
    <dgm:pt modelId="{F580EBB2-9D64-4C54-BF65-EB0B3076327F}" type="parTrans" cxnId="{AC3DC570-3076-43FD-A652-57F0B4D96596}">
      <dgm:prSet/>
      <dgm:spPr/>
      <dgm:t>
        <a:bodyPr/>
        <a:lstStyle/>
        <a:p>
          <a:endParaRPr lang="en-US"/>
        </a:p>
      </dgm:t>
    </dgm:pt>
    <dgm:pt modelId="{8F5C6CC7-4E38-46CC-BD7F-556F517E6C87}" type="sibTrans" cxnId="{AC3DC570-3076-43FD-A652-57F0B4D96596}">
      <dgm:prSet/>
      <dgm:spPr/>
      <dgm:t>
        <a:bodyPr/>
        <a:lstStyle/>
        <a:p>
          <a:endParaRPr lang="en-US"/>
        </a:p>
      </dgm:t>
    </dgm:pt>
    <dgm:pt modelId="{CE6070F7-7A88-4C8D-9D13-023A26398A8D}">
      <dgm:prSet phldrT="[Text]"/>
      <dgm:spPr>
        <a:solidFill>
          <a:srgbClr val="B56C85">
            <a:alpha val="90000"/>
          </a:srgbClr>
        </a:solidFill>
      </dgm:spPr>
      <dgm:t>
        <a:bodyPr/>
        <a:lstStyle/>
        <a:p>
          <a:pPr algn="l"/>
          <a:endParaRPr lang="en-US" sz="1800" dirty="0"/>
        </a:p>
      </dgm:t>
    </dgm:pt>
    <dgm:pt modelId="{D189E058-A88B-4FFD-897B-4F4AD2F478ED}" type="parTrans" cxnId="{0DE1F266-B0D0-4AA1-9921-9D6B8CF90B45}">
      <dgm:prSet/>
      <dgm:spPr/>
      <dgm:t>
        <a:bodyPr/>
        <a:lstStyle/>
        <a:p>
          <a:endParaRPr lang="en-US"/>
        </a:p>
      </dgm:t>
    </dgm:pt>
    <dgm:pt modelId="{77069E22-76F8-4C0F-990F-A41A8A5341B8}" type="sibTrans" cxnId="{0DE1F266-B0D0-4AA1-9921-9D6B8CF90B45}">
      <dgm:prSet/>
      <dgm:spPr/>
      <dgm:t>
        <a:bodyPr/>
        <a:lstStyle/>
        <a:p>
          <a:endParaRPr lang="en-US"/>
        </a:p>
      </dgm:t>
    </dgm:pt>
    <dgm:pt modelId="{64EB3978-0DF5-404A-8B42-15853A6CEA3F}">
      <dgm:prSet phldrT="[Text]"/>
      <dgm:spPr>
        <a:solidFill>
          <a:srgbClr val="B56C85">
            <a:alpha val="90000"/>
          </a:srgbClr>
        </a:solidFill>
      </dgm:spPr>
      <dgm:t>
        <a:bodyPr/>
        <a:lstStyle/>
        <a:p>
          <a:pPr algn="l"/>
          <a:endParaRPr lang="en-US" sz="1800" dirty="0"/>
        </a:p>
      </dgm:t>
    </dgm:pt>
    <dgm:pt modelId="{0B9EA503-EA1B-4637-A90F-767BBD24FA85}" type="parTrans" cxnId="{AA9F803A-0BAB-47F8-9035-24D15E986A46}">
      <dgm:prSet/>
      <dgm:spPr/>
      <dgm:t>
        <a:bodyPr/>
        <a:lstStyle/>
        <a:p>
          <a:endParaRPr lang="en-US"/>
        </a:p>
      </dgm:t>
    </dgm:pt>
    <dgm:pt modelId="{EFC6FCA1-0E52-41A8-A29F-0D2E67A0092F}" type="sibTrans" cxnId="{AA9F803A-0BAB-47F8-9035-24D15E986A46}">
      <dgm:prSet/>
      <dgm:spPr/>
      <dgm:t>
        <a:bodyPr/>
        <a:lstStyle/>
        <a:p>
          <a:endParaRPr lang="en-US"/>
        </a:p>
      </dgm:t>
    </dgm:pt>
    <dgm:pt modelId="{B881080F-1D14-4B59-92A8-9E5FFB676D97}">
      <dgm:prSet phldrT="[Text]" custT="1"/>
      <dgm:spPr>
        <a:solidFill>
          <a:srgbClr val="B56C85">
            <a:alpha val="90000"/>
          </a:srgbClr>
        </a:solidFill>
      </dgm:spPr>
      <dgm:t>
        <a:bodyPr/>
        <a:lstStyle/>
        <a:p>
          <a:pPr algn="r">
            <a:buFontTx/>
            <a:buNone/>
          </a:pPr>
          <a:r>
            <a:rPr lang="en-US" sz="2000" dirty="0"/>
            <a:t>Platform Vendor</a:t>
          </a:r>
        </a:p>
      </dgm:t>
    </dgm:pt>
    <dgm:pt modelId="{1A63CE9E-7DE6-4690-8391-F05A6F2505BF}" type="parTrans" cxnId="{372F5CCF-8260-447C-B11F-9FFEAF1CDC9F}">
      <dgm:prSet/>
      <dgm:spPr/>
      <dgm:t>
        <a:bodyPr/>
        <a:lstStyle/>
        <a:p>
          <a:endParaRPr lang="en-US"/>
        </a:p>
      </dgm:t>
    </dgm:pt>
    <dgm:pt modelId="{762EE9ED-97EB-4E59-ACC8-5AEF839AF5E5}" type="sibTrans" cxnId="{372F5CCF-8260-447C-B11F-9FFEAF1CDC9F}">
      <dgm:prSet/>
      <dgm:spPr/>
      <dgm:t>
        <a:bodyPr/>
        <a:lstStyle/>
        <a:p>
          <a:endParaRPr lang="en-US"/>
        </a:p>
      </dgm:t>
    </dgm:pt>
    <dgm:pt modelId="{13F527B2-1F40-43C9-BD52-4C4850C6A3B7}">
      <dgm:prSet phldrT="[Text]" custT="1"/>
      <dgm:spPr>
        <a:solidFill>
          <a:srgbClr val="B56C85">
            <a:alpha val="90000"/>
          </a:srgbClr>
        </a:solidFill>
      </dgm:spPr>
      <dgm:t>
        <a:bodyPr/>
        <a:lstStyle/>
        <a:p>
          <a:pPr algn="r">
            <a:buFontTx/>
            <a:buNone/>
          </a:pPr>
          <a:r>
            <a:rPr lang="en-US" sz="2000" dirty="0"/>
            <a:t>Characteristics</a:t>
          </a:r>
        </a:p>
      </dgm:t>
    </dgm:pt>
    <dgm:pt modelId="{270A3389-94EE-4D79-A4C6-C72A0FEF53AF}" type="parTrans" cxnId="{DF11B4E6-309B-4052-9BB7-499CE20B5A94}">
      <dgm:prSet/>
      <dgm:spPr/>
      <dgm:t>
        <a:bodyPr/>
        <a:lstStyle/>
        <a:p>
          <a:endParaRPr lang="en-US"/>
        </a:p>
      </dgm:t>
    </dgm:pt>
    <dgm:pt modelId="{A5FA0FC0-24A8-4DC6-AB5E-C508848798A4}" type="sibTrans" cxnId="{DF11B4E6-309B-4052-9BB7-499CE20B5A94}">
      <dgm:prSet/>
      <dgm:spPr/>
      <dgm:t>
        <a:bodyPr/>
        <a:lstStyle/>
        <a:p>
          <a:endParaRPr lang="en-US"/>
        </a:p>
      </dgm:t>
    </dgm:pt>
    <dgm:pt modelId="{E7565A99-CFEC-4622-86F7-34B32F12DF8E}">
      <dgm:prSet phldrT="[Text]" custT="1"/>
      <dgm:spPr>
        <a:solidFill>
          <a:srgbClr val="B56C85">
            <a:alpha val="90000"/>
          </a:srgbClr>
        </a:solidFill>
      </dgm:spPr>
      <dgm:t>
        <a:bodyPr/>
        <a:lstStyle/>
        <a:p>
          <a:pPr algn="r">
            <a:buFontTx/>
            <a:buNone/>
          </a:pPr>
          <a:endParaRPr lang="en-US" sz="2000" dirty="0"/>
        </a:p>
      </dgm:t>
    </dgm:pt>
    <dgm:pt modelId="{6B6BF687-3314-457D-A02A-01A37C57A251}" type="parTrans" cxnId="{E1A47929-51E0-4897-87CE-944FF3AE3D76}">
      <dgm:prSet/>
      <dgm:spPr/>
      <dgm:t>
        <a:bodyPr/>
        <a:lstStyle/>
        <a:p>
          <a:endParaRPr lang="en-US"/>
        </a:p>
      </dgm:t>
    </dgm:pt>
    <dgm:pt modelId="{8D2A827C-DABA-4FE7-8BA1-311E73DA10DE}" type="sibTrans" cxnId="{E1A47929-51E0-4897-87CE-944FF3AE3D76}">
      <dgm:prSet/>
      <dgm:spPr/>
      <dgm:t>
        <a:bodyPr/>
        <a:lstStyle/>
        <a:p>
          <a:endParaRPr lang="en-US"/>
        </a:p>
      </dgm:t>
    </dgm:pt>
    <dgm:pt modelId="{B84FF017-6858-4A0C-8265-66BD73202D98}">
      <dgm:prSet phldrT="[Text]" custT="1"/>
      <dgm:spPr>
        <a:solidFill>
          <a:srgbClr val="B56C85">
            <a:alpha val="90000"/>
          </a:srgbClr>
        </a:solidFill>
      </dgm:spPr>
      <dgm:t>
        <a:bodyPr/>
        <a:lstStyle/>
        <a:p>
          <a:pPr algn="r">
            <a:buFontTx/>
            <a:buNone/>
          </a:pPr>
          <a:endParaRPr lang="en-US" sz="2000" dirty="0"/>
        </a:p>
      </dgm:t>
    </dgm:pt>
    <dgm:pt modelId="{E0DE904D-DB1F-4B8A-AD78-CC16A08CB616}" type="parTrans" cxnId="{D094525E-F7D7-4BAC-BFFE-39C4F1BE5908}">
      <dgm:prSet/>
      <dgm:spPr/>
      <dgm:t>
        <a:bodyPr/>
        <a:lstStyle/>
        <a:p>
          <a:endParaRPr lang="en-US"/>
        </a:p>
      </dgm:t>
    </dgm:pt>
    <dgm:pt modelId="{FEB10488-DBCE-4DE1-AD12-068A7BAF1E13}" type="sibTrans" cxnId="{D094525E-F7D7-4BAC-BFFE-39C4F1BE5908}">
      <dgm:prSet/>
      <dgm:spPr/>
      <dgm:t>
        <a:bodyPr/>
        <a:lstStyle/>
        <a:p>
          <a:endParaRPr lang="en-US"/>
        </a:p>
      </dgm:t>
    </dgm:pt>
    <dgm:pt modelId="{D0E326A5-5780-4A43-A69B-FFA401B54A65}">
      <dgm:prSet phldrT="[Text]" custT="1"/>
      <dgm:spPr>
        <a:solidFill>
          <a:srgbClr val="D6BCCB">
            <a:alpha val="90000"/>
          </a:srgbClr>
        </a:solidFill>
      </dgm:spPr>
      <dgm:t>
        <a:bodyPr/>
        <a:lstStyle/>
        <a:p>
          <a:pPr>
            <a:buFontTx/>
            <a:buNone/>
          </a:pPr>
          <a:r>
            <a:rPr lang="en-US" sz="2000" dirty="0"/>
            <a:t>2016, Jan 19</a:t>
          </a:r>
        </a:p>
      </dgm:t>
    </dgm:pt>
    <dgm:pt modelId="{5E2BB41F-FEDD-4171-AAFD-BAD56006AC18}" type="parTrans" cxnId="{115B3F0E-358E-4A39-8899-17F3448454A4}">
      <dgm:prSet/>
      <dgm:spPr/>
      <dgm:t>
        <a:bodyPr/>
        <a:lstStyle/>
        <a:p>
          <a:endParaRPr lang="en-US"/>
        </a:p>
      </dgm:t>
    </dgm:pt>
    <dgm:pt modelId="{CC977162-CF63-47EB-8701-DDC4CF9E66A5}" type="sibTrans" cxnId="{115B3F0E-358E-4A39-8899-17F3448454A4}">
      <dgm:prSet/>
      <dgm:spPr/>
      <dgm:t>
        <a:bodyPr/>
        <a:lstStyle/>
        <a:p>
          <a:endParaRPr lang="en-US"/>
        </a:p>
      </dgm:t>
    </dgm:pt>
    <dgm:pt modelId="{D2EF5CC3-B043-4CD4-ADB2-376CC4112829}">
      <dgm:prSet phldrT="[Text]" custT="1"/>
      <dgm:spPr>
        <a:solidFill>
          <a:srgbClr val="D6BCCB">
            <a:alpha val="90000"/>
          </a:srgbClr>
        </a:solidFill>
      </dgm:spPr>
      <dgm:t>
        <a:bodyPr/>
        <a:lstStyle/>
        <a:p>
          <a:pPr>
            <a:buFontTx/>
            <a:buNone/>
          </a:pPr>
          <a:endParaRPr lang="en-US" sz="2000" dirty="0"/>
        </a:p>
      </dgm:t>
    </dgm:pt>
    <dgm:pt modelId="{8BA915EB-4D4A-4C94-A3D5-1D0EF67864DF}" type="parTrans" cxnId="{67C9073D-D3D5-49F7-9654-3F3E469DFEB7}">
      <dgm:prSet/>
      <dgm:spPr/>
      <dgm:t>
        <a:bodyPr/>
        <a:lstStyle/>
        <a:p>
          <a:endParaRPr lang="en-US"/>
        </a:p>
      </dgm:t>
    </dgm:pt>
    <dgm:pt modelId="{FF6F0B5C-9C62-427F-BE60-5BB493E23248}" type="sibTrans" cxnId="{67C9073D-D3D5-49F7-9654-3F3E469DFEB7}">
      <dgm:prSet/>
      <dgm:spPr/>
      <dgm:t>
        <a:bodyPr/>
        <a:lstStyle/>
        <a:p>
          <a:endParaRPr lang="en-US"/>
        </a:p>
      </dgm:t>
    </dgm:pt>
    <dgm:pt modelId="{2EB20D37-BE3E-4DF3-87B0-92C285B06ECF}">
      <dgm:prSet phldrT="[Text]" custT="1"/>
      <dgm:spPr>
        <a:solidFill>
          <a:srgbClr val="D6BCCB">
            <a:alpha val="90000"/>
          </a:srgbClr>
        </a:solidFill>
      </dgm:spPr>
      <dgm:t>
        <a:bodyPr/>
        <a:lstStyle/>
        <a:p>
          <a:pPr>
            <a:buFontTx/>
            <a:buNone/>
          </a:pPr>
          <a:r>
            <a:rPr lang="en-US" sz="2000" dirty="0"/>
            <a:t>36.2 TWh </a:t>
          </a:r>
        </a:p>
      </dgm:t>
    </dgm:pt>
    <dgm:pt modelId="{D7F94A21-3FEA-437A-9015-405BF03E771C}" type="parTrans" cxnId="{68CFB0B6-C374-4BCD-B9C8-28D2B8F73A09}">
      <dgm:prSet/>
      <dgm:spPr/>
      <dgm:t>
        <a:bodyPr/>
        <a:lstStyle/>
        <a:p>
          <a:endParaRPr lang="en-US"/>
        </a:p>
      </dgm:t>
    </dgm:pt>
    <dgm:pt modelId="{3A00E56D-E909-49B2-82C8-D46CCDF28515}" type="sibTrans" cxnId="{68CFB0B6-C374-4BCD-B9C8-28D2B8F73A09}">
      <dgm:prSet/>
      <dgm:spPr/>
      <dgm:t>
        <a:bodyPr/>
        <a:lstStyle/>
        <a:p>
          <a:endParaRPr lang="en-US"/>
        </a:p>
      </dgm:t>
    </dgm:pt>
    <dgm:pt modelId="{36B4E1E3-FE95-4510-A15D-73AB65E44841}">
      <dgm:prSet phldrT="[Text]" custT="1"/>
      <dgm:spPr>
        <a:solidFill>
          <a:srgbClr val="D6BCCB">
            <a:alpha val="90000"/>
          </a:srgbClr>
        </a:solidFill>
      </dgm:spPr>
      <dgm:t>
        <a:bodyPr/>
        <a:lstStyle/>
        <a:p>
          <a:pPr>
            <a:buFontTx/>
            <a:buNone/>
          </a:pPr>
          <a:endParaRPr lang="en-US" sz="2000" dirty="0"/>
        </a:p>
      </dgm:t>
    </dgm:pt>
    <dgm:pt modelId="{0174DE98-4E82-4802-B529-BD3793CAE93E}" type="parTrans" cxnId="{BEA0DE45-DCC3-4CDF-9131-8B2CC6837A7E}">
      <dgm:prSet/>
      <dgm:spPr/>
      <dgm:t>
        <a:bodyPr/>
        <a:lstStyle/>
        <a:p>
          <a:endParaRPr lang="en-US"/>
        </a:p>
      </dgm:t>
    </dgm:pt>
    <dgm:pt modelId="{6CA5D2C0-1838-4636-A3DC-D3F732232C7A}" type="sibTrans" cxnId="{BEA0DE45-DCC3-4CDF-9131-8B2CC6837A7E}">
      <dgm:prSet/>
      <dgm:spPr/>
      <dgm:t>
        <a:bodyPr/>
        <a:lstStyle/>
        <a:p>
          <a:endParaRPr lang="en-US"/>
        </a:p>
      </dgm:t>
    </dgm:pt>
    <dgm:pt modelId="{671A30B9-D44D-4C16-BCC2-3BEBD0AFD8FE}">
      <dgm:prSet phldrT="[Text]" custT="1"/>
      <dgm:spPr>
        <a:solidFill>
          <a:srgbClr val="D6BCCB">
            <a:alpha val="90000"/>
          </a:srgbClr>
        </a:solidFill>
      </dgm:spPr>
      <dgm:t>
        <a:bodyPr/>
        <a:lstStyle/>
        <a:p>
          <a:pPr>
            <a:buFontTx/>
            <a:buNone/>
          </a:pPr>
          <a:r>
            <a:rPr lang="en-US" sz="2000" dirty="0"/>
            <a:t>83</a:t>
          </a:r>
        </a:p>
      </dgm:t>
    </dgm:pt>
    <dgm:pt modelId="{CE5C152F-D409-4708-9A5C-C4DA548D807D}" type="parTrans" cxnId="{7A19F0DA-7A57-4DFE-A59F-25B9F3C0540F}">
      <dgm:prSet/>
      <dgm:spPr/>
      <dgm:t>
        <a:bodyPr/>
        <a:lstStyle/>
        <a:p>
          <a:endParaRPr lang="en-US"/>
        </a:p>
      </dgm:t>
    </dgm:pt>
    <dgm:pt modelId="{B74483E5-9A6E-4218-A3BC-5FDE1190B2E3}" type="sibTrans" cxnId="{7A19F0DA-7A57-4DFE-A59F-25B9F3C0540F}">
      <dgm:prSet/>
      <dgm:spPr/>
      <dgm:t>
        <a:bodyPr/>
        <a:lstStyle/>
        <a:p>
          <a:endParaRPr lang="en-US"/>
        </a:p>
      </dgm:t>
    </dgm:pt>
    <dgm:pt modelId="{35E3AE63-7E4B-4772-8B00-9DFB783F9568}">
      <dgm:prSet phldrT="[Text]" custT="1"/>
      <dgm:spPr>
        <a:solidFill>
          <a:srgbClr val="D6BCCB">
            <a:alpha val="90000"/>
          </a:srgbClr>
        </a:solidFill>
      </dgm:spPr>
      <dgm:t>
        <a:bodyPr/>
        <a:lstStyle/>
        <a:p>
          <a:pPr>
            <a:buFontTx/>
            <a:buNone/>
          </a:pPr>
          <a:endParaRPr lang="en-US" sz="2000" dirty="0"/>
        </a:p>
      </dgm:t>
    </dgm:pt>
    <dgm:pt modelId="{A8D0FB5A-B2FD-4BE3-B047-9D0A91215A43}" type="parTrans" cxnId="{7A8D8869-8422-4CD7-AA6A-FEA98560A587}">
      <dgm:prSet/>
      <dgm:spPr/>
      <dgm:t>
        <a:bodyPr/>
        <a:lstStyle/>
        <a:p>
          <a:endParaRPr lang="en-US"/>
        </a:p>
      </dgm:t>
    </dgm:pt>
    <dgm:pt modelId="{C03DAFBB-558F-40B4-9880-20EDD71F90C0}" type="sibTrans" cxnId="{7A8D8869-8422-4CD7-AA6A-FEA98560A587}">
      <dgm:prSet/>
      <dgm:spPr/>
      <dgm:t>
        <a:bodyPr/>
        <a:lstStyle/>
        <a:p>
          <a:endParaRPr lang="en-US"/>
        </a:p>
      </dgm:t>
    </dgm:pt>
    <dgm:pt modelId="{62432FAC-8469-4231-86E9-3058D4BC356F}">
      <dgm:prSet phldrT="[Text]" custT="1"/>
      <dgm:spPr>
        <a:solidFill>
          <a:srgbClr val="D6BCCB">
            <a:alpha val="90000"/>
          </a:srgbClr>
        </a:solidFill>
      </dgm:spPr>
      <dgm:t>
        <a:bodyPr/>
        <a:lstStyle/>
        <a:p>
          <a:pPr>
            <a:buFontTx/>
            <a:buNone/>
          </a:pPr>
          <a:endParaRPr lang="en-US" sz="2000" dirty="0"/>
        </a:p>
      </dgm:t>
    </dgm:pt>
    <dgm:pt modelId="{BF66F389-9024-4072-8DBF-FCBD6717AD9C}" type="parTrans" cxnId="{F7F83719-52E5-4A4C-9415-769544E8EE9B}">
      <dgm:prSet/>
      <dgm:spPr/>
      <dgm:t>
        <a:bodyPr/>
        <a:lstStyle/>
        <a:p>
          <a:endParaRPr lang="en-US"/>
        </a:p>
      </dgm:t>
    </dgm:pt>
    <dgm:pt modelId="{ADF7862E-7F46-4057-B821-6EC8FFBA7DB4}" type="sibTrans" cxnId="{F7F83719-52E5-4A4C-9415-769544E8EE9B}">
      <dgm:prSet/>
      <dgm:spPr/>
      <dgm:t>
        <a:bodyPr/>
        <a:lstStyle/>
        <a:p>
          <a:endParaRPr lang="en-US"/>
        </a:p>
      </dgm:t>
    </dgm:pt>
    <dgm:pt modelId="{E50A4464-024B-4C98-85E0-238F4202425E}">
      <dgm:prSet phldrT="[Text]" custT="1"/>
      <dgm:spPr>
        <a:solidFill>
          <a:srgbClr val="D6BCCB">
            <a:alpha val="90000"/>
          </a:srgbClr>
        </a:solidFill>
      </dgm:spPr>
      <dgm:t>
        <a:bodyPr/>
        <a:lstStyle/>
        <a:p>
          <a:pPr>
            <a:buFontTx/>
            <a:buNone/>
          </a:pPr>
          <a:r>
            <a:rPr lang="en-US" sz="2000" dirty="0"/>
            <a:t>Online system</a:t>
          </a:r>
        </a:p>
      </dgm:t>
    </dgm:pt>
    <dgm:pt modelId="{FFD5DFB7-DD5A-482D-9C03-80DF5D342C13}" type="parTrans" cxnId="{1FC39832-4D93-42E3-8F07-E648CFE8DFB4}">
      <dgm:prSet/>
      <dgm:spPr/>
      <dgm:t>
        <a:bodyPr/>
        <a:lstStyle/>
        <a:p>
          <a:endParaRPr lang="en-US"/>
        </a:p>
      </dgm:t>
    </dgm:pt>
    <dgm:pt modelId="{4B42BE88-CE00-4574-8ABA-C8C4A9825EEE}" type="sibTrans" cxnId="{1FC39832-4D93-42E3-8F07-E648CFE8DFB4}">
      <dgm:prSet/>
      <dgm:spPr/>
      <dgm:t>
        <a:bodyPr/>
        <a:lstStyle/>
        <a:p>
          <a:endParaRPr lang="en-US"/>
        </a:p>
      </dgm:t>
    </dgm:pt>
    <dgm:pt modelId="{024BE4E7-004E-4949-82E1-71B8D4EF975D}">
      <dgm:prSet phldrT="[Text]"/>
      <dgm:spPr>
        <a:solidFill>
          <a:srgbClr val="D6BCCB">
            <a:alpha val="90000"/>
          </a:srgbClr>
        </a:solidFill>
      </dgm:spPr>
      <dgm:t>
        <a:bodyPr/>
        <a:lstStyle/>
        <a:p>
          <a:endParaRPr lang="en-US" sz="1800" dirty="0"/>
        </a:p>
      </dgm:t>
    </dgm:pt>
    <dgm:pt modelId="{E42061B6-567F-490A-B95D-94BCB7370A8A}" type="parTrans" cxnId="{00B391BB-BB64-480A-B4CF-F460DD10BE5D}">
      <dgm:prSet/>
      <dgm:spPr/>
      <dgm:t>
        <a:bodyPr/>
        <a:lstStyle/>
        <a:p>
          <a:endParaRPr lang="en-US"/>
        </a:p>
      </dgm:t>
    </dgm:pt>
    <dgm:pt modelId="{6C423E75-BCDD-47C7-B822-57D3197FACBB}" type="sibTrans" cxnId="{00B391BB-BB64-480A-B4CF-F460DD10BE5D}">
      <dgm:prSet/>
      <dgm:spPr/>
      <dgm:t>
        <a:bodyPr/>
        <a:lstStyle/>
        <a:p>
          <a:endParaRPr lang="en-US"/>
        </a:p>
      </dgm:t>
    </dgm:pt>
    <dgm:pt modelId="{4631F94D-650E-4744-A44F-DE8B22F1D8D8}">
      <dgm:prSet phldrT="[Text]" custT="1"/>
      <dgm:spPr>
        <a:solidFill>
          <a:srgbClr val="D6BCCB">
            <a:alpha val="90000"/>
          </a:srgbClr>
        </a:solidFill>
      </dgm:spPr>
      <dgm:t>
        <a:bodyPr/>
        <a:lstStyle/>
        <a:p>
          <a:pPr>
            <a:buFontTx/>
            <a:buNone/>
          </a:pPr>
          <a:r>
            <a:rPr lang="en-US" sz="2000" dirty="0"/>
            <a:t>2016, Oct 24</a:t>
          </a:r>
        </a:p>
      </dgm:t>
    </dgm:pt>
    <dgm:pt modelId="{E5111D4F-E5AA-453B-A87E-A4175332F4B5}" type="parTrans" cxnId="{16B6CF3C-F504-4DC7-9413-7DC9CDDDEE29}">
      <dgm:prSet/>
      <dgm:spPr/>
      <dgm:t>
        <a:bodyPr/>
        <a:lstStyle/>
        <a:p>
          <a:endParaRPr lang="en-US"/>
        </a:p>
      </dgm:t>
    </dgm:pt>
    <dgm:pt modelId="{8D5404FE-0F67-4F0C-BB0E-41CBB2C828B7}" type="sibTrans" cxnId="{16B6CF3C-F504-4DC7-9413-7DC9CDDDEE29}">
      <dgm:prSet/>
      <dgm:spPr/>
      <dgm:t>
        <a:bodyPr/>
        <a:lstStyle/>
        <a:p>
          <a:endParaRPr lang="en-US"/>
        </a:p>
      </dgm:t>
    </dgm:pt>
    <dgm:pt modelId="{BEDCA481-B0D5-4FE9-A7D8-69B9BDEB4D3B}">
      <dgm:prSet phldrT="[Text]" custT="1"/>
      <dgm:spPr>
        <a:solidFill>
          <a:srgbClr val="D6BCCB">
            <a:alpha val="90000"/>
          </a:srgbClr>
        </a:solidFill>
      </dgm:spPr>
      <dgm:t>
        <a:bodyPr/>
        <a:lstStyle/>
        <a:p>
          <a:pPr>
            <a:buFontTx/>
            <a:buNone/>
          </a:pPr>
          <a:endParaRPr lang="en-US" sz="2000" dirty="0"/>
        </a:p>
      </dgm:t>
    </dgm:pt>
    <dgm:pt modelId="{5E698952-D0F6-4777-9690-1C2AF04CDD83}" type="parTrans" cxnId="{73370C96-4CE2-44E3-B5FC-9000093B0E55}">
      <dgm:prSet/>
      <dgm:spPr/>
      <dgm:t>
        <a:bodyPr/>
        <a:lstStyle/>
        <a:p>
          <a:endParaRPr lang="en-US"/>
        </a:p>
      </dgm:t>
    </dgm:pt>
    <dgm:pt modelId="{495A455D-F4E7-4CFF-8A5B-89E78EED55BB}" type="sibTrans" cxnId="{73370C96-4CE2-44E3-B5FC-9000093B0E55}">
      <dgm:prSet/>
      <dgm:spPr/>
      <dgm:t>
        <a:bodyPr/>
        <a:lstStyle/>
        <a:p>
          <a:endParaRPr lang="en-US"/>
        </a:p>
      </dgm:t>
    </dgm:pt>
    <dgm:pt modelId="{374C2EA6-0B5D-437B-A97A-E9B65F8125BC}">
      <dgm:prSet phldrT="[Text]" custT="1"/>
      <dgm:spPr>
        <a:solidFill>
          <a:srgbClr val="D6BCCB">
            <a:alpha val="90000"/>
          </a:srgbClr>
        </a:solidFill>
      </dgm:spPr>
      <dgm:t>
        <a:bodyPr/>
        <a:lstStyle/>
        <a:p>
          <a:pPr>
            <a:buFontTx/>
            <a:buNone/>
          </a:pPr>
          <a:r>
            <a:rPr lang="en-US" sz="2000" dirty="0"/>
            <a:t>48.1 TWh </a:t>
          </a:r>
        </a:p>
      </dgm:t>
    </dgm:pt>
    <dgm:pt modelId="{CB62A71E-CEB2-45B4-97BD-46EF68455615}" type="parTrans" cxnId="{33BCEE03-BDA1-40FC-A57E-AA56E4A77A44}">
      <dgm:prSet/>
      <dgm:spPr/>
      <dgm:t>
        <a:bodyPr/>
        <a:lstStyle/>
        <a:p>
          <a:endParaRPr lang="en-US"/>
        </a:p>
      </dgm:t>
    </dgm:pt>
    <dgm:pt modelId="{B5E64579-C517-4686-BF33-AD058B03DD8A}" type="sibTrans" cxnId="{33BCEE03-BDA1-40FC-A57E-AA56E4A77A44}">
      <dgm:prSet/>
      <dgm:spPr/>
      <dgm:t>
        <a:bodyPr/>
        <a:lstStyle/>
        <a:p>
          <a:endParaRPr lang="en-US"/>
        </a:p>
      </dgm:t>
    </dgm:pt>
    <dgm:pt modelId="{AB77AD1A-7602-40FD-893D-8046F644E887}">
      <dgm:prSet phldrT="[Text]" custT="1"/>
      <dgm:spPr>
        <a:solidFill>
          <a:srgbClr val="D6BCCB">
            <a:alpha val="90000"/>
          </a:srgbClr>
        </a:solidFill>
      </dgm:spPr>
      <dgm:t>
        <a:bodyPr/>
        <a:lstStyle/>
        <a:p>
          <a:pPr>
            <a:buFontTx/>
            <a:buNone/>
          </a:pPr>
          <a:endParaRPr lang="en-US" sz="2000" dirty="0"/>
        </a:p>
      </dgm:t>
    </dgm:pt>
    <dgm:pt modelId="{D62604FA-F225-4523-B2B6-8B54568ED3E3}" type="parTrans" cxnId="{0F9BB874-B9C5-449C-80CA-A8C3EAC2FCC8}">
      <dgm:prSet/>
      <dgm:spPr/>
      <dgm:t>
        <a:bodyPr/>
        <a:lstStyle/>
        <a:p>
          <a:endParaRPr lang="en-US"/>
        </a:p>
      </dgm:t>
    </dgm:pt>
    <dgm:pt modelId="{62E7F03E-4781-40C4-97D6-143C4ADD852E}" type="sibTrans" cxnId="{0F9BB874-B9C5-449C-80CA-A8C3EAC2FCC8}">
      <dgm:prSet/>
      <dgm:spPr/>
      <dgm:t>
        <a:bodyPr/>
        <a:lstStyle/>
        <a:p>
          <a:endParaRPr lang="en-US"/>
        </a:p>
      </dgm:t>
    </dgm:pt>
    <dgm:pt modelId="{7E6F533A-429C-4F1B-8D19-FA0E0A12F44B}">
      <dgm:prSet phldrT="[Text]" custT="1"/>
      <dgm:spPr>
        <a:solidFill>
          <a:srgbClr val="D6BCCB">
            <a:alpha val="90000"/>
          </a:srgbClr>
        </a:solidFill>
      </dgm:spPr>
      <dgm:t>
        <a:bodyPr/>
        <a:lstStyle/>
        <a:p>
          <a:pPr>
            <a:buFontTx/>
            <a:buNone/>
          </a:pPr>
          <a:r>
            <a:rPr lang="en-US" sz="2000" dirty="0"/>
            <a:t>56</a:t>
          </a:r>
        </a:p>
      </dgm:t>
    </dgm:pt>
    <dgm:pt modelId="{1E6912F5-2039-4204-9241-597735F6D1F1}" type="parTrans" cxnId="{0A83CC0B-305B-48CC-A773-B85586CDB27C}">
      <dgm:prSet/>
      <dgm:spPr/>
      <dgm:t>
        <a:bodyPr/>
        <a:lstStyle/>
        <a:p>
          <a:endParaRPr lang="en-US"/>
        </a:p>
      </dgm:t>
    </dgm:pt>
    <dgm:pt modelId="{F1AE0A1E-9893-41BB-9EBA-3374753377F7}" type="sibTrans" cxnId="{0A83CC0B-305B-48CC-A773-B85586CDB27C}">
      <dgm:prSet/>
      <dgm:spPr/>
      <dgm:t>
        <a:bodyPr/>
        <a:lstStyle/>
        <a:p>
          <a:endParaRPr lang="en-US"/>
        </a:p>
      </dgm:t>
    </dgm:pt>
    <dgm:pt modelId="{87F6FB9E-6E20-4C85-A3B5-D8CD3CEFF322}">
      <dgm:prSet phldrT="[Text]" custT="1"/>
      <dgm:spPr>
        <a:solidFill>
          <a:srgbClr val="D6BCCB">
            <a:alpha val="90000"/>
          </a:srgbClr>
        </a:solidFill>
      </dgm:spPr>
      <dgm:t>
        <a:bodyPr/>
        <a:lstStyle/>
        <a:p>
          <a:pPr>
            <a:buFontTx/>
            <a:buNone/>
          </a:pPr>
          <a:endParaRPr lang="en-US" sz="2000" dirty="0"/>
        </a:p>
      </dgm:t>
    </dgm:pt>
    <dgm:pt modelId="{F401329A-F81C-4737-B21C-38A8C98735A6}" type="parTrans" cxnId="{6C7F67D8-CD87-418D-842D-A614CE671DBF}">
      <dgm:prSet/>
      <dgm:spPr/>
      <dgm:t>
        <a:bodyPr/>
        <a:lstStyle/>
        <a:p>
          <a:endParaRPr lang="en-US"/>
        </a:p>
      </dgm:t>
    </dgm:pt>
    <dgm:pt modelId="{B4B282CB-6445-4599-88AB-0668979D2FF9}" type="sibTrans" cxnId="{6C7F67D8-CD87-418D-842D-A614CE671DBF}">
      <dgm:prSet/>
      <dgm:spPr/>
      <dgm:t>
        <a:bodyPr/>
        <a:lstStyle/>
        <a:p>
          <a:endParaRPr lang="en-US"/>
        </a:p>
      </dgm:t>
    </dgm:pt>
    <dgm:pt modelId="{8559A626-1249-4F6D-9364-8878A7BD203C}">
      <dgm:prSet phldrT="[Text]" custT="1"/>
      <dgm:spPr>
        <a:solidFill>
          <a:srgbClr val="D6BCCB">
            <a:alpha val="90000"/>
          </a:srgbClr>
        </a:solidFill>
      </dgm:spPr>
      <dgm:t>
        <a:bodyPr/>
        <a:lstStyle/>
        <a:p>
          <a:pPr>
            <a:buFontTx/>
            <a:buNone/>
          </a:pPr>
          <a:r>
            <a:rPr lang="en-US" sz="2000" dirty="0"/>
            <a:t>Trayport (UK)</a:t>
          </a:r>
        </a:p>
      </dgm:t>
    </dgm:pt>
    <dgm:pt modelId="{7CCAB90F-4024-4DE5-B663-F75844C84F39}" type="parTrans" cxnId="{BB0AA591-12AA-4B1A-84B8-FC29BC9C2473}">
      <dgm:prSet/>
      <dgm:spPr/>
      <dgm:t>
        <a:bodyPr/>
        <a:lstStyle/>
        <a:p>
          <a:endParaRPr lang="en-US"/>
        </a:p>
      </dgm:t>
    </dgm:pt>
    <dgm:pt modelId="{ACA73E02-320B-4B6B-81F5-983D5C674423}" type="sibTrans" cxnId="{BB0AA591-12AA-4B1A-84B8-FC29BC9C2473}">
      <dgm:prSet/>
      <dgm:spPr/>
      <dgm:t>
        <a:bodyPr/>
        <a:lstStyle/>
        <a:p>
          <a:endParaRPr lang="en-US"/>
        </a:p>
      </dgm:t>
    </dgm:pt>
    <dgm:pt modelId="{E2E9E89D-BB39-42BA-92EE-340770EAD214}">
      <dgm:prSet phldrT="[Text]" custT="1"/>
      <dgm:spPr>
        <a:solidFill>
          <a:srgbClr val="D6BCCB">
            <a:alpha val="90000"/>
          </a:srgbClr>
        </a:solidFill>
      </dgm:spPr>
      <dgm:t>
        <a:bodyPr/>
        <a:lstStyle/>
        <a:p>
          <a:pPr>
            <a:buFontTx/>
            <a:buNone/>
          </a:pPr>
          <a:r>
            <a:rPr lang="en-US" sz="1800" dirty="0"/>
            <a:t>Installed locally</a:t>
          </a:r>
          <a:endParaRPr lang="en-US" sz="2000" dirty="0"/>
        </a:p>
      </dgm:t>
    </dgm:pt>
    <dgm:pt modelId="{49191E77-A57E-42C2-BFDC-111BA1A1CAFC}" type="parTrans" cxnId="{04703753-5FD7-458E-A2B9-FB7ED2846D24}">
      <dgm:prSet/>
      <dgm:spPr/>
      <dgm:t>
        <a:bodyPr/>
        <a:lstStyle/>
        <a:p>
          <a:endParaRPr lang="en-US"/>
        </a:p>
      </dgm:t>
    </dgm:pt>
    <dgm:pt modelId="{47EEEFF0-D460-4E75-BAD4-C1B46CF749CC}" type="sibTrans" cxnId="{04703753-5FD7-458E-A2B9-FB7ED2846D24}">
      <dgm:prSet/>
      <dgm:spPr/>
      <dgm:t>
        <a:bodyPr/>
        <a:lstStyle/>
        <a:p>
          <a:endParaRPr lang="en-US"/>
        </a:p>
      </dgm:t>
    </dgm:pt>
    <dgm:pt modelId="{EB0523B1-2AF3-418C-9A8C-154231C2525C}">
      <dgm:prSet phldrT="[Text]" custT="1"/>
      <dgm:spPr>
        <a:solidFill>
          <a:srgbClr val="D6BCCB">
            <a:alpha val="90000"/>
          </a:srgbClr>
        </a:solidFill>
      </dgm:spPr>
      <dgm:t>
        <a:bodyPr/>
        <a:lstStyle/>
        <a:p>
          <a:pPr>
            <a:buFontTx/>
            <a:buNone/>
          </a:pPr>
          <a:r>
            <a:rPr lang="en-US" sz="2000" dirty="0"/>
            <a:t>2018, Apr 12</a:t>
          </a:r>
        </a:p>
      </dgm:t>
    </dgm:pt>
    <dgm:pt modelId="{923D6F9C-BC44-4148-8BCE-97DC8124459B}" type="parTrans" cxnId="{298F2166-A11B-4F99-B2BA-2CE052E1508D}">
      <dgm:prSet/>
      <dgm:spPr/>
      <dgm:t>
        <a:bodyPr/>
        <a:lstStyle/>
        <a:p>
          <a:endParaRPr lang="en-US"/>
        </a:p>
      </dgm:t>
    </dgm:pt>
    <dgm:pt modelId="{EFF3E2A8-C7EB-4CDE-8E03-E73EEB78988B}" type="sibTrans" cxnId="{298F2166-A11B-4F99-B2BA-2CE052E1508D}">
      <dgm:prSet/>
      <dgm:spPr/>
      <dgm:t>
        <a:bodyPr/>
        <a:lstStyle/>
        <a:p>
          <a:endParaRPr lang="en-US"/>
        </a:p>
      </dgm:t>
    </dgm:pt>
    <dgm:pt modelId="{169843E3-6419-48AD-8F19-1C62D3B6D9AB}">
      <dgm:prSet phldrT="[Text]" custT="1"/>
      <dgm:spPr>
        <a:solidFill>
          <a:srgbClr val="D6BCCB">
            <a:alpha val="90000"/>
          </a:srgbClr>
        </a:solidFill>
      </dgm:spPr>
      <dgm:t>
        <a:bodyPr/>
        <a:lstStyle/>
        <a:p>
          <a:pPr>
            <a:buFontTx/>
            <a:buNone/>
          </a:pPr>
          <a:endParaRPr lang="en-US" sz="2000" dirty="0"/>
        </a:p>
      </dgm:t>
    </dgm:pt>
    <dgm:pt modelId="{4F720705-3B96-47E9-B62E-35DAF1D8959D}" type="parTrans" cxnId="{DF32C75B-2290-4769-A9EA-1F66C7B5F4A2}">
      <dgm:prSet/>
      <dgm:spPr/>
      <dgm:t>
        <a:bodyPr/>
        <a:lstStyle/>
        <a:p>
          <a:endParaRPr lang="en-US"/>
        </a:p>
      </dgm:t>
    </dgm:pt>
    <dgm:pt modelId="{14F27D14-D2B3-439E-97EB-C620CCCB4139}" type="sibTrans" cxnId="{DF32C75B-2290-4769-A9EA-1F66C7B5F4A2}">
      <dgm:prSet/>
      <dgm:spPr/>
      <dgm:t>
        <a:bodyPr/>
        <a:lstStyle/>
        <a:p>
          <a:endParaRPr lang="en-US"/>
        </a:p>
      </dgm:t>
    </dgm:pt>
    <dgm:pt modelId="{B84BB93A-2959-45FE-8EDD-FF40240260CA}">
      <dgm:prSet phldrT="[Text]" custT="1"/>
      <dgm:spPr>
        <a:solidFill>
          <a:srgbClr val="D6BCCB">
            <a:alpha val="90000"/>
          </a:srgbClr>
        </a:solidFill>
      </dgm:spPr>
      <dgm:t>
        <a:bodyPr/>
        <a:lstStyle/>
        <a:p>
          <a:pPr>
            <a:buFontTx/>
            <a:buNone/>
          </a:pPr>
          <a:r>
            <a:rPr lang="en-US" sz="2000" dirty="0"/>
            <a:t>1.5 TWh </a:t>
          </a:r>
          <a:r>
            <a:rPr lang="en-US" sz="2000" dirty="0">
              <a:solidFill>
                <a:srgbClr val="FF0000"/>
              </a:solidFill>
            </a:rPr>
            <a:t>  </a:t>
          </a:r>
        </a:p>
      </dgm:t>
    </dgm:pt>
    <dgm:pt modelId="{87E6D6D3-D587-4803-846B-FD23095701E3}" type="parTrans" cxnId="{E57F9654-AEB8-47EE-87D7-B8BC19CC2CC4}">
      <dgm:prSet/>
      <dgm:spPr/>
      <dgm:t>
        <a:bodyPr/>
        <a:lstStyle/>
        <a:p>
          <a:endParaRPr lang="en-US"/>
        </a:p>
      </dgm:t>
    </dgm:pt>
    <dgm:pt modelId="{1887E01F-EE35-4B5F-B0B9-3F616B6BAE79}" type="sibTrans" cxnId="{E57F9654-AEB8-47EE-87D7-B8BC19CC2CC4}">
      <dgm:prSet/>
      <dgm:spPr/>
      <dgm:t>
        <a:bodyPr/>
        <a:lstStyle/>
        <a:p>
          <a:endParaRPr lang="en-US"/>
        </a:p>
      </dgm:t>
    </dgm:pt>
    <dgm:pt modelId="{491359A3-F876-4D96-8768-16491DD059AC}">
      <dgm:prSet phldrT="[Text]" custT="1"/>
      <dgm:spPr>
        <a:solidFill>
          <a:srgbClr val="D6BCCB">
            <a:alpha val="90000"/>
          </a:srgbClr>
        </a:solidFill>
      </dgm:spPr>
      <dgm:t>
        <a:bodyPr/>
        <a:lstStyle/>
        <a:p>
          <a:pPr>
            <a:buFontTx/>
            <a:buNone/>
          </a:pPr>
          <a:endParaRPr lang="en-US" sz="2000" dirty="0"/>
        </a:p>
      </dgm:t>
    </dgm:pt>
    <dgm:pt modelId="{4636B0ED-27FC-4DDC-8F90-6743C55A3D17}" type="parTrans" cxnId="{0672EA2E-EB31-4D74-B923-BDC5648473D6}">
      <dgm:prSet/>
      <dgm:spPr/>
      <dgm:t>
        <a:bodyPr/>
        <a:lstStyle/>
        <a:p>
          <a:endParaRPr lang="en-US"/>
        </a:p>
      </dgm:t>
    </dgm:pt>
    <dgm:pt modelId="{990088BF-BA2F-4942-8976-E7D8309A78FA}" type="sibTrans" cxnId="{0672EA2E-EB31-4D74-B923-BDC5648473D6}">
      <dgm:prSet/>
      <dgm:spPr/>
      <dgm:t>
        <a:bodyPr/>
        <a:lstStyle/>
        <a:p>
          <a:endParaRPr lang="en-US"/>
        </a:p>
      </dgm:t>
    </dgm:pt>
    <dgm:pt modelId="{6589A8C6-350F-4135-B392-B8201A60B286}">
      <dgm:prSet phldrT="[Text]" custT="1"/>
      <dgm:spPr>
        <a:solidFill>
          <a:srgbClr val="D6BCCB">
            <a:alpha val="90000"/>
          </a:srgbClr>
        </a:solidFill>
      </dgm:spPr>
      <dgm:t>
        <a:bodyPr/>
        <a:lstStyle/>
        <a:p>
          <a:pPr>
            <a:buFontTx/>
            <a:buNone/>
          </a:pPr>
          <a:r>
            <a:rPr lang="en-US" sz="2000" dirty="0"/>
            <a:t>65</a:t>
          </a:r>
        </a:p>
      </dgm:t>
    </dgm:pt>
    <dgm:pt modelId="{E504D738-C498-40AD-AD52-66C5BC1C2A02}" type="parTrans" cxnId="{AB0699A6-7DAB-406F-8CBC-F4FFA7B546B8}">
      <dgm:prSet/>
      <dgm:spPr/>
      <dgm:t>
        <a:bodyPr/>
        <a:lstStyle/>
        <a:p>
          <a:endParaRPr lang="en-US"/>
        </a:p>
      </dgm:t>
    </dgm:pt>
    <dgm:pt modelId="{8B1204D5-ECBF-4F05-8FD1-0D285F84E94A}" type="sibTrans" cxnId="{AB0699A6-7DAB-406F-8CBC-F4FFA7B546B8}">
      <dgm:prSet/>
      <dgm:spPr/>
      <dgm:t>
        <a:bodyPr/>
        <a:lstStyle/>
        <a:p>
          <a:endParaRPr lang="en-US"/>
        </a:p>
      </dgm:t>
    </dgm:pt>
    <dgm:pt modelId="{663F89FA-9C77-43A8-BB9D-0DF9126396D4}">
      <dgm:prSet phldrT="[Text]" custT="1"/>
      <dgm:spPr>
        <a:solidFill>
          <a:srgbClr val="D6BCCB">
            <a:alpha val="90000"/>
          </a:srgbClr>
        </a:solidFill>
      </dgm:spPr>
      <dgm:t>
        <a:bodyPr/>
        <a:lstStyle/>
        <a:p>
          <a:pPr>
            <a:buFontTx/>
            <a:buNone/>
          </a:pPr>
          <a:endParaRPr lang="en-US" sz="2000" dirty="0"/>
        </a:p>
      </dgm:t>
    </dgm:pt>
    <dgm:pt modelId="{7CDF5D4D-7ECA-4BF5-A15F-BC1637AA5EBD}" type="parTrans" cxnId="{2621F0FD-71F9-4EC4-B477-EE017AD7A036}">
      <dgm:prSet/>
      <dgm:spPr/>
      <dgm:t>
        <a:bodyPr/>
        <a:lstStyle/>
        <a:p>
          <a:endParaRPr lang="en-US"/>
        </a:p>
      </dgm:t>
    </dgm:pt>
    <dgm:pt modelId="{8D0C7279-4B49-423D-8827-D7A515C7633C}" type="sibTrans" cxnId="{2621F0FD-71F9-4EC4-B477-EE017AD7A036}">
      <dgm:prSet/>
      <dgm:spPr/>
      <dgm:t>
        <a:bodyPr/>
        <a:lstStyle/>
        <a:p>
          <a:endParaRPr lang="en-US"/>
        </a:p>
      </dgm:t>
    </dgm:pt>
    <dgm:pt modelId="{94E1EF49-5649-4F6F-B2BC-5A6E3F4215CB}">
      <dgm:prSet phldrT="[Text]" custT="1"/>
      <dgm:spPr>
        <a:solidFill>
          <a:srgbClr val="D6BCCB">
            <a:alpha val="90000"/>
          </a:srgbClr>
        </a:solidFill>
      </dgm:spPr>
      <dgm:t>
        <a:bodyPr/>
        <a:lstStyle/>
        <a:p>
          <a:pPr>
            <a:buFontTx/>
            <a:buNone/>
          </a:pPr>
          <a:r>
            <a:rPr lang="en-GB" sz="2000" dirty="0" err="1"/>
            <a:t>Nordpool</a:t>
          </a:r>
          <a:r>
            <a:rPr lang="en-GB" sz="2000" dirty="0"/>
            <a:t> (Norway)</a:t>
          </a:r>
          <a:endParaRPr lang="en-US" sz="2000" dirty="0"/>
        </a:p>
      </dgm:t>
    </dgm:pt>
    <dgm:pt modelId="{D20A5864-6934-4E8E-B782-7177B413F00B}" type="parTrans" cxnId="{54989A5C-E3C0-4505-8E61-F77FE9988D45}">
      <dgm:prSet/>
      <dgm:spPr/>
      <dgm:t>
        <a:bodyPr/>
        <a:lstStyle/>
        <a:p>
          <a:endParaRPr lang="en-US"/>
        </a:p>
      </dgm:t>
    </dgm:pt>
    <dgm:pt modelId="{BCAB44AC-C99A-47D1-A391-A3E951CA4499}" type="sibTrans" cxnId="{54989A5C-E3C0-4505-8E61-F77FE9988D45}">
      <dgm:prSet/>
      <dgm:spPr/>
      <dgm:t>
        <a:bodyPr/>
        <a:lstStyle/>
        <a:p>
          <a:endParaRPr lang="en-US"/>
        </a:p>
      </dgm:t>
    </dgm:pt>
    <dgm:pt modelId="{DB6B77EE-0F22-4298-8C16-EDAD47A461C4}">
      <dgm:prSet phldrT="[Text]" custT="1"/>
      <dgm:spPr>
        <a:solidFill>
          <a:srgbClr val="D6BCCB">
            <a:alpha val="90000"/>
          </a:srgbClr>
        </a:solidFill>
      </dgm:spPr>
      <dgm:t>
        <a:bodyPr/>
        <a:lstStyle/>
        <a:p>
          <a:pPr>
            <a:buFontTx/>
            <a:buNone/>
          </a:pPr>
          <a:endParaRPr lang="en-US" sz="2000" dirty="0"/>
        </a:p>
      </dgm:t>
    </dgm:pt>
    <dgm:pt modelId="{ED4CC8F0-9995-4355-A1B8-CBCADAF613C9}" type="parTrans" cxnId="{F079A47A-EB0F-44FA-9618-AE04115B1995}">
      <dgm:prSet/>
      <dgm:spPr/>
      <dgm:t>
        <a:bodyPr/>
        <a:lstStyle/>
        <a:p>
          <a:endParaRPr lang="en-US"/>
        </a:p>
      </dgm:t>
    </dgm:pt>
    <dgm:pt modelId="{699E8D01-B944-48B8-848E-233909259CE0}" type="sibTrans" cxnId="{F079A47A-EB0F-44FA-9618-AE04115B1995}">
      <dgm:prSet/>
      <dgm:spPr/>
      <dgm:t>
        <a:bodyPr/>
        <a:lstStyle/>
        <a:p>
          <a:endParaRPr lang="en-US"/>
        </a:p>
      </dgm:t>
    </dgm:pt>
    <dgm:pt modelId="{4F9F8765-D705-459E-9D1F-AA080D2A0859}">
      <dgm:prSet phldrT="[Text]"/>
      <dgm:spPr>
        <a:solidFill>
          <a:srgbClr val="D6BCCB">
            <a:alpha val="90000"/>
          </a:srgbClr>
        </a:solidFill>
      </dgm:spPr>
      <dgm:t>
        <a:bodyPr/>
        <a:lstStyle/>
        <a:p>
          <a:endParaRPr lang="en-US" sz="1800" dirty="0"/>
        </a:p>
      </dgm:t>
    </dgm:pt>
    <dgm:pt modelId="{C2475151-9DF0-4E0D-9EEE-62CCC9443845}" type="parTrans" cxnId="{D61C888E-C0A9-478B-A694-223350E8B84D}">
      <dgm:prSet/>
      <dgm:spPr/>
      <dgm:t>
        <a:bodyPr/>
        <a:lstStyle/>
        <a:p>
          <a:endParaRPr lang="en-US"/>
        </a:p>
      </dgm:t>
    </dgm:pt>
    <dgm:pt modelId="{5B6F8B70-8AC5-4753-910A-E5C2DD560D9E}" type="sibTrans" cxnId="{D61C888E-C0A9-478B-A694-223350E8B84D}">
      <dgm:prSet/>
      <dgm:spPr/>
      <dgm:t>
        <a:bodyPr/>
        <a:lstStyle/>
        <a:p>
          <a:endParaRPr lang="en-US"/>
        </a:p>
      </dgm:t>
    </dgm:pt>
    <dgm:pt modelId="{D54364A0-31EA-437A-9A9B-FEB51C3EDE49}">
      <dgm:prSet phldrT="[Text]"/>
      <dgm:spPr>
        <a:solidFill>
          <a:srgbClr val="D6BCCB">
            <a:alpha val="90000"/>
          </a:srgbClr>
        </a:solidFill>
      </dgm:spPr>
      <dgm:t>
        <a:bodyPr/>
        <a:lstStyle/>
        <a:p>
          <a:endParaRPr lang="en-US" sz="1800" dirty="0"/>
        </a:p>
      </dgm:t>
    </dgm:pt>
    <dgm:pt modelId="{4B3C57C2-21F1-4BA5-B180-32FD732BF5C2}" type="parTrans" cxnId="{319F5119-F009-46F2-BA8C-3B2DD4259788}">
      <dgm:prSet/>
      <dgm:spPr/>
      <dgm:t>
        <a:bodyPr/>
        <a:lstStyle/>
        <a:p>
          <a:endParaRPr lang="en-US"/>
        </a:p>
      </dgm:t>
    </dgm:pt>
    <dgm:pt modelId="{28826C76-0D6D-4955-A1DE-8F221F16B14F}" type="sibTrans" cxnId="{319F5119-F009-46F2-BA8C-3B2DD4259788}">
      <dgm:prSet/>
      <dgm:spPr/>
      <dgm:t>
        <a:bodyPr/>
        <a:lstStyle/>
        <a:p>
          <a:endParaRPr lang="en-US"/>
        </a:p>
      </dgm:t>
    </dgm:pt>
    <dgm:pt modelId="{CEF9129A-13AA-488C-A458-4E02FE396C07}">
      <dgm:prSet phldrT="[Text]" custT="1"/>
      <dgm:spPr>
        <a:solidFill>
          <a:srgbClr val="D6BCCB">
            <a:alpha val="90000"/>
          </a:srgbClr>
        </a:solidFill>
      </dgm:spPr>
      <dgm:t>
        <a:bodyPr/>
        <a:lstStyle/>
        <a:p>
          <a:pPr>
            <a:buFontTx/>
            <a:buNone/>
          </a:pPr>
          <a:r>
            <a:rPr lang="en-US" sz="2000" dirty="0"/>
            <a:t>Online system</a:t>
          </a:r>
        </a:p>
      </dgm:t>
    </dgm:pt>
    <dgm:pt modelId="{25E53D19-D006-46D5-97F1-3F9BE0E7EDAC}" type="sibTrans" cxnId="{3796969B-E3A1-4A8D-93A1-9D9CE34619D9}">
      <dgm:prSet/>
      <dgm:spPr/>
      <dgm:t>
        <a:bodyPr/>
        <a:lstStyle/>
        <a:p>
          <a:endParaRPr lang="en-US"/>
        </a:p>
      </dgm:t>
    </dgm:pt>
    <dgm:pt modelId="{784056BF-F194-4AFB-B245-0ADDECA94421}" type="parTrans" cxnId="{3796969B-E3A1-4A8D-93A1-9D9CE34619D9}">
      <dgm:prSet/>
      <dgm:spPr/>
      <dgm:t>
        <a:bodyPr/>
        <a:lstStyle/>
        <a:p>
          <a:endParaRPr lang="en-US"/>
        </a:p>
      </dgm:t>
    </dgm:pt>
    <dgm:pt modelId="{26F87997-B908-4481-B356-F41A19F71D5B}">
      <dgm:prSet phldrT="[Text]" custT="1"/>
      <dgm:spPr>
        <a:solidFill>
          <a:srgbClr val="B56C85">
            <a:alpha val="90000"/>
          </a:srgbClr>
        </a:solidFill>
      </dgm:spPr>
      <dgm:t>
        <a:bodyPr/>
        <a:lstStyle/>
        <a:p>
          <a:pPr algn="r">
            <a:buFontTx/>
            <a:buNone/>
          </a:pPr>
          <a:r>
            <a:rPr lang="en-US" sz="2000" dirty="0"/>
            <a:t> </a:t>
          </a:r>
        </a:p>
      </dgm:t>
    </dgm:pt>
    <dgm:pt modelId="{DC64E05B-DBBE-4369-8110-5F30AB115E88}" type="parTrans" cxnId="{A6376D59-8293-48E0-8E8F-E352D200F8B0}">
      <dgm:prSet/>
      <dgm:spPr/>
      <dgm:t>
        <a:bodyPr/>
        <a:lstStyle/>
        <a:p>
          <a:endParaRPr lang="en-US"/>
        </a:p>
      </dgm:t>
    </dgm:pt>
    <dgm:pt modelId="{357EDB4D-C469-4604-B924-5B6EEBA6FD27}" type="sibTrans" cxnId="{A6376D59-8293-48E0-8E8F-E352D200F8B0}">
      <dgm:prSet/>
      <dgm:spPr/>
      <dgm:t>
        <a:bodyPr/>
        <a:lstStyle/>
        <a:p>
          <a:endParaRPr lang="en-US"/>
        </a:p>
      </dgm:t>
    </dgm:pt>
    <dgm:pt modelId="{EA25C386-E139-4AAE-898E-28E1BB7950C6}">
      <dgm:prSet phldrT="[Text]" custT="1"/>
      <dgm:spPr>
        <a:solidFill>
          <a:srgbClr val="D6BCCB">
            <a:alpha val="90000"/>
          </a:srgbClr>
        </a:solidFill>
      </dgm:spPr>
      <dgm:t>
        <a:bodyPr/>
        <a:lstStyle/>
        <a:p>
          <a:pPr>
            <a:buFontTx/>
            <a:buNone/>
          </a:pPr>
          <a:r>
            <a:rPr lang="en-GB" sz="2000" dirty="0" err="1"/>
            <a:t>Nordpool</a:t>
          </a:r>
          <a:r>
            <a:rPr lang="en-GB" sz="2000" dirty="0"/>
            <a:t> (Norway)</a:t>
          </a:r>
          <a:endParaRPr lang="en-US" sz="2000" dirty="0"/>
        </a:p>
      </dgm:t>
    </dgm:pt>
    <dgm:pt modelId="{ADB08316-D57C-49D0-BF12-8E095C652FAA}" type="sibTrans" cxnId="{9E198ACB-4C4E-46F4-90E6-569A9C9C2099}">
      <dgm:prSet/>
      <dgm:spPr/>
      <dgm:t>
        <a:bodyPr/>
        <a:lstStyle/>
        <a:p>
          <a:endParaRPr lang="en-US"/>
        </a:p>
      </dgm:t>
    </dgm:pt>
    <dgm:pt modelId="{CA0AC4B8-ADD2-49C6-9D90-9DF8159685E4}" type="parTrans" cxnId="{9E198ACB-4C4E-46F4-90E6-569A9C9C2099}">
      <dgm:prSet/>
      <dgm:spPr/>
      <dgm:t>
        <a:bodyPr/>
        <a:lstStyle/>
        <a:p>
          <a:endParaRPr lang="en-US"/>
        </a:p>
      </dgm:t>
    </dgm:pt>
    <dgm:pt modelId="{B6972952-9A35-47AE-94B2-E834A2C8A118}">
      <dgm:prSet phldrT="[Text]" custT="1"/>
      <dgm:spPr>
        <a:solidFill>
          <a:srgbClr val="D6BCCB">
            <a:alpha val="90000"/>
          </a:srgbClr>
        </a:solidFill>
      </dgm:spPr>
      <dgm:t>
        <a:bodyPr/>
        <a:lstStyle/>
        <a:p>
          <a:pPr>
            <a:buFontTx/>
            <a:buNone/>
          </a:pPr>
          <a:endParaRPr lang="en-US" sz="2000" dirty="0"/>
        </a:p>
      </dgm:t>
    </dgm:pt>
    <dgm:pt modelId="{15928F1C-F244-4BAF-8E5B-61EC05A5AEE6}" type="parTrans" cxnId="{56768749-A74C-4212-BED4-408EB6BA7456}">
      <dgm:prSet/>
      <dgm:spPr/>
    </dgm:pt>
    <dgm:pt modelId="{46BE2464-37CF-4105-8FF4-253D17D8B5E1}" type="sibTrans" cxnId="{56768749-A74C-4212-BED4-408EB6BA7456}">
      <dgm:prSet/>
      <dgm:spPr/>
    </dgm:pt>
    <dgm:pt modelId="{6ACD57D0-0276-46A4-BE4D-D70AE807E1CF}">
      <dgm:prSet phldrT="[Text]" custT="1"/>
      <dgm:spPr>
        <a:solidFill>
          <a:srgbClr val="B56C85">
            <a:alpha val="90000"/>
          </a:srgbClr>
        </a:solidFill>
      </dgm:spPr>
      <dgm:t>
        <a:bodyPr/>
        <a:lstStyle/>
        <a:p>
          <a:pPr algn="r">
            <a:buFontTx/>
            <a:buNone/>
          </a:pPr>
          <a:endParaRPr lang="en-US" sz="2000" dirty="0"/>
        </a:p>
      </dgm:t>
    </dgm:pt>
    <dgm:pt modelId="{8BF6009C-329F-49F8-B487-DC9E03F0CAA3}" type="parTrans" cxnId="{98914ECB-2824-402D-AD0D-1411AE83856B}">
      <dgm:prSet/>
      <dgm:spPr/>
    </dgm:pt>
    <dgm:pt modelId="{0C6DC552-6181-4CEE-9B72-57409077CEB2}" type="sibTrans" cxnId="{98914ECB-2824-402D-AD0D-1411AE83856B}">
      <dgm:prSet/>
      <dgm:spPr/>
    </dgm:pt>
    <dgm:pt modelId="{6AA5C9B1-F0AB-4386-99C2-ED2FC6DC70F2}">
      <dgm:prSet phldrT="[Text]" custT="1"/>
      <dgm:spPr>
        <a:solidFill>
          <a:srgbClr val="D6BCCB">
            <a:alpha val="90000"/>
          </a:srgbClr>
        </a:solidFill>
      </dgm:spPr>
      <dgm:t>
        <a:bodyPr/>
        <a:lstStyle/>
        <a:p>
          <a:pPr>
            <a:buFontTx/>
            <a:buNone/>
          </a:pPr>
          <a:r>
            <a:rPr lang="en-US" sz="2000" dirty="0"/>
            <a:t>Continuous operation 365 days/year</a:t>
          </a:r>
        </a:p>
      </dgm:t>
    </dgm:pt>
    <dgm:pt modelId="{E4D89A74-4747-43A4-B6ED-DA5A9C9A7906}" type="parTrans" cxnId="{79E1294B-0298-4C9B-B80C-AFCCAF1D1AF5}">
      <dgm:prSet/>
      <dgm:spPr/>
    </dgm:pt>
    <dgm:pt modelId="{1D1ACFE2-F8C4-4179-91CD-D8AC9F49EEBC}" type="sibTrans" cxnId="{79E1294B-0298-4C9B-B80C-AFCCAF1D1AF5}">
      <dgm:prSet/>
      <dgm:spPr/>
    </dgm:pt>
    <dgm:pt modelId="{4D64D7CC-2EFB-474E-B55C-99A63C7C63EE}">
      <dgm:prSet phldrT="[Text]" custT="1"/>
      <dgm:spPr>
        <a:solidFill>
          <a:srgbClr val="D6BCCB">
            <a:alpha val="90000"/>
          </a:srgbClr>
        </a:solidFill>
      </dgm:spPr>
      <dgm:t>
        <a:bodyPr/>
        <a:lstStyle/>
        <a:p>
          <a:pPr>
            <a:buFontTx/>
            <a:buNone/>
          </a:pPr>
          <a:r>
            <a:rPr lang="en-US" sz="2000" dirty="0"/>
            <a:t>Used 24/7, 365 days/year</a:t>
          </a:r>
        </a:p>
      </dgm:t>
    </dgm:pt>
    <dgm:pt modelId="{9F877981-00CA-43C0-89A8-911B7FC242B3}" type="parTrans" cxnId="{7A1E542C-98A9-48F3-AB31-B5997DA6A04B}">
      <dgm:prSet/>
      <dgm:spPr/>
    </dgm:pt>
    <dgm:pt modelId="{5A86C3FC-901F-45E8-93AB-F274A1814712}" type="sibTrans" cxnId="{7A1E542C-98A9-48F3-AB31-B5997DA6A04B}">
      <dgm:prSet/>
      <dgm:spPr/>
    </dgm:pt>
    <dgm:pt modelId="{22E2D124-F041-4E61-A388-8FE3F4A88A25}">
      <dgm:prSet phldrT="[Text]" custT="1"/>
      <dgm:spPr>
        <a:solidFill>
          <a:srgbClr val="D6BCCB">
            <a:alpha val="90000"/>
          </a:srgbClr>
        </a:solidFill>
      </dgm:spPr>
      <dgm:t>
        <a:bodyPr/>
        <a:lstStyle/>
        <a:p>
          <a:pPr>
            <a:buFontTx/>
            <a:buNone/>
          </a:pPr>
          <a:endParaRPr lang="en-US" sz="2000" dirty="0"/>
        </a:p>
      </dgm:t>
    </dgm:pt>
    <dgm:pt modelId="{C0B77875-7C65-40AA-A62D-7CF9BF3D03B6}" type="parTrans" cxnId="{B8116E78-38DA-4D88-A38C-F2E10B4C77BB}">
      <dgm:prSet/>
      <dgm:spPr/>
    </dgm:pt>
    <dgm:pt modelId="{6D471E56-9BB1-4A81-908C-BF8DEDC45B8E}" type="sibTrans" cxnId="{B8116E78-38DA-4D88-A38C-F2E10B4C77BB}">
      <dgm:prSet/>
      <dgm:spPr/>
    </dgm:pt>
    <dgm:pt modelId="{9756A336-7838-4E3D-954B-2CFF4277CA29}">
      <dgm:prSet phldrT="[Text]" custT="1"/>
      <dgm:spPr>
        <a:solidFill>
          <a:srgbClr val="D6BCCB">
            <a:alpha val="90000"/>
          </a:srgbClr>
        </a:solidFill>
      </dgm:spPr>
      <dgm:t>
        <a:bodyPr/>
        <a:lstStyle/>
        <a:p>
          <a:pPr>
            <a:buFontTx/>
            <a:buNone/>
          </a:pPr>
          <a:r>
            <a:rPr lang="en-US" sz="2000" dirty="0"/>
            <a:t>Limited operation time</a:t>
          </a:r>
        </a:p>
      </dgm:t>
    </dgm:pt>
    <dgm:pt modelId="{3E1BD63C-B657-4719-B4EE-CFAE220675DB}" type="parTrans" cxnId="{2B933AAF-C35E-4546-B776-64EBC8458333}">
      <dgm:prSet/>
      <dgm:spPr/>
    </dgm:pt>
    <dgm:pt modelId="{8B478E66-EF8C-44FF-8DE7-D85E338E5B35}" type="sibTrans" cxnId="{2B933AAF-C35E-4546-B776-64EBC8458333}">
      <dgm:prSet/>
      <dgm:spPr/>
    </dgm:pt>
    <dgm:pt modelId="{54111A7F-CEA8-4AA3-B1AC-617BAE345609}" type="pres">
      <dgm:prSet presAssocID="{A5DC92B2-8EA7-427E-B2A5-4003820A716B}" presName="Name0" presStyleCnt="0">
        <dgm:presLayoutVars>
          <dgm:dir/>
          <dgm:animLvl val="lvl"/>
          <dgm:resizeHandles val="exact"/>
        </dgm:presLayoutVars>
      </dgm:prSet>
      <dgm:spPr/>
      <dgm:t>
        <a:bodyPr/>
        <a:lstStyle/>
        <a:p>
          <a:endParaRPr lang="bg-BG"/>
        </a:p>
      </dgm:t>
    </dgm:pt>
    <dgm:pt modelId="{A25C3488-6189-4814-A07A-B0199C2FEC69}" type="pres">
      <dgm:prSet presAssocID="{9316D7EE-3BAE-4A04-A9E7-082DCA18B78C}" presName="composite" presStyleCnt="0"/>
      <dgm:spPr/>
    </dgm:pt>
    <dgm:pt modelId="{CD8309D3-E6F2-4BA3-BC45-9507558515AB}" type="pres">
      <dgm:prSet presAssocID="{9316D7EE-3BAE-4A04-A9E7-082DCA18B78C}" presName="parTx" presStyleLbl="alignNode1" presStyleIdx="0" presStyleCnt="4" custLinFactNeighborX="1116" custLinFactNeighborY="-11372">
        <dgm:presLayoutVars>
          <dgm:chMax val="0"/>
          <dgm:chPref val="0"/>
          <dgm:bulletEnabled val="1"/>
        </dgm:presLayoutVars>
      </dgm:prSet>
      <dgm:spPr/>
      <dgm:t>
        <a:bodyPr/>
        <a:lstStyle/>
        <a:p>
          <a:endParaRPr lang="bg-BG"/>
        </a:p>
      </dgm:t>
    </dgm:pt>
    <dgm:pt modelId="{DC5D498A-5B95-4433-9F4A-D88C9FE63B72}" type="pres">
      <dgm:prSet presAssocID="{9316D7EE-3BAE-4A04-A9E7-082DCA18B78C}" presName="desTx" presStyleLbl="alignAccFollowNode1" presStyleIdx="0" presStyleCnt="4" custLinFactNeighborX="1939" custLinFactNeighborY="-5033">
        <dgm:presLayoutVars>
          <dgm:bulletEnabled val="1"/>
        </dgm:presLayoutVars>
      </dgm:prSet>
      <dgm:spPr/>
      <dgm:t>
        <a:bodyPr/>
        <a:lstStyle/>
        <a:p>
          <a:endParaRPr lang="bg-BG"/>
        </a:p>
      </dgm:t>
    </dgm:pt>
    <dgm:pt modelId="{9C034050-6A1D-4067-BF5D-CB184F165640}" type="pres">
      <dgm:prSet presAssocID="{C62A3141-7CB8-4F46-AAEC-428A6D67355D}" presName="space" presStyleCnt="0"/>
      <dgm:spPr/>
    </dgm:pt>
    <dgm:pt modelId="{235A918F-72BF-4431-83AB-F06A7CD7170E}" type="pres">
      <dgm:prSet presAssocID="{B8744476-0160-4503-9161-3714D2078AF2}" presName="composite" presStyleCnt="0"/>
      <dgm:spPr/>
    </dgm:pt>
    <dgm:pt modelId="{37C2CD54-A156-47FE-A9C8-752B449CBE65}" type="pres">
      <dgm:prSet presAssocID="{B8744476-0160-4503-9161-3714D2078AF2}" presName="parTx" presStyleLbl="alignNode1" presStyleIdx="1" presStyleCnt="4" custLinFactNeighborX="2207" custLinFactNeighborY="-29642">
        <dgm:presLayoutVars>
          <dgm:chMax val="0"/>
          <dgm:chPref val="0"/>
          <dgm:bulletEnabled val="1"/>
        </dgm:presLayoutVars>
      </dgm:prSet>
      <dgm:spPr/>
      <dgm:t>
        <a:bodyPr/>
        <a:lstStyle/>
        <a:p>
          <a:endParaRPr lang="bg-BG"/>
        </a:p>
      </dgm:t>
    </dgm:pt>
    <dgm:pt modelId="{35F24368-58F7-4284-8B7C-5D5DF93BEA2D}" type="pres">
      <dgm:prSet presAssocID="{B8744476-0160-4503-9161-3714D2078AF2}" presName="desTx" presStyleLbl="alignAccFollowNode1" presStyleIdx="1" presStyleCnt="4" custLinFactNeighborX="1939" custLinFactNeighborY="-5033">
        <dgm:presLayoutVars>
          <dgm:bulletEnabled val="1"/>
        </dgm:presLayoutVars>
      </dgm:prSet>
      <dgm:spPr/>
      <dgm:t>
        <a:bodyPr/>
        <a:lstStyle/>
        <a:p>
          <a:endParaRPr lang="bg-BG"/>
        </a:p>
      </dgm:t>
    </dgm:pt>
    <dgm:pt modelId="{46C1582B-6619-443B-BA5D-1F66B9C36C1C}" type="pres">
      <dgm:prSet presAssocID="{6A67F21C-9181-4FB4-857F-3A3BF15F41C4}" presName="space" presStyleCnt="0"/>
      <dgm:spPr/>
    </dgm:pt>
    <dgm:pt modelId="{F195173F-A57F-4473-A040-A6CBF215AEF1}" type="pres">
      <dgm:prSet presAssocID="{29B5C6A0-66A2-492D-A29E-137745008C5D}" presName="composite" presStyleCnt="0"/>
      <dgm:spPr/>
    </dgm:pt>
    <dgm:pt modelId="{D65BD740-B5A9-42B5-A6D1-3CB61B41693F}" type="pres">
      <dgm:prSet presAssocID="{29B5C6A0-66A2-492D-A29E-137745008C5D}" presName="parTx" presStyleLbl="alignNode1" presStyleIdx="2" presStyleCnt="4" custLinFactNeighborX="-2979" custLinFactNeighborY="-29822">
        <dgm:presLayoutVars>
          <dgm:chMax val="0"/>
          <dgm:chPref val="0"/>
          <dgm:bulletEnabled val="1"/>
        </dgm:presLayoutVars>
      </dgm:prSet>
      <dgm:spPr/>
      <dgm:t>
        <a:bodyPr/>
        <a:lstStyle/>
        <a:p>
          <a:endParaRPr lang="bg-BG"/>
        </a:p>
      </dgm:t>
    </dgm:pt>
    <dgm:pt modelId="{472DE965-42A2-49E7-99E1-B33E0864E6E4}" type="pres">
      <dgm:prSet presAssocID="{29B5C6A0-66A2-492D-A29E-137745008C5D}" presName="desTx" presStyleLbl="alignAccFollowNode1" presStyleIdx="2" presStyleCnt="4" custLinFactNeighborX="-3189" custLinFactNeighborY="-5033">
        <dgm:presLayoutVars>
          <dgm:bulletEnabled val="1"/>
        </dgm:presLayoutVars>
      </dgm:prSet>
      <dgm:spPr/>
      <dgm:t>
        <a:bodyPr/>
        <a:lstStyle/>
        <a:p>
          <a:endParaRPr lang="bg-BG"/>
        </a:p>
      </dgm:t>
    </dgm:pt>
    <dgm:pt modelId="{DEA10907-106A-43BB-9BEB-62968A5AA1BB}" type="pres">
      <dgm:prSet presAssocID="{2C99D5CF-1BFC-4ECC-B829-9E2F76F4B386}" presName="space" presStyleCnt="0"/>
      <dgm:spPr/>
    </dgm:pt>
    <dgm:pt modelId="{2884535A-6809-4D64-A9C8-AFEA4E31634B}" type="pres">
      <dgm:prSet presAssocID="{FAEBD5A3-5703-47D0-88A2-6A3CB86BD3A1}" presName="composite" presStyleCnt="0"/>
      <dgm:spPr/>
    </dgm:pt>
    <dgm:pt modelId="{36B69410-1A27-4C4A-A0C7-6A5C42AC8854}" type="pres">
      <dgm:prSet presAssocID="{FAEBD5A3-5703-47D0-88A2-6A3CB86BD3A1}" presName="parTx" presStyleLbl="alignNode1" presStyleIdx="3" presStyleCnt="4" custLinFactNeighborX="-6750" custLinFactNeighborY="-29448">
        <dgm:presLayoutVars>
          <dgm:chMax val="0"/>
          <dgm:chPref val="0"/>
          <dgm:bulletEnabled val="1"/>
        </dgm:presLayoutVars>
      </dgm:prSet>
      <dgm:spPr/>
      <dgm:t>
        <a:bodyPr/>
        <a:lstStyle/>
        <a:p>
          <a:endParaRPr lang="bg-BG"/>
        </a:p>
      </dgm:t>
    </dgm:pt>
    <dgm:pt modelId="{79204B84-D95E-4F92-BBDF-21AF44B6B968}" type="pres">
      <dgm:prSet presAssocID="{FAEBD5A3-5703-47D0-88A2-6A3CB86BD3A1}" presName="desTx" presStyleLbl="alignAccFollowNode1" presStyleIdx="3" presStyleCnt="4" custLinFactNeighborX="-6750" custLinFactNeighborY="-5033">
        <dgm:presLayoutVars>
          <dgm:bulletEnabled val="1"/>
        </dgm:presLayoutVars>
      </dgm:prSet>
      <dgm:spPr/>
      <dgm:t>
        <a:bodyPr/>
        <a:lstStyle/>
        <a:p>
          <a:endParaRPr lang="bg-BG"/>
        </a:p>
      </dgm:t>
    </dgm:pt>
  </dgm:ptLst>
  <dgm:cxnLst>
    <dgm:cxn modelId="{F7F83719-52E5-4A4C-9415-769544E8EE9B}" srcId="{B8744476-0160-4503-9161-3714D2078AF2}" destId="{62432FAC-8469-4231-86E9-3058D4BC356F}" srcOrd="7" destOrd="0" parTransId="{BF66F389-9024-4072-8DBF-FCBD6717AD9C}" sibTransId="{ADF7862E-7F46-4057-B821-6EC8FFBA7DB4}"/>
    <dgm:cxn modelId="{54989A5C-E3C0-4505-8E61-F77FE9988D45}" srcId="{FAEBD5A3-5703-47D0-88A2-6A3CB86BD3A1}" destId="{94E1EF49-5649-4F6F-B2BC-5A6E3F4215CB}" srcOrd="6" destOrd="0" parTransId="{D20A5864-6934-4E8E-B782-7177B413F00B}" sibTransId="{BCAB44AC-C99A-47D1-A391-A3E951CA4499}"/>
    <dgm:cxn modelId="{2B35F6AF-E2F9-45EE-B8F3-37B4F9BDF301}" type="presOf" srcId="{491359A3-F876-4D96-8768-16491DD059AC}" destId="{79204B84-D95E-4F92-BBDF-21AF44B6B968}" srcOrd="0" destOrd="3" presId="urn:microsoft.com/office/officeart/2005/8/layout/hList1"/>
    <dgm:cxn modelId="{0672EA2E-EB31-4D74-B923-BDC5648473D6}" srcId="{FAEBD5A3-5703-47D0-88A2-6A3CB86BD3A1}" destId="{491359A3-F876-4D96-8768-16491DD059AC}" srcOrd="3" destOrd="0" parTransId="{4636B0ED-27FC-4DDC-8F90-6743C55A3D17}" sibTransId="{990088BF-BA2F-4942-8976-E7D8309A78FA}"/>
    <dgm:cxn modelId="{79E1294B-0298-4C9B-B80C-AFCCAF1D1AF5}" srcId="{B8744476-0160-4503-9161-3714D2078AF2}" destId="{6AA5C9B1-F0AB-4386-99C2-ED2FC6DC70F2}" srcOrd="9" destOrd="0" parTransId="{E4D89A74-4747-43A4-B6ED-DA5A9C9A7906}" sibTransId="{1D1ACFE2-F8C4-4179-91CD-D8AC9F49EEBC}"/>
    <dgm:cxn modelId="{8E2617E3-80ED-486C-8C00-EC8BFBDF2094}" type="presOf" srcId="{024BE4E7-004E-4949-82E1-71B8D4EF975D}" destId="{35F24368-58F7-4284-8B7C-5D5DF93BEA2D}" srcOrd="0" destOrd="10" presId="urn:microsoft.com/office/officeart/2005/8/layout/hList1"/>
    <dgm:cxn modelId="{4A99DD3D-6B86-454D-917C-651C873DDE36}" type="presOf" srcId="{BEDCA481-B0D5-4FE9-A7D8-69B9BDEB4D3B}" destId="{472DE965-42A2-49E7-99E1-B33E0864E6E4}" srcOrd="0" destOrd="1" presId="urn:microsoft.com/office/officeart/2005/8/layout/hList1"/>
    <dgm:cxn modelId="{A539D7F2-CF66-4C35-BDF0-FDF6620F6694}" type="presOf" srcId="{D54364A0-31EA-437A-9A9B-FEB51C3EDE49}" destId="{79204B84-D95E-4F92-BBDF-21AF44B6B968}" srcOrd="0" destOrd="11" presId="urn:microsoft.com/office/officeart/2005/8/layout/hList1"/>
    <dgm:cxn modelId="{F079A47A-EB0F-44FA-9618-AE04115B1995}" srcId="{FAEBD5A3-5703-47D0-88A2-6A3CB86BD3A1}" destId="{DB6B77EE-0F22-4298-8C16-EDAD47A461C4}" srcOrd="7" destOrd="0" parTransId="{ED4CC8F0-9995-4355-A1B8-CBCADAF613C9}" sibTransId="{699E8D01-B944-48B8-848E-233909259CE0}"/>
    <dgm:cxn modelId="{6C7F67D8-CD87-418D-842D-A614CE671DBF}" srcId="{29B5C6A0-66A2-492D-A29E-137745008C5D}" destId="{87F6FB9E-6E20-4C85-A3B5-D8CD3CEFF322}" srcOrd="5" destOrd="0" parTransId="{F401329A-F81C-4737-B21C-38A8C98735A6}" sibTransId="{B4B282CB-6445-4599-88AB-0668979D2FF9}"/>
    <dgm:cxn modelId="{AA9F803A-0BAB-47F8-9035-24D15E986A46}" srcId="{9316D7EE-3BAE-4A04-A9E7-082DCA18B78C}" destId="{64EB3978-0DF5-404A-8B42-15853A6CEA3F}" srcOrd="10" destOrd="0" parTransId="{0B9EA503-EA1B-4637-A90F-767BBD24FA85}" sibTransId="{EFC6FCA1-0E52-41A8-A29F-0D2E67A0092F}"/>
    <dgm:cxn modelId="{E1A47929-51E0-4897-87CE-944FF3AE3D76}" srcId="{9316D7EE-3BAE-4A04-A9E7-082DCA18B78C}" destId="{E7565A99-CFEC-4622-86F7-34B32F12DF8E}" srcOrd="5" destOrd="0" parTransId="{6B6BF687-3314-457D-A02A-01A37C57A251}" sibTransId="{8D2A827C-DABA-4FE7-8BA1-311E73DA10DE}"/>
    <dgm:cxn modelId="{7A1E542C-98A9-48F3-AB31-B5997DA6A04B}" srcId="{FAEBD5A3-5703-47D0-88A2-6A3CB86BD3A1}" destId="{4D64D7CC-2EFB-474E-B55C-99A63C7C63EE}" srcOrd="9" destOrd="0" parTransId="{9F877981-00CA-43C0-89A8-911B7FC242B3}" sibTransId="{5A86C3FC-901F-45E8-93AB-F274A1814712}"/>
    <dgm:cxn modelId="{21B6D3D0-7DC4-46AC-A546-62662D3C6572}" type="presOf" srcId="{6AA5C9B1-F0AB-4386-99C2-ED2FC6DC70F2}" destId="{35F24368-58F7-4284-8B7C-5D5DF93BEA2D}" srcOrd="0" destOrd="9" presId="urn:microsoft.com/office/officeart/2005/8/layout/hList1"/>
    <dgm:cxn modelId="{D604EA3D-771F-40AB-BBE8-81B54A2346AD}" type="presOf" srcId="{CEF9129A-13AA-488C-A458-4E02FE396C07}" destId="{79204B84-D95E-4F92-BBDF-21AF44B6B968}" srcOrd="0" destOrd="8" presId="urn:microsoft.com/office/officeart/2005/8/layout/hList1"/>
    <dgm:cxn modelId="{FA2274EE-558B-428B-B403-1553BA8E0309}" type="presOf" srcId="{FAEBD5A3-5703-47D0-88A2-6A3CB86BD3A1}" destId="{36B69410-1A27-4C4A-A0C7-6A5C42AC8854}" srcOrd="0" destOrd="0" presId="urn:microsoft.com/office/officeart/2005/8/layout/hList1"/>
    <dgm:cxn modelId="{298F2166-A11B-4F99-B2BA-2CE052E1508D}" srcId="{FAEBD5A3-5703-47D0-88A2-6A3CB86BD3A1}" destId="{EB0523B1-2AF3-418C-9A8C-154231C2525C}" srcOrd="0" destOrd="0" parTransId="{923D6F9C-BC44-4148-8BCE-97DC8124459B}" sibTransId="{EFF3E2A8-C7EB-4CDE-8E03-E73EEB78988B}"/>
    <dgm:cxn modelId="{32163018-A91D-46C2-8BE4-B808FB1115C5}" type="presOf" srcId="{7E6F533A-429C-4F1B-8D19-FA0E0A12F44B}" destId="{472DE965-42A2-49E7-99E1-B33E0864E6E4}" srcOrd="0" destOrd="4" presId="urn:microsoft.com/office/officeart/2005/8/layout/hList1"/>
    <dgm:cxn modelId="{16B6CF3C-F504-4DC7-9413-7DC9CDDDEE29}" srcId="{29B5C6A0-66A2-492D-A29E-137745008C5D}" destId="{4631F94D-650E-4744-A44F-DE8B22F1D8D8}" srcOrd="0" destOrd="0" parTransId="{E5111D4F-E5AA-453B-A87E-A4175332F4B5}" sibTransId="{8D5404FE-0F67-4F0C-BB0E-41CBB2C828B7}"/>
    <dgm:cxn modelId="{D61C888E-C0A9-478B-A694-223350E8B84D}" srcId="{FAEBD5A3-5703-47D0-88A2-6A3CB86BD3A1}" destId="{4F9F8765-D705-459E-9D1F-AA080D2A0859}" srcOrd="10" destOrd="0" parTransId="{C2475151-9DF0-4E0D-9EEE-62CCC9443845}" sibTransId="{5B6F8B70-8AC5-4753-910A-E5C2DD560D9E}"/>
    <dgm:cxn modelId="{C6C2F068-3DC1-47A1-9B04-7D4178D39C5D}" type="presOf" srcId="{671A30B9-D44D-4C16-BCC2-3BEBD0AFD8FE}" destId="{35F24368-58F7-4284-8B7C-5D5DF93BEA2D}" srcOrd="0" destOrd="4" presId="urn:microsoft.com/office/officeart/2005/8/layout/hList1"/>
    <dgm:cxn modelId="{AC3DC570-3076-43FD-A652-57F0B4D96596}" srcId="{9316D7EE-3BAE-4A04-A9E7-082DCA18B78C}" destId="{1FDF02C6-06E9-4A82-9CC3-70E412DF9F76}" srcOrd="4" destOrd="0" parTransId="{F580EBB2-9D64-4C54-BF65-EB0B3076327F}" sibTransId="{8F5C6CC7-4E38-46CC-BD7F-556F517E6C87}"/>
    <dgm:cxn modelId="{82A31A66-A318-4FFC-87FC-70AA50AB9CD2}" srcId="{A5DC92B2-8EA7-427E-B2A5-4003820A716B}" destId="{29B5C6A0-66A2-492D-A29E-137745008C5D}" srcOrd="2" destOrd="0" parTransId="{59C0D9E9-404E-4CCA-BFD7-CCEC3F91A1ED}" sibTransId="{2C99D5CF-1BFC-4ECC-B829-9E2F76F4B386}"/>
    <dgm:cxn modelId="{D094525E-F7D7-4BAC-BFFE-39C4F1BE5908}" srcId="{9316D7EE-3BAE-4A04-A9E7-082DCA18B78C}" destId="{B84FF017-6858-4A0C-8265-66BD73202D98}" srcOrd="7" destOrd="0" parTransId="{E0DE904D-DB1F-4B8A-AD78-CC16A08CB616}" sibTransId="{FEB10488-DBCE-4DE1-AD12-068A7BAF1E13}"/>
    <dgm:cxn modelId="{34648CF3-AA9F-4EA4-BA51-104C71000961}" type="presOf" srcId="{169843E3-6419-48AD-8F19-1C62D3B6D9AB}" destId="{79204B84-D95E-4F92-BBDF-21AF44B6B968}" srcOrd="0" destOrd="1" presId="urn:microsoft.com/office/officeart/2005/8/layout/hList1"/>
    <dgm:cxn modelId="{EA414FAE-6697-4E7C-86CB-A648A5060D6F}" type="presOf" srcId="{64EB3978-0DF5-404A-8B42-15853A6CEA3F}" destId="{DC5D498A-5B95-4433-9F4A-D88C9FE63B72}" srcOrd="0" destOrd="10" presId="urn:microsoft.com/office/officeart/2005/8/layout/hList1"/>
    <dgm:cxn modelId="{A6376D59-8293-48E0-8E8F-E352D200F8B0}" srcId="{9316D7EE-3BAE-4A04-A9E7-082DCA18B78C}" destId="{26F87997-B908-4481-B356-F41A19F71D5B}" srcOrd="3" destOrd="0" parTransId="{DC64E05B-DBBE-4369-8110-5F30AB115E88}" sibTransId="{357EDB4D-C469-4604-B924-5B6EEBA6FD27}"/>
    <dgm:cxn modelId="{825BA581-4891-4285-AD9F-02B415C1828E}" type="presOf" srcId="{663F89FA-9C77-43A8-BB9D-0DF9126396D4}" destId="{79204B84-D95E-4F92-BBDF-21AF44B6B968}" srcOrd="0" destOrd="5" presId="urn:microsoft.com/office/officeart/2005/8/layout/hList1"/>
    <dgm:cxn modelId="{085A7C36-0F28-4F11-9477-07451FD6DA1F}" type="presOf" srcId="{E2E9E89D-BB39-42BA-92EE-340770EAD214}" destId="{472DE965-42A2-49E7-99E1-B33E0864E6E4}" srcOrd="0" destOrd="9" presId="urn:microsoft.com/office/officeart/2005/8/layout/hList1"/>
    <dgm:cxn modelId="{0B12D3A4-AED8-4E6C-8F20-C8A4E732E054}" type="presOf" srcId="{B881080F-1D14-4B59-92A8-9E5FFB676D97}" destId="{DC5D498A-5B95-4433-9F4A-D88C9FE63B72}" srcOrd="0" destOrd="6" presId="urn:microsoft.com/office/officeart/2005/8/layout/hList1"/>
    <dgm:cxn modelId="{6C431641-44A1-4F0A-B96F-27961FD3F8B5}" srcId="{9316D7EE-3BAE-4A04-A9E7-082DCA18B78C}" destId="{34603243-FCC8-4FC6-BFA8-A9E7FE44878A}" srcOrd="1" destOrd="0" parTransId="{684EFDCB-6C37-4AB9-BD7D-31B11CA6BF56}" sibTransId="{5B001F47-A5E0-46D7-95D4-5ABE1DC8FC0D}"/>
    <dgm:cxn modelId="{6C9DB51B-CA6B-4335-8A61-0863113B19C3}" srcId="{A5DC92B2-8EA7-427E-B2A5-4003820A716B}" destId="{B8744476-0160-4503-9161-3714D2078AF2}" srcOrd="1" destOrd="0" parTransId="{6B0381DC-C04E-4604-8786-51B5C67625F4}" sibTransId="{6A67F21C-9181-4FB4-857F-3A3BF15F41C4}"/>
    <dgm:cxn modelId="{156523D1-1575-4E27-BAD2-25750B5F2B87}" type="presOf" srcId="{DB6B77EE-0F22-4298-8C16-EDAD47A461C4}" destId="{79204B84-D95E-4F92-BBDF-21AF44B6B968}" srcOrd="0" destOrd="7" presId="urn:microsoft.com/office/officeart/2005/8/layout/hList1"/>
    <dgm:cxn modelId="{73370C96-4CE2-44E3-B5FC-9000093B0E55}" srcId="{29B5C6A0-66A2-492D-A29E-137745008C5D}" destId="{BEDCA481-B0D5-4FE9-A7D8-69B9BDEB4D3B}" srcOrd="1" destOrd="0" parTransId="{5E698952-D0F6-4777-9690-1C2AF04CDD83}" sibTransId="{495A455D-F4E7-4CFF-8A5B-89E78EED55BB}"/>
    <dgm:cxn modelId="{13909F36-CCF5-4354-86B3-77E832132E49}" srcId="{9316D7EE-3BAE-4A04-A9E7-082DCA18B78C}" destId="{E8539066-60CE-4588-BC87-90969438E422}" srcOrd="0" destOrd="0" parTransId="{30C78C08-6DBB-4E59-939D-3C683091E15E}" sibTransId="{1F0AE338-8FD6-40B7-A436-CF9256C4C574}"/>
    <dgm:cxn modelId="{2621F0FD-71F9-4EC4-B477-EE017AD7A036}" srcId="{FAEBD5A3-5703-47D0-88A2-6A3CB86BD3A1}" destId="{663F89FA-9C77-43A8-BB9D-0DF9126396D4}" srcOrd="5" destOrd="0" parTransId="{7CDF5D4D-7ECA-4BF5-A15F-BC1637AA5EBD}" sibTransId="{8D0C7279-4B49-423D-8827-D7A515C7633C}"/>
    <dgm:cxn modelId="{921CEAB1-B4BE-42C1-875F-5D5140500D96}" type="presOf" srcId="{A5DC92B2-8EA7-427E-B2A5-4003820A716B}" destId="{54111A7F-CEA8-4AA3-B1AC-617BAE345609}" srcOrd="0" destOrd="0" presId="urn:microsoft.com/office/officeart/2005/8/layout/hList1"/>
    <dgm:cxn modelId="{AB0699A6-7DAB-406F-8CBC-F4FFA7B546B8}" srcId="{FAEBD5A3-5703-47D0-88A2-6A3CB86BD3A1}" destId="{6589A8C6-350F-4135-B392-B8201A60B286}" srcOrd="4" destOrd="0" parTransId="{E504D738-C498-40AD-AD52-66C5BC1C2A02}" sibTransId="{8B1204D5-ECBF-4F05-8FD1-0D285F84E94A}"/>
    <dgm:cxn modelId="{0D07C2A9-13BB-4190-ADEE-293A8721DB1C}" type="presOf" srcId="{CE6070F7-7A88-4C8D-9D13-023A26398A8D}" destId="{DC5D498A-5B95-4433-9F4A-D88C9FE63B72}" srcOrd="0" destOrd="11" presId="urn:microsoft.com/office/officeart/2005/8/layout/hList1"/>
    <dgm:cxn modelId="{33BCEE03-BDA1-40FC-A57E-AA56E4A77A44}" srcId="{29B5C6A0-66A2-492D-A29E-137745008C5D}" destId="{374C2EA6-0B5D-437B-A97A-E9B65F8125BC}" srcOrd="2" destOrd="0" parTransId="{CB62A71E-CEB2-45B4-97BD-46EF68455615}" sibTransId="{B5E64579-C517-4686-BF33-AD058B03DD8A}"/>
    <dgm:cxn modelId="{B8116E78-38DA-4D88-A38C-F2E10B4C77BB}" srcId="{29B5C6A0-66A2-492D-A29E-137745008C5D}" destId="{22E2D124-F041-4E61-A388-8FE3F4A88A25}" srcOrd="8" destOrd="0" parTransId="{C0B77875-7C65-40AA-A62D-7CF9BF3D03B6}" sibTransId="{6D471E56-9BB1-4A81-908C-BF8DEDC45B8E}"/>
    <dgm:cxn modelId="{9873C0F7-5BC2-4D0B-B271-14081D4CF9E5}" type="presOf" srcId="{D0E326A5-5780-4A43-A69B-FFA401B54A65}" destId="{35F24368-58F7-4284-8B7C-5D5DF93BEA2D}" srcOrd="0" destOrd="0" presId="urn:microsoft.com/office/officeart/2005/8/layout/hList1"/>
    <dgm:cxn modelId="{6B69D594-8A00-4C10-B2BA-1C560D2CABFF}" type="presOf" srcId="{94E1EF49-5649-4F6F-B2BC-5A6E3F4215CB}" destId="{79204B84-D95E-4F92-BBDF-21AF44B6B968}" srcOrd="0" destOrd="6" presId="urn:microsoft.com/office/officeart/2005/8/layout/hList1"/>
    <dgm:cxn modelId="{67C9073D-D3D5-49F7-9654-3F3E469DFEB7}" srcId="{B8744476-0160-4503-9161-3714D2078AF2}" destId="{D2EF5CC3-B043-4CD4-ADB2-376CC4112829}" srcOrd="1" destOrd="0" parTransId="{8BA915EB-4D4A-4C94-A3D5-1D0EF67864DF}" sibTransId="{FF6F0B5C-9C62-427F-BE60-5BB493E23248}"/>
    <dgm:cxn modelId="{56768749-A74C-4212-BED4-408EB6BA7456}" srcId="{29B5C6A0-66A2-492D-A29E-137745008C5D}" destId="{B6972952-9A35-47AE-94B2-E834A2C8A118}" srcOrd="7" destOrd="0" parTransId="{15928F1C-F244-4BAF-8E5B-61EC05A5AEE6}" sibTransId="{46BE2464-37CF-4105-8FF4-253D17D8B5E1}"/>
    <dgm:cxn modelId="{545B5AC3-422B-4CD2-93BE-A2ABC5023C4F}" type="presOf" srcId="{62432FAC-8469-4231-86E9-3058D4BC356F}" destId="{35F24368-58F7-4284-8B7C-5D5DF93BEA2D}" srcOrd="0" destOrd="7" presId="urn:microsoft.com/office/officeart/2005/8/layout/hList1"/>
    <dgm:cxn modelId="{89E7A3FF-B192-4FCE-A5BD-4AB3F8B39AAF}" srcId="{A5DC92B2-8EA7-427E-B2A5-4003820A716B}" destId="{9316D7EE-3BAE-4A04-A9E7-082DCA18B78C}" srcOrd="0" destOrd="0" parTransId="{70709D3B-6E4D-4D68-ADE0-94DDBA7D1EDD}" sibTransId="{C62A3141-7CB8-4F46-AAEC-428A6D67355D}"/>
    <dgm:cxn modelId="{59DCC1A8-2DAA-48B6-81F1-49C0DBCD4466}" srcId="{A5DC92B2-8EA7-427E-B2A5-4003820A716B}" destId="{FAEBD5A3-5703-47D0-88A2-6A3CB86BD3A1}" srcOrd="3" destOrd="0" parTransId="{5C07E9A1-E4CD-4480-9069-B3D745270939}" sibTransId="{91D40924-99B5-49E7-8A72-0A7285AD3768}"/>
    <dgm:cxn modelId="{372F5CCF-8260-447C-B11F-9FFEAF1CDC9F}" srcId="{9316D7EE-3BAE-4A04-A9E7-082DCA18B78C}" destId="{B881080F-1D14-4B59-92A8-9E5FFB676D97}" srcOrd="6" destOrd="0" parTransId="{1A63CE9E-7DE6-4690-8391-F05A6F2505BF}" sibTransId="{762EE9ED-97EB-4E59-ACC8-5AEF839AF5E5}"/>
    <dgm:cxn modelId="{EF9B2C23-036A-4950-82F9-DF8CA2243C98}" type="presOf" srcId="{B84BB93A-2959-45FE-8EDD-FF40240260CA}" destId="{79204B84-D95E-4F92-BBDF-21AF44B6B968}" srcOrd="0" destOrd="2" presId="urn:microsoft.com/office/officeart/2005/8/layout/hList1"/>
    <dgm:cxn modelId="{E57F9654-AEB8-47EE-87D7-B8BC19CC2CC4}" srcId="{FAEBD5A3-5703-47D0-88A2-6A3CB86BD3A1}" destId="{B84BB93A-2959-45FE-8EDD-FF40240260CA}" srcOrd="2" destOrd="0" parTransId="{87E6D6D3-D587-4803-846B-FD23095701E3}" sibTransId="{1887E01F-EE35-4B5F-B0B9-3F616B6BAE79}"/>
    <dgm:cxn modelId="{C01E8C30-319A-425D-BF7E-02DF1E4C058F}" type="presOf" srcId="{EB0523B1-2AF3-418C-9A8C-154231C2525C}" destId="{79204B84-D95E-4F92-BBDF-21AF44B6B968}" srcOrd="0" destOrd="0" presId="urn:microsoft.com/office/officeart/2005/8/layout/hList1"/>
    <dgm:cxn modelId="{DF11B4E6-309B-4052-9BB7-499CE20B5A94}" srcId="{9316D7EE-3BAE-4A04-A9E7-082DCA18B78C}" destId="{13F527B2-1F40-43C9-BD52-4C4850C6A3B7}" srcOrd="9" destOrd="0" parTransId="{270A3389-94EE-4D79-A4C6-C72A0FEF53AF}" sibTransId="{A5FA0FC0-24A8-4DC6-AB5E-C508848798A4}"/>
    <dgm:cxn modelId="{DF32C75B-2290-4769-A9EA-1F66C7B5F4A2}" srcId="{FAEBD5A3-5703-47D0-88A2-6A3CB86BD3A1}" destId="{169843E3-6419-48AD-8F19-1C62D3B6D9AB}" srcOrd="1" destOrd="0" parTransId="{4F720705-3B96-47E9-B62E-35DAF1D8959D}" sibTransId="{14F27D14-D2B3-439E-97EB-C620CCCB4139}"/>
    <dgm:cxn modelId="{6E2C42FB-9DD8-407C-B57B-25A96886780D}" type="presOf" srcId="{9316D7EE-3BAE-4A04-A9E7-082DCA18B78C}" destId="{CD8309D3-E6F2-4BA3-BC45-9507558515AB}" srcOrd="0" destOrd="0" presId="urn:microsoft.com/office/officeart/2005/8/layout/hList1"/>
    <dgm:cxn modelId="{2B933AAF-C35E-4546-B776-64EBC8458333}" srcId="{29B5C6A0-66A2-492D-A29E-137745008C5D}" destId="{9756A336-7838-4E3D-954B-2CFF4277CA29}" srcOrd="10" destOrd="0" parTransId="{3E1BD63C-B657-4719-B4EE-CFAE220675DB}" sibTransId="{8B478E66-EF8C-44FF-8DE7-D85E338E5B35}"/>
    <dgm:cxn modelId="{B7B4D443-4E09-4E52-B1B6-0FB991038ECA}" type="presOf" srcId="{B84FF017-6858-4A0C-8265-66BD73202D98}" destId="{DC5D498A-5B95-4433-9F4A-D88C9FE63B72}" srcOrd="0" destOrd="7" presId="urn:microsoft.com/office/officeart/2005/8/layout/hList1"/>
    <dgm:cxn modelId="{28FA5B08-B9A9-4443-AFC2-A0D9A1634C4B}" type="presOf" srcId="{AB77AD1A-7602-40FD-893D-8046F644E887}" destId="{472DE965-42A2-49E7-99E1-B33E0864E6E4}" srcOrd="0" destOrd="3" presId="urn:microsoft.com/office/officeart/2005/8/layout/hList1"/>
    <dgm:cxn modelId="{AD684761-ECC4-4C6A-A558-87A581C85C2B}" type="presOf" srcId="{22E2D124-F041-4E61-A388-8FE3F4A88A25}" destId="{472DE965-42A2-49E7-99E1-B33E0864E6E4}" srcOrd="0" destOrd="8" presId="urn:microsoft.com/office/officeart/2005/8/layout/hList1"/>
    <dgm:cxn modelId="{3796969B-E3A1-4A8D-93A1-9D9CE34619D9}" srcId="{FAEBD5A3-5703-47D0-88A2-6A3CB86BD3A1}" destId="{CEF9129A-13AA-488C-A458-4E02FE396C07}" srcOrd="8" destOrd="0" parTransId="{784056BF-F194-4AFB-B245-0ADDECA94421}" sibTransId="{25E53D19-D006-46D5-97F1-3F9BE0E7EDAC}"/>
    <dgm:cxn modelId="{0A83CC0B-305B-48CC-A773-B85586CDB27C}" srcId="{29B5C6A0-66A2-492D-A29E-137745008C5D}" destId="{7E6F533A-429C-4F1B-8D19-FA0E0A12F44B}" srcOrd="4" destOrd="0" parTransId="{1E6912F5-2039-4204-9241-597735F6D1F1}" sibTransId="{F1AE0A1E-9893-41BB-9EBA-3374753377F7}"/>
    <dgm:cxn modelId="{D52A2231-B0A3-49FB-84D3-44033DAEED4F}" type="presOf" srcId="{E7565A99-CFEC-4622-86F7-34B32F12DF8E}" destId="{DC5D498A-5B95-4433-9F4A-D88C9FE63B72}" srcOrd="0" destOrd="5" presId="urn:microsoft.com/office/officeart/2005/8/layout/hList1"/>
    <dgm:cxn modelId="{BD6372B2-7C90-400B-80DF-ED17F8247813}" type="presOf" srcId="{1FDF02C6-06E9-4A82-9CC3-70E412DF9F76}" destId="{DC5D498A-5B95-4433-9F4A-D88C9FE63B72}" srcOrd="0" destOrd="4" presId="urn:microsoft.com/office/officeart/2005/8/layout/hList1"/>
    <dgm:cxn modelId="{CDE726B0-D989-4189-A0C7-0979C908118F}" type="presOf" srcId="{4D64D7CC-2EFB-474E-B55C-99A63C7C63EE}" destId="{79204B84-D95E-4F92-BBDF-21AF44B6B968}" srcOrd="0" destOrd="9" presId="urn:microsoft.com/office/officeart/2005/8/layout/hList1"/>
    <dgm:cxn modelId="{BB0AA591-12AA-4B1A-84B8-FC29BC9C2473}" srcId="{29B5C6A0-66A2-492D-A29E-137745008C5D}" destId="{8559A626-1249-4F6D-9364-8878A7BD203C}" srcOrd="6" destOrd="0" parTransId="{7CCAB90F-4024-4DE5-B663-F75844C84F39}" sibTransId="{ACA73E02-320B-4B6B-81F5-983D5C674423}"/>
    <dgm:cxn modelId="{04703753-5FD7-458E-A2B9-FB7ED2846D24}" srcId="{29B5C6A0-66A2-492D-A29E-137745008C5D}" destId="{E2E9E89D-BB39-42BA-92EE-340770EAD214}" srcOrd="9" destOrd="0" parTransId="{49191E77-A57E-42C2-BFDC-111BA1A1CAFC}" sibTransId="{47EEEFF0-D460-4E75-BAD4-C1B46CF749CC}"/>
    <dgm:cxn modelId="{BC7B4F36-221D-4874-979F-B1BC757DE739}" type="presOf" srcId="{4F9F8765-D705-459E-9D1F-AA080D2A0859}" destId="{79204B84-D95E-4F92-BBDF-21AF44B6B968}" srcOrd="0" destOrd="10" presId="urn:microsoft.com/office/officeart/2005/8/layout/hList1"/>
    <dgm:cxn modelId="{68CFB0B6-C374-4BCD-B9C8-28D2B8F73A09}" srcId="{B8744476-0160-4503-9161-3714D2078AF2}" destId="{2EB20D37-BE3E-4DF3-87B0-92C285B06ECF}" srcOrd="2" destOrd="0" parTransId="{D7F94A21-3FEA-437A-9015-405BF03E771C}" sibTransId="{3A00E56D-E909-49B2-82C8-D46CCDF28515}"/>
    <dgm:cxn modelId="{115B3F0E-358E-4A39-8899-17F3448454A4}" srcId="{B8744476-0160-4503-9161-3714D2078AF2}" destId="{D0E326A5-5780-4A43-A69B-FFA401B54A65}" srcOrd="0" destOrd="0" parTransId="{5E2BB41F-FEDD-4171-AAFD-BAD56006AC18}" sibTransId="{CC977162-CF63-47EB-8701-DDC4CF9E66A5}"/>
    <dgm:cxn modelId="{0DE1F266-B0D0-4AA1-9921-9D6B8CF90B45}" srcId="{9316D7EE-3BAE-4A04-A9E7-082DCA18B78C}" destId="{CE6070F7-7A88-4C8D-9D13-023A26398A8D}" srcOrd="11" destOrd="0" parTransId="{D189E058-A88B-4FFD-897B-4F4AD2F478ED}" sibTransId="{77069E22-76F8-4C0F-990F-A41A8A5341B8}"/>
    <dgm:cxn modelId="{8BE2BC51-A5F0-464F-92B8-A1F4FBF07908}" type="presOf" srcId="{6589A8C6-350F-4135-B392-B8201A60B286}" destId="{79204B84-D95E-4F92-BBDF-21AF44B6B968}" srcOrd="0" destOrd="4" presId="urn:microsoft.com/office/officeart/2005/8/layout/hList1"/>
    <dgm:cxn modelId="{319F5119-F009-46F2-BA8C-3B2DD4259788}" srcId="{FAEBD5A3-5703-47D0-88A2-6A3CB86BD3A1}" destId="{D54364A0-31EA-437A-9A9B-FEB51C3EDE49}" srcOrd="11" destOrd="0" parTransId="{4B3C57C2-21F1-4BA5-B180-32FD732BF5C2}" sibTransId="{28826C76-0D6D-4955-A1DE-8F221F16B14F}"/>
    <dgm:cxn modelId="{30684099-91EB-4D22-8D3A-C28A66A0A5B1}" type="presOf" srcId="{B6972952-9A35-47AE-94B2-E834A2C8A118}" destId="{472DE965-42A2-49E7-99E1-B33E0864E6E4}" srcOrd="0" destOrd="7" presId="urn:microsoft.com/office/officeart/2005/8/layout/hList1"/>
    <dgm:cxn modelId="{17200F9C-C168-413D-B0D7-101C1CF4AA9E}" type="presOf" srcId="{2EB20D37-BE3E-4DF3-87B0-92C285B06ECF}" destId="{35F24368-58F7-4284-8B7C-5D5DF93BEA2D}" srcOrd="0" destOrd="2" presId="urn:microsoft.com/office/officeart/2005/8/layout/hList1"/>
    <dgm:cxn modelId="{476224B1-29A8-4E4C-B804-CE28E56C2571}" type="presOf" srcId="{8559A626-1249-4F6D-9364-8878A7BD203C}" destId="{472DE965-42A2-49E7-99E1-B33E0864E6E4}" srcOrd="0" destOrd="6" presId="urn:microsoft.com/office/officeart/2005/8/layout/hList1"/>
    <dgm:cxn modelId="{05D1CCA1-F8BE-4618-AAAE-A41BED7590AF}" type="presOf" srcId="{13F527B2-1F40-43C9-BD52-4C4850C6A3B7}" destId="{DC5D498A-5B95-4433-9F4A-D88C9FE63B72}" srcOrd="0" destOrd="9" presId="urn:microsoft.com/office/officeart/2005/8/layout/hList1"/>
    <dgm:cxn modelId="{0AAFCCFD-B6C3-417F-9CDD-21E345CD68CE}" srcId="{9316D7EE-3BAE-4A04-A9E7-082DCA18B78C}" destId="{EC680DE6-904D-4470-B44A-6530C82908CE}" srcOrd="2" destOrd="0" parTransId="{93333F17-2B2C-4F76-AB46-7CED6D4B03DE}" sibTransId="{7BFFB6C4-CC9B-45CC-A36F-593B22300267}"/>
    <dgm:cxn modelId="{19B998A8-6311-40B1-B8AA-AA43E30D1FBE}" type="presOf" srcId="{29B5C6A0-66A2-492D-A29E-137745008C5D}" destId="{D65BD740-B5A9-42B5-A6D1-3CB61B41693F}" srcOrd="0" destOrd="0" presId="urn:microsoft.com/office/officeart/2005/8/layout/hList1"/>
    <dgm:cxn modelId="{0F9BB874-B9C5-449C-80CA-A8C3EAC2FCC8}" srcId="{29B5C6A0-66A2-492D-A29E-137745008C5D}" destId="{AB77AD1A-7602-40FD-893D-8046F644E887}" srcOrd="3" destOrd="0" parTransId="{D62604FA-F225-4523-B2B6-8B54568ED3E3}" sibTransId="{62E7F03E-4781-40C4-97D6-143C4ADD852E}"/>
    <dgm:cxn modelId="{A337BD64-7F4E-4AFD-A2A6-AD8721E52A6B}" type="presOf" srcId="{26F87997-B908-4481-B356-F41A19F71D5B}" destId="{DC5D498A-5B95-4433-9F4A-D88C9FE63B72}" srcOrd="0" destOrd="3" presId="urn:microsoft.com/office/officeart/2005/8/layout/hList1"/>
    <dgm:cxn modelId="{460B94D7-6FF3-43A5-867F-BA8C98EFC2CB}" type="presOf" srcId="{D2EF5CC3-B043-4CD4-ADB2-376CC4112829}" destId="{35F24368-58F7-4284-8B7C-5D5DF93BEA2D}" srcOrd="0" destOrd="1" presId="urn:microsoft.com/office/officeart/2005/8/layout/hList1"/>
    <dgm:cxn modelId="{93809011-3093-45C7-A3CD-2DE258929B95}" type="presOf" srcId="{35E3AE63-7E4B-4772-8B00-9DFB783F9568}" destId="{35F24368-58F7-4284-8B7C-5D5DF93BEA2D}" srcOrd="0" destOrd="5" presId="urn:microsoft.com/office/officeart/2005/8/layout/hList1"/>
    <dgm:cxn modelId="{68479DF9-A2E0-42DB-B028-04BF209A2B71}" type="presOf" srcId="{9756A336-7838-4E3D-954B-2CFF4277CA29}" destId="{472DE965-42A2-49E7-99E1-B33E0864E6E4}" srcOrd="0" destOrd="10" presId="urn:microsoft.com/office/officeart/2005/8/layout/hList1"/>
    <dgm:cxn modelId="{00B391BB-BB64-480A-B4CF-F460DD10BE5D}" srcId="{B8744476-0160-4503-9161-3714D2078AF2}" destId="{024BE4E7-004E-4949-82E1-71B8D4EF975D}" srcOrd="10" destOrd="0" parTransId="{E42061B6-567F-490A-B95D-94BCB7370A8A}" sibTransId="{6C423E75-BCDD-47C7-B822-57D3197FACBB}"/>
    <dgm:cxn modelId="{1FC39832-4D93-42E3-8F07-E648CFE8DFB4}" srcId="{B8744476-0160-4503-9161-3714D2078AF2}" destId="{E50A4464-024B-4C98-85E0-238F4202425E}" srcOrd="8" destOrd="0" parTransId="{FFD5DFB7-DD5A-482D-9C03-80DF5D342C13}" sibTransId="{4B42BE88-CE00-4574-8ABA-C8C4A9825EEE}"/>
    <dgm:cxn modelId="{7B1B4280-A42A-4419-B631-B8397AF6F821}" type="presOf" srcId="{34603243-FCC8-4FC6-BFA8-A9E7FE44878A}" destId="{DC5D498A-5B95-4433-9F4A-D88C9FE63B72}" srcOrd="0" destOrd="1" presId="urn:microsoft.com/office/officeart/2005/8/layout/hList1"/>
    <dgm:cxn modelId="{7A19F0DA-7A57-4DFE-A59F-25B9F3C0540F}" srcId="{B8744476-0160-4503-9161-3714D2078AF2}" destId="{671A30B9-D44D-4C16-BCC2-3BEBD0AFD8FE}" srcOrd="4" destOrd="0" parTransId="{CE5C152F-D409-4708-9A5C-C4DA548D807D}" sibTransId="{B74483E5-9A6E-4218-A3BC-5FDE1190B2E3}"/>
    <dgm:cxn modelId="{98914ECB-2824-402D-AD0D-1411AE83856B}" srcId="{9316D7EE-3BAE-4A04-A9E7-082DCA18B78C}" destId="{6ACD57D0-0276-46A4-BE4D-D70AE807E1CF}" srcOrd="8" destOrd="0" parTransId="{8BF6009C-329F-49F8-B487-DC9E03F0CAA3}" sibTransId="{0C6DC552-6181-4CEE-9B72-57409077CEB2}"/>
    <dgm:cxn modelId="{39A4160B-22CB-493A-BF14-00B0A6AA44EF}" type="presOf" srcId="{E8539066-60CE-4588-BC87-90969438E422}" destId="{DC5D498A-5B95-4433-9F4A-D88C9FE63B72}" srcOrd="0" destOrd="0" presId="urn:microsoft.com/office/officeart/2005/8/layout/hList1"/>
    <dgm:cxn modelId="{D2E77F12-0067-4DC9-8658-99893A5813DD}" type="presOf" srcId="{EA25C386-E139-4AAE-898E-28E1BB7950C6}" destId="{35F24368-58F7-4284-8B7C-5D5DF93BEA2D}" srcOrd="0" destOrd="6" presId="urn:microsoft.com/office/officeart/2005/8/layout/hList1"/>
    <dgm:cxn modelId="{869AC69B-127B-4D08-B0A3-FE363C8CA589}" type="presOf" srcId="{6ACD57D0-0276-46A4-BE4D-D70AE807E1CF}" destId="{DC5D498A-5B95-4433-9F4A-D88C9FE63B72}" srcOrd="0" destOrd="8" presId="urn:microsoft.com/office/officeart/2005/8/layout/hList1"/>
    <dgm:cxn modelId="{9F4FA57D-4B4C-4AEB-8E80-F42F6AAD191E}" type="presOf" srcId="{4631F94D-650E-4744-A44F-DE8B22F1D8D8}" destId="{472DE965-42A2-49E7-99E1-B33E0864E6E4}" srcOrd="0" destOrd="0" presId="urn:microsoft.com/office/officeart/2005/8/layout/hList1"/>
    <dgm:cxn modelId="{BEA0DE45-DCC3-4CDF-9131-8B2CC6837A7E}" srcId="{B8744476-0160-4503-9161-3714D2078AF2}" destId="{36B4E1E3-FE95-4510-A15D-73AB65E44841}" srcOrd="3" destOrd="0" parTransId="{0174DE98-4E82-4802-B529-BD3793CAE93E}" sibTransId="{6CA5D2C0-1838-4636-A3DC-D3F732232C7A}"/>
    <dgm:cxn modelId="{12626235-DA4D-4FCD-953A-EE06B1A5EE6C}" type="presOf" srcId="{374C2EA6-0B5D-437B-A97A-E9B65F8125BC}" destId="{472DE965-42A2-49E7-99E1-B33E0864E6E4}" srcOrd="0" destOrd="2" presId="urn:microsoft.com/office/officeart/2005/8/layout/hList1"/>
    <dgm:cxn modelId="{932ECC04-3212-46A2-AD1C-C09D280C1E60}" type="presOf" srcId="{36B4E1E3-FE95-4510-A15D-73AB65E44841}" destId="{35F24368-58F7-4284-8B7C-5D5DF93BEA2D}" srcOrd="0" destOrd="3" presId="urn:microsoft.com/office/officeart/2005/8/layout/hList1"/>
    <dgm:cxn modelId="{ABC169FF-7CA2-43D0-93D9-7F1162B27ADA}" type="presOf" srcId="{EC680DE6-904D-4470-B44A-6530C82908CE}" destId="{DC5D498A-5B95-4433-9F4A-D88C9FE63B72}" srcOrd="0" destOrd="2" presId="urn:microsoft.com/office/officeart/2005/8/layout/hList1"/>
    <dgm:cxn modelId="{7A8D8869-8422-4CD7-AA6A-FEA98560A587}" srcId="{B8744476-0160-4503-9161-3714D2078AF2}" destId="{35E3AE63-7E4B-4772-8B00-9DFB783F9568}" srcOrd="5" destOrd="0" parTransId="{A8D0FB5A-B2FD-4BE3-B047-9D0A91215A43}" sibTransId="{C03DAFBB-558F-40B4-9880-20EDD71F90C0}"/>
    <dgm:cxn modelId="{FF801525-D181-4679-BBC7-09B94C51315C}" type="presOf" srcId="{87F6FB9E-6E20-4C85-A3B5-D8CD3CEFF322}" destId="{472DE965-42A2-49E7-99E1-B33E0864E6E4}" srcOrd="0" destOrd="5" presId="urn:microsoft.com/office/officeart/2005/8/layout/hList1"/>
    <dgm:cxn modelId="{9E198ACB-4C4E-46F4-90E6-569A9C9C2099}" srcId="{B8744476-0160-4503-9161-3714D2078AF2}" destId="{EA25C386-E139-4AAE-898E-28E1BB7950C6}" srcOrd="6" destOrd="0" parTransId="{CA0AC4B8-ADD2-49C6-9D90-9DF8159685E4}" sibTransId="{ADB08316-D57C-49D0-BF12-8E095C652FAA}"/>
    <dgm:cxn modelId="{41FBCA4F-F9B6-4177-91B6-9CD8901ABABA}" type="presOf" srcId="{B8744476-0160-4503-9161-3714D2078AF2}" destId="{37C2CD54-A156-47FE-A9C8-752B449CBE65}" srcOrd="0" destOrd="0" presId="urn:microsoft.com/office/officeart/2005/8/layout/hList1"/>
    <dgm:cxn modelId="{6AC2DF0C-FA5C-4379-A0F2-61C436D3BB6B}" type="presOf" srcId="{E50A4464-024B-4C98-85E0-238F4202425E}" destId="{35F24368-58F7-4284-8B7C-5D5DF93BEA2D}" srcOrd="0" destOrd="8" presId="urn:microsoft.com/office/officeart/2005/8/layout/hList1"/>
    <dgm:cxn modelId="{E55FB12D-05FB-4C96-80DE-7A1A19248A5A}" type="presParOf" srcId="{54111A7F-CEA8-4AA3-B1AC-617BAE345609}" destId="{A25C3488-6189-4814-A07A-B0199C2FEC69}" srcOrd="0" destOrd="0" presId="urn:microsoft.com/office/officeart/2005/8/layout/hList1"/>
    <dgm:cxn modelId="{ABAB1F6A-4875-4038-A1E4-D16AD31AD2CB}" type="presParOf" srcId="{A25C3488-6189-4814-A07A-B0199C2FEC69}" destId="{CD8309D3-E6F2-4BA3-BC45-9507558515AB}" srcOrd="0" destOrd="0" presId="urn:microsoft.com/office/officeart/2005/8/layout/hList1"/>
    <dgm:cxn modelId="{A6186618-42C7-405B-B8AE-CF032FCD00D9}" type="presParOf" srcId="{A25C3488-6189-4814-A07A-B0199C2FEC69}" destId="{DC5D498A-5B95-4433-9F4A-D88C9FE63B72}" srcOrd="1" destOrd="0" presId="urn:microsoft.com/office/officeart/2005/8/layout/hList1"/>
    <dgm:cxn modelId="{1726B707-7081-40CF-B583-BFC1C54F7CC1}" type="presParOf" srcId="{54111A7F-CEA8-4AA3-B1AC-617BAE345609}" destId="{9C034050-6A1D-4067-BF5D-CB184F165640}" srcOrd="1" destOrd="0" presId="urn:microsoft.com/office/officeart/2005/8/layout/hList1"/>
    <dgm:cxn modelId="{CBE3B27B-9BA4-40B7-AC94-30F7105C960B}" type="presParOf" srcId="{54111A7F-CEA8-4AA3-B1AC-617BAE345609}" destId="{235A918F-72BF-4431-83AB-F06A7CD7170E}" srcOrd="2" destOrd="0" presId="urn:microsoft.com/office/officeart/2005/8/layout/hList1"/>
    <dgm:cxn modelId="{52C7D931-A225-4281-94B8-FCA786F9ACDD}" type="presParOf" srcId="{235A918F-72BF-4431-83AB-F06A7CD7170E}" destId="{37C2CD54-A156-47FE-A9C8-752B449CBE65}" srcOrd="0" destOrd="0" presId="urn:microsoft.com/office/officeart/2005/8/layout/hList1"/>
    <dgm:cxn modelId="{13CB4060-9266-479C-B6F9-E3BB6503F6DF}" type="presParOf" srcId="{235A918F-72BF-4431-83AB-F06A7CD7170E}" destId="{35F24368-58F7-4284-8B7C-5D5DF93BEA2D}" srcOrd="1" destOrd="0" presId="urn:microsoft.com/office/officeart/2005/8/layout/hList1"/>
    <dgm:cxn modelId="{964DA1E4-E348-4130-888D-89C51B57BD1E}" type="presParOf" srcId="{54111A7F-CEA8-4AA3-B1AC-617BAE345609}" destId="{46C1582B-6619-443B-BA5D-1F66B9C36C1C}" srcOrd="3" destOrd="0" presId="urn:microsoft.com/office/officeart/2005/8/layout/hList1"/>
    <dgm:cxn modelId="{DDE983A4-771D-4CD6-BC22-47F0848C3A1D}" type="presParOf" srcId="{54111A7F-CEA8-4AA3-B1AC-617BAE345609}" destId="{F195173F-A57F-4473-A040-A6CBF215AEF1}" srcOrd="4" destOrd="0" presId="urn:microsoft.com/office/officeart/2005/8/layout/hList1"/>
    <dgm:cxn modelId="{6AC19BEC-C3C8-4E8F-83B4-EB6A9F6AC73E}" type="presParOf" srcId="{F195173F-A57F-4473-A040-A6CBF215AEF1}" destId="{D65BD740-B5A9-42B5-A6D1-3CB61B41693F}" srcOrd="0" destOrd="0" presId="urn:microsoft.com/office/officeart/2005/8/layout/hList1"/>
    <dgm:cxn modelId="{046556E8-54B8-4F04-8111-8BA0396850CC}" type="presParOf" srcId="{F195173F-A57F-4473-A040-A6CBF215AEF1}" destId="{472DE965-42A2-49E7-99E1-B33E0864E6E4}" srcOrd="1" destOrd="0" presId="urn:microsoft.com/office/officeart/2005/8/layout/hList1"/>
    <dgm:cxn modelId="{BAEE3D6F-2CC3-4AEA-8382-FFFC91C2C48E}" type="presParOf" srcId="{54111A7F-CEA8-4AA3-B1AC-617BAE345609}" destId="{DEA10907-106A-43BB-9BEB-62968A5AA1BB}" srcOrd="5" destOrd="0" presId="urn:microsoft.com/office/officeart/2005/8/layout/hList1"/>
    <dgm:cxn modelId="{D87E09DB-76F3-4B28-A9E8-1EBC29913609}" type="presParOf" srcId="{54111A7F-CEA8-4AA3-B1AC-617BAE345609}" destId="{2884535A-6809-4D64-A9C8-AFEA4E31634B}" srcOrd="6" destOrd="0" presId="urn:microsoft.com/office/officeart/2005/8/layout/hList1"/>
    <dgm:cxn modelId="{BBFE6B8C-5D07-4392-8DEC-E605A6919F2A}" type="presParOf" srcId="{2884535A-6809-4D64-A9C8-AFEA4E31634B}" destId="{36B69410-1A27-4C4A-A0C7-6A5C42AC8854}" srcOrd="0" destOrd="0" presId="urn:microsoft.com/office/officeart/2005/8/layout/hList1"/>
    <dgm:cxn modelId="{51A859C1-2481-4E64-8CED-F432A30D2AB5}" type="presParOf" srcId="{2884535A-6809-4D64-A9C8-AFEA4E31634B}" destId="{79204B84-D95E-4F92-BBDF-21AF44B6B968}"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8309D3-E6F2-4BA3-BC45-9507558515AB}">
      <dsp:nvSpPr>
        <dsp:cNvPr id="0" name=""/>
        <dsp:cNvSpPr/>
      </dsp:nvSpPr>
      <dsp:spPr>
        <a:xfrm>
          <a:off x="33600" y="0"/>
          <a:ext cx="1959291" cy="3600000"/>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0">
          <a:scrgbClr r="0" g="0" b="0"/>
        </a:fillRef>
        <a:effectRef idx="0">
          <a:scrgbClr r="0" g="0" b="0"/>
        </a:effectRef>
        <a:fontRef idx="minor">
          <a:schemeClr val="dk1"/>
        </a:fontRef>
      </dsp:style>
      <dsp:txBody>
        <a:bodyPr spcFirstLastPara="0" vert="horz" wrap="square" lIns="35560" tIns="20320" rIns="35560" bIns="20320" numCol="1" spcCol="1270" anchor="ctr" anchorCtr="0">
          <a:noAutofit/>
        </a:bodyPr>
        <a:lstStyle/>
        <a:p>
          <a:pPr lvl="0" algn="ctr" defTabSz="222250">
            <a:lnSpc>
              <a:spcPct val="90000"/>
            </a:lnSpc>
            <a:spcBef>
              <a:spcPct val="0"/>
            </a:spcBef>
            <a:spcAft>
              <a:spcPct val="35000"/>
            </a:spcAft>
          </a:pPr>
          <a:endParaRPr lang="en-US" sz="500" kern="1200" dirty="0"/>
        </a:p>
        <a:p>
          <a:pPr lvl="0" algn="ctr" defTabSz="222250">
            <a:lnSpc>
              <a:spcPct val="90000"/>
            </a:lnSpc>
            <a:spcBef>
              <a:spcPct val="0"/>
            </a:spcBef>
            <a:spcAft>
              <a:spcPct val="35000"/>
            </a:spcAft>
          </a:pPr>
          <a:endParaRPr lang="en-US" sz="500" kern="1200" dirty="0"/>
        </a:p>
      </dsp:txBody>
      <dsp:txXfrm>
        <a:off x="33600" y="0"/>
        <a:ext cx="1959291" cy="3600000"/>
      </dsp:txXfrm>
    </dsp:sp>
    <dsp:sp modelId="{DC5D498A-5B95-4433-9F4A-D88C9FE63B72}">
      <dsp:nvSpPr>
        <dsp:cNvPr id="0" name=""/>
        <dsp:cNvSpPr/>
      </dsp:nvSpPr>
      <dsp:spPr>
        <a:xfrm>
          <a:off x="49724" y="3508466"/>
          <a:ext cx="1959291" cy="1818667"/>
        </a:xfrm>
        <a:prstGeom prst="rect">
          <a:avLst/>
        </a:prstGeom>
        <a:solidFill>
          <a:srgbClr val="B56C85">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r" defTabSz="889000">
            <a:lnSpc>
              <a:spcPct val="90000"/>
            </a:lnSpc>
            <a:spcBef>
              <a:spcPct val="0"/>
            </a:spcBef>
            <a:spcAft>
              <a:spcPct val="15000"/>
            </a:spcAft>
            <a:buFontTx/>
            <a:buChar char="••"/>
          </a:pPr>
          <a:r>
            <a:rPr lang="en-US" sz="2000" kern="1200" dirty="0"/>
            <a:t>Go live</a:t>
          </a:r>
        </a:p>
        <a:p>
          <a:pPr marL="228600" lvl="1" indent="-228600" algn="r" defTabSz="889000">
            <a:lnSpc>
              <a:spcPct val="90000"/>
            </a:lnSpc>
            <a:spcBef>
              <a:spcPct val="0"/>
            </a:spcBef>
            <a:spcAft>
              <a:spcPct val="15000"/>
            </a:spcAft>
            <a:buFontTx/>
            <a:buChar char="••"/>
          </a:pPr>
          <a:endParaRPr lang="en-US" sz="2000" kern="1200" dirty="0"/>
        </a:p>
        <a:p>
          <a:pPr marL="228600" lvl="1" indent="-228600" algn="r" defTabSz="889000">
            <a:lnSpc>
              <a:spcPct val="90000"/>
            </a:lnSpc>
            <a:spcBef>
              <a:spcPct val="0"/>
            </a:spcBef>
            <a:spcAft>
              <a:spcPct val="15000"/>
            </a:spcAft>
            <a:buFontTx/>
            <a:buChar char="••"/>
          </a:pPr>
          <a:r>
            <a:rPr lang="en-US" sz="2000" kern="1200" dirty="0"/>
            <a:t>Volume traded</a:t>
          </a:r>
        </a:p>
        <a:p>
          <a:pPr marL="228600" lvl="1" indent="-228600" algn="r" defTabSz="889000">
            <a:lnSpc>
              <a:spcPct val="90000"/>
            </a:lnSpc>
            <a:spcBef>
              <a:spcPct val="0"/>
            </a:spcBef>
            <a:spcAft>
              <a:spcPct val="15000"/>
            </a:spcAft>
            <a:buFontTx/>
            <a:buChar char="••"/>
          </a:pPr>
          <a:r>
            <a:rPr lang="en-US" sz="2000" kern="1200" dirty="0"/>
            <a:t> </a:t>
          </a:r>
        </a:p>
        <a:p>
          <a:pPr marL="228600" lvl="1" indent="-228600" algn="r" defTabSz="889000">
            <a:lnSpc>
              <a:spcPct val="90000"/>
            </a:lnSpc>
            <a:spcBef>
              <a:spcPct val="0"/>
            </a:spcBef>
            <a:spcAft>
              <a:spcPct val="15000"/>
            </a:spcAft>
            <a:buFontTx/>
            <a:buChar char="••"/>
          </a:pPr>
          <a:r>
            <a:rPr lang="en-US" sz="2000" kern="1200" dirty="0"/>
            <a:t>Participants</a:t>
          </a:r>
        </a:p>
        <a:p>
          <a:pPr marL="228600" lvl="1" indent="-228600" algn="r" defTabSz="889000">
            <a:lnSpc>
              <a:spcPct val="90000"/>
            </a:lnSpc>
            <a:spcBef>
              <a:spcPct val="0"/>
            </a:spcBef>
            <a:spcAft>
              <a:spcPct val="15000"/>
            </a:spcAft>
            <a:buFontTx/>
            <a:buChar char="••"/>
          </a:pPr>
          <a:endParaRPr lang="en-US" sz="2000" kern="1200" dirty="0"/>
        </a:p>
        <a:p>
          <a:pPr marL="228600" lvl="1" indent="-228600" algn="r" defTabSz="889000">
            <a:lnSpc>
              <a:spcPct val="90000"/>
            </a:lnSpc>
            <a:spcBef>
              <a:spcPct val="0"/>
            </a:spcBef>
            <a:spcAft>
              <a:spcPct val="15000"/>
            </a:spcAft>
            <a:buFontTx/>
            <a:buChar char="••"/>
          </a:pPr>
          <a:r>
            <a:rPr lang="en-US" sz="2000" kern="1200" dirty="0"/>
            <a:t>Platform Vendor</a:t>
          </a:r>
        </a:p>
        <a:p>
          <a:pPr marL="228600" lvl="1" indent="-228600" algn="r" defTabSz="889000">
            <a:lnSpc>
              <a:spcPct val="90000"/>
            </a:lnSpc>
            <a:spcBef>
              <a:spcPct val="0"/>
            </a:spcBef>
            <a:spcAft>
              <a:spcPct val="15000"/>
            </a:spcAft>
            <a:buFontTx/>
            <a:buChar char="••"/>
          </a:pPr>
          <a:endParaRPr lang="en-US" sz="2000" kern="1200" dirty="0"/>
        </a:p>
        <a:p>
          <a:pPr marL="228600" lvl="1" indent="-228600" algn="r" defTabSz="889000">
            <a:lnSpc>
              <a:spcPct val="90000"/>
            </a:lnSpc>
            <a:spcBef>
              <a:spcPct val="0"/>
            </a:spcBef>
            <a:spcAft>
              <a:spcPct val="15000"/>
            </a:spcAft>
            <a:buFontTx/>
            <a:buChar char="••"/>
          </a:pPr>
          <a:endParaRPr lang="en-US" sz="2000" kern="1200" dirty="0"/>
        </a:p>
        <a:p>
          <a:pPr marL="228600" lvl="1" indent="-228600" algn="r" defTabSz="889000">
            <a:lnSpc>
              <a:spcPct val="90000"/>
            </a:lnSpc>
            <a:spcBef>
              <a:spcPct val="0"/>
            </a:spcBef>
            <a:spcAft>
              <a:spcPct val="15000"/>
            </a:spcAft>
            <a:buFontTx/>
            <a:buChar char="••"/>
          </a:pPr>
          <a:r>
            <a:rPr lang="en-US" sz="2000" kern="1200" dirty="0"/>
            <a:t>Characteristics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sz="1800" kern="1200" dirty="0"/>
        </a:p>
      </dsp:txBody>
      <dsp:txXfrm>
        <a:off x="49724" y="3508466"/>
        <a:ext cx="1959291" cy="1818667"/>
      </dsp:txXfrm>
    </dsp:sp>
    <dsp:sp modelId="{37C2CD54-A156-47FE-A9C8-752B449CBE65}">
      <dsp:nvSpPr>
        <dsp:cNvPr id="0" name=""/>
        <dsp:cNvSpPr/>
      </dsp:nvSpPr>
      <dsp:spPr>
        <a:xfrm>
          <a:off x="2288568" y="0"/>
          <a:ext cx="1959291" cy="3600000"/>
        </a:xfrm>
        <a:prstGeom prst="rect">
          <a:avLst/>
        </a:prstGeom>
        <a:solidFill>
          <a:srgbClr val="81435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effectLst>
                <a:outerShdw blurRad="38100" dist="38100" dir="2700000" algn="tl">
                  <a:srgbClr val="000000">
                    <a:alpha val="43137"/>
                  </a:srgbClr>
                </a:outerShdw>
              </a:effectLst>
            </a:rPr>
            <a:t>DAM</a:t>
          </a:r>
          <a:r>
            <a:rPr lang="en-US" sz="1800" kern="1200" dirty="0"/>
            <a:t> </a:t>
          </a:r>
        </a:p>
      </dsp:txBody>
      <dsp:txXfrm>
        <a:off x="2288568" y="0"/>
        <a:ext cx="1959291" cy="3600000"/>
      </dsp:txXfrm>
    </dsp:sp>
    <dsp:sp modelId="{35F24368-58F7-4284-8B7C-5D5DF93BEA2D}">
      <dsp:nvSpPr>
        <dsp:cNvPr id="0" name=""/>
        <dsp:cNvSpPr/>
      </dsp:nvSpPr>
      <dsp:spPr>
        <a:xfrm>
          <a:off x="2283317" y="3508466"/>
          <a:ext cx="1959291" cy="1818667"/>
        </a:xfrm>
        <a:prstGeom prst="rect">
          <a:avLst/>
        </a:prstGeom>
        <a:solidFill>
          <a:srgbClr val="D6BCCB">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FontTx/>
            <a:buChar char="••"/>
          </a:pPr>
          <a:r>
            <a:rPr lang="en-US" sz="2000" kern="1200" dirty="0"/>
            <a:t>2016, Jan 19</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36.2 TWh </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83</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GB" sz="2000" kern="1200" dirty="0" err="1"/>
            <a:t>Nordpool</a:t>
          </a:r>
          <a:r>
            <a:rPr lang="en-GB" sz="2000" kern="1200" dirty="0"/>
            <a:t> (Norway)</a:t>
          </a:r>
          <a:endParaRPr lang="en-US" sz="2000" kern="1200" dirty="0"/>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Online system</a:t>
          </a:r>
        </a:p>
        <a:p>
          <a:pPr marL="228600" lvl="1" indent="-228600" algn="l" defTabSz="889000">
            <a:lnSpc>
              <a:spcPct val="90000"/>
            </a:lnSpc>
            <a:spcBef>
              <a:spcPct val="0"/>
            </a:spcBef>
            <a:spcAft>
              <a:spcPct val="15000"/>
            </a:spcAft>
            <a:buFontTx/>
            <a:buChar char="••"/>
          </a:pPr>
          <a:r>
            <a:rPr lang="en-US" sz="2000" kern="1200" dirty="0"/>
            <a:t>Continuous operation 365 days/year</a:t>
          </a:r>
        </a:p>
        <a:p>
          <a:pPr marL="171450" lvl="1" indent="-171450" algn="l" defTabSz="800100">
            <a:lnSpc>
              <a:spcPct val="90000"/>
            </a:lnSpc>
            <a:spcBef>
              <a:spcPct val="0"/>
            </a:spcBef>
            <a:spcAft>
              <a:spcPct val="15000"/>
            </a:spcAft>
            <a:buChar char="••"/>
          </a:pPr>
          <a:endParaRPr lang="en-US" sz="1800" kern="1200" dirty="0"/>
        </a:p>
      </dsp:txBody>
      <dsp:txXfrm>
        <a:off x="2283317" y="3508466"/>
        <a:ext cx="1959291" cy="1818667"/>
      </dsp:txXfrm>
    </dsp:sp>
    <dsp:sp modelId="{D65BD740-B5A9-42B5-A6D1-3CB61B41693F}">
      <dsp:nvSpPr>
        <dsp:cNvPr id="0" name=""/>
        <dsp:cNvSpPr/>
      </dsp:nvSpPr>
      <dsp:spPr>
        <a:xfrm>
          <a:off x="4420552" y="0"/>
          <a:ext cx="1959291" cy="3600000"/>
        </a:xfrm>
        <a:prstGeom prst="rect">
          <a:avLst/>
        </a:prstGeom>
        <a:solidFill>
          <a:srgbClr val="81435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effectLst>
                <a:outerShdw blurRad="38100" dist="38100" dir="2700000" algn="tl">
                  <a:srgbClr val="000000">
                    <a:alpha val="43137"/>
                  </a:srgbClr>
                </a:outerShdw>
              </a:effectLst>
            </a:rPr>
            <a:t>CMBC</a:t>
          </a:r>
        </a:p>
      </dsp:txBody>
      <dsp:txXfrm>
        <a:off x="4420552" y="0"/>
        <a:ext cx="1959291" cy="3600000"/>
      </dsp:txXfrm>
    </dsp:sp>
    <dsp:sp modelId="{472DE965-42A2-49E7-99E1-B33E0864E6E4}">
      <dsp:nvSpPr>
        <dsp:cNvPr id="0" name=""/>
        <dsp:cNvSpPr/>
      </dsp:nvSpPr>
      <dsp:spPr>
        <a:xfrm>
          <a:off x="4416438" y="3508466"/>
          <a:ext cx="1959291" cy="1818667"/>
        </a:xfrm>
        <a:prstGeom prst="rect">
          <a:avLst/>
        </a:prstGeom>
        <a:solidFill>
          <a:srgbClr val="D6BCCB">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FontTx/>
            <a:buChar char="••"/>
          </a:pPr>
          <a:r>
            <a:rPr lang="en-US" sz="2000" kern="1200" dirty="0"/>
            <a:t>2016, Oct 24</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48.1 TWh </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56</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Trayport (UK)</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endParaRPr lang="en-US" sz="2000" kern="1200" dirty="0"/>
        </a:p>
        <a:p>
          <a:pPr marL="171450" lvl="1" indent="-171450" algn="l" defTabSz="800100">
            <a:lnSpc>
              <a:spcPct val="90000"/>
            </a:lnSpc>
            <a:spcBef>
              <a:spcPct val="0"/>
            </a:spcBef>
            <a:spcAft>
              <a:spcPct val="15000"/>
            </a:spcAft>
            <a:buFontTx/>
            <a:buChar char="••"/>
          </a:pPr>
          <a:r>
            <a:rPr lang="en-US" sz="1800" kern="1200" dirty="0"/>
            <a:t>Installed locally</a:t>
          </a:r>
          <a:endParaRPr lang="en-US" sz="2000" kern="1200" dirty="0"/>
        </a:p>
        <a:p>
          <a:pPr marL="228600" lvl="1" indent="-228600" algn="l" defTabSz="889000">
            <a:lnSpc>
              <a:spcPct val="90000"/>
            </a:lnSpc>
            <a:spcBef>
              <a:spcPct val="0"/>
            </a:spcBef>
            <a:spcAft>
              <a:spcPct val="15000"/>
            </a:spcAft>
            <a:buFontTx/>
            <a:buChar char="••"/>
          </a:pPr>
          <a:r>
            <a:rPr lang="en-US" sz="2000" kern="1200" dirty="0"/>
            <a:t>Limited operation time</a:t>
          </a:r>
        </a:p>
      </dsp:txBody>
      <dsp:txXfrm>
        <a:off x="4416438" y="3508466"/>
        <a:ext cx="1959291" cy="1818667"/>
      </dsp:txXfrm>
    </dsp:sp>
    <dsp:sp modelId="{36B69410-1A27-4C4A-A0C7-6A5C42AC8854}">
      <dsp:nvSpPr>
        <dsp:cNvPr id="0" name=""/>
        <dsp:cNvSpPr/>
      </dsp:nvSpPr>
      <dsp:spPr>
        <a:xfrm>
          <a:off x="6580260" y="0"/>
          <a:ext cx="1959291" cy="3600000"/>
        </a:xfrm>
        <a:prstGeom prst="rect">
          <a:avLst/>
        </a:prstGeom>
        <a:solidFill>
          <a:srgbClr val="81435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IDM</a:t>
          </a:r>
        </a:p>
      </dsp:txBody>
      <dsp:txXfrm>
        <a:off x="6580260" y="0"/>
        <a:ext cx="1959291" cy="3600000"/>
      </dsp:txXfrm>
    </dsp:sp>
    <dsp:sp modelId="{79204B84-D95E-4F92-BBDF-21AF44B6B968}">
      <dsp:nvSpPr>
        <dsp:cNvPr id="0" name=""/>
        <dsp:cNvSpPr/>
      </dsp:nvSpPr>
      <dsp:spPr>
        <a:xfrm>
          <a:off x="6580260" y="3508466"/>
          <a:ext cx="1959291" cy="1818667"/>
        </a:xfrm>
        <a:prstGeom prst="rect">
          <a:avLst/>
        </a:prstGeom>
        <a:solidFill>
          <a:srgbClr val="D6BCCB">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FontTx/>
            <a:buChar char="••"/>
          </a:pPr>
          <a:r>
            <a:rPr lang="en-US" sz="2000" kern="1200" dirty="0"/>
            <a:t>2018, Apr 12</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1.5 TWh </a:t>
          </a:r>
          <a:r>
            <a:rPr lang="en-US" sz="2000" kern="1200" dirty="0">
              <a:solidFill>
                <a:srgbClr val="FF0000"/>
              </a:solidFill>
            </a:rPr>
            <a:t>  </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65</a:t>
          </a:r>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GB" sz="2000" kern="1200" dirty="0" err="1"/>
            <a:t>Nordpool</a:t>
          </a:r>
          <a:r>
            <a:rPr lang="en-GB" sz="2000" kern="1200" dirty="0"/>
            <a:t> (Norway)</a:t>
          </a:r>
          <a:endParaRPr lang="en-US" sz="2000" kern="1200" dirty="0"/>
        </a:p>
        <a:p>
          <a:pPr marL="228600" lvl="1" indent="-228600" algn="l" defTabSz="889000">
            <a:lnSpc>
              <a:spcPct val="90000"/>
            </a:lnSpc>
            <a:spcBef>
              <a:spcPct val="0"/>
            </a:spcBef>
            <a:spcAft>
              <a:spcPct val="15000"/>
            </a:spcAft>
            <a:buFontTx/>
            <a:buChar char="••"/>
          </a:pPr>
          <a:endParaRPr lang="en-US" sz="2000" kern="1200" dirty="0"/>
        </a:p>
        <a:p>
          <a:pPr marL="228600" lvl="1" indent="-228600" algn="l" defTabSz="889000">
            <a:lnSpc>
              <a:spcPct val="90000"/>
            </a:lnSpc>
            <a:spcBef>
              <a:spcPct val="0"/>
            </a:spcBef>
            <a:spcAft>
              <a:spcPct val="15000"/>
            </a:spcAft>
            <a:buFontTx/>
            <a:buChar char="••"/>
          </a:pPr>
          <a:r>
            <a:rPr lang="en-US" sz="2000" kern="1200" dirty="0"/>
            <a:t>Online system</a:t>
          </a:r>
        </a:p>
        <a:p>
          <a:pPr marL="228600" lvl="1" indent="-228600" algn="l" defTabSz="889000">
            <a:lnSpc>
              <a:spcPct val="90000"/>
            </a:lnSpc>
            <a:spcBef>
              <a:spcPct val="0"/>
            </a:spcBef>
            <a:spcAft>
              <a:spcPct val="15000"/>
            </a:spcAft>
            <a:buFontTx/>
            <a:buChar char="••"/>
          </a:pPr>
          <a:r>
            <a:rPr lang="en-US" sz="2000" kern="1200" dirty="0"/>
            <a:t>Used 24/7, 365 days/year</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sz="1800" kern="1200" dirty="0"/>
        </a:p>
      </dsp:txBody>
      <dsp:txXfrm>
        <a:off x="6580260" y="3508466"/>
        <a:ext cx="1959291" cy="181866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4E35A48-8094-44FF-A8A6-7D28575AD195}" type="datetimeFigureOut">
              <a:rPr lang="en-GB" smtClean="0"/>
              <a:t>09/02/2021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9D15E70-78BA-406A-A234-131AE2943947}" type="slidenum">
              <a:rPr lang="en-GB" smtClean="0"/>
              <a:t>‹#›</a:t>
            </a:fld>
            <a:endParaRPr lang="en-GB"/>
          </a:p>
        </p:txBody>
      </p:sp>
    </p:spTree>
    <p:extLst>
      <p:ext uri="{BB962C8B-B14F-4D97-AF65-F5344CB8AC3E}">
        <p14:creationId xmlns:p14="http://schemas.microsoft.com/office/powerpoint/2010/main" val="1253821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F9ED90-A0CE-4253-9F13-843146702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bg-BG"/>
          </a:p>
        </p:txBody>
      </p:sp>
      <p:sp>
        <p:nvSpPr>
          <p:cNvPr id="3" name="Subtitle 2">
            <a:extLst>
              <a:ext uri="{FF2B5EF4-FFF2-40B4-BE49-F238E27FC236}">
                <a16:creationId xmlns:a16="http://schemas.microsoft.com/office/drawing/2014/main" xmlns="" id="{919CD4FB-8CCA-4C05-87BB-C5E4AFC1F79D}"/>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bg-BG"/>
          </a:p>
        </p:txBody>
      </p:sp>
      <p:sp>
        <p:nvSpPr>
          <p:cNvPr id="4" name="Date Placeholder 3">
            <a:extLst>
              <a:ext uri="{FF2B5EF4-FFF2-40B4-BE49-F238E27FC236}">
                <a16:creationId xmlns:a16="http://schemas.microsoft.com/office/drawing/2014/main" xmlns="" id="{ABF0F948-3A46-4BE0-8899-8E594BC3E1F6}"/>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5" name="Footer Placeholder 4">
            <a:extLst>
              <a:ext uri="{FF2B5EF4-FFF2-40B4-BE49-F238E27FC236}">
                <a16:creationId xmlns:a16="http://schemas.microsoft.com/office/drawing/2014/main" xmlns="" id="{F8987198-E576-4FC7-B355-40D5BABF805F}"/>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xmlns="" id="{B4BF406B-7980-46FA-AFA5-F9D5F8A6D0E3}"/>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31098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0CABE-251A-4AC0-8FBE-70CF726BBB97}"/>
              </a:ext>
            </a:extLst>
          </p:cNvPr>
          <p:cNvSpPr>
            <a:spLocks noGrp="1"/>
          </p:cNvSpPr>
          <p:nvPr>
            <p:ph type="title"/>
          </p:nvPr>
        </p:nvSpPr>
        <p:spPr/>
        <p:txBody>
          <a:bodyPr/>
          <a:lstStyle/>
          <a:p>
            <a:r>
              <a:rPr lang="en-US"/>
              <a:t>Click to edit Master title style</a:t>
            </a:r>
            <a:endParaRPr lang="bg-BG"/>
          </a:p>
        </p:txBody>
      </p:sp>
      <p:sp>
        <p:nvSpPr>
          <p:cNvPr id="3" name="Vertical Text Placeholder 2">
            <a:extLst>
              <a:ext uri="{FF2B5EF4-FFF2-40B4-BE49-F238E27FC236}">
                <a16:creationId xmlns:a16="http://schemas.microsoft.com/office/drawing/2014/main" xmlns="" id="{44F4E8AB-5D93-45A2-9A73-7DA266874C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xmlns="" id="{C174CEBF-F8F2-4F7F-8848-795503FE4C49}"/>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5" name="Footer Placeholder 4">
            <a:extLst>
              <a:ext uri="{FF2B5EF4-FFF2-40B4-BE49-F238E27FC236}">
                <a16:creationId xmlns:a16="http://schemas.microsoft.com/office/drawing/2014/main" xmlns="" id="{37CDD8B2-B3AC-4907-9526-8BE76A5E98A8}"/>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xmlns="" id="{88BCDFB0-2582-4BF0-AC15-E3E2D6F5D8F1}"/>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26775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928FE93-7E4D-4D2E-8806-173DE7CEF735}"/>
              </a:ext>
            </a:extLst>
          </p:cNvPr>
          <p:cNvSpPr>
            <a:spLocks noGrp="1"/>
          </p:cNvSpPr>
          <p:nvPr>
            <p:ph type="title" orient="vert"/>
          </p:nvPr>
        </p:nvSpPr>
        <p:spPr>
          <a:xfrm>
            <a:off x="8724901" y="365125"/>
            <a:ext cx="2628900" cy="5811838"/>
          </a:xfrm>
        </p:spPr>
        <p:txBody>
          <a:bodyPr vert="eaVert"/>
          <a:lstStyle/>
          <a:p>
            <a:r>
              <a:rPr lang="en-US"/>
              <a:t>Click to edit Master title style</a:t>
            </a:r>
            <a:endParaRPr lang="bg-BG"/>
          </a:p>
        </p:txBody>
      </p:sp>
      <p:sp>
        <p:nvSpPr>
          <p:cNvPr id="3" name="Vertical Text Placeholder 2">
            <a:extLst>
              <a:ext uri="{FF2B5EF4-FFF2-40B4-BE49-F238E27FC236}">
                <a16:creationId xmlns:a16="http://schemas.microsoft.com/office/drawing/2014/main" xmlns="" id="{4AF82F77-0F18-4719-8DD0-7FADE7DB370B}"/>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xmlns="" id="{D61500AD-1B95-4780-BF46-D92461708B27}"/>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5" name="Footer Placeholder 4">
            <a:extLst>
              <a:ext uri="{FF2B5EF4-FFF2-40B4-BE49-F238E27FC236}">
                <a16:creationId xmlns:a16="http://schemas.microsoft.com/office/drawing/2014/main" xmlns="" id="{005E1882-A1C0-4D6B-9DEC-0FF032C76387}"/>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xmlns="" id="{21DBD490-FBED-4807-A684-BB77A3E785E8}"/>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12216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A0CDB8-8C62-4088-AA1A-AAF4A9DC996C}"/>
              </a:ext>
            </a:extLst>
          </p:cNvPr>
          <p:cNvSpPr>
            <a:spLocks noGrp="1"/>
          </p:cNvSpPr>
          <p:nvPr>
            <p:ph type="title"/>
          </p:nvPr>
        </p:nvSpPr>
        <p:spPr/>
        <p:txBody>
          <a:bodyPr/>
          <a:lstStyle/>
          <a:p>
            <a:r>
              <a:rPr lang="en-US"/>
              <a:t>Click to edit Master title style</a:t>
            </a:r>
            <a:endParaRPr lang="bg-BG"/>
          </a:p>
        </p:txBody>
      </p:sp>
      <p:sp>
        <p:nvSpPr>
          <p:cNvPr id="3" name="Content Placeholder 2">
            <a:extLst>
              <a:ext uri="{FF2B5EF4-FFF2-40B4-BE49-F238E27FC236}">
                <a16:creationId xmlns:a16="http://schemas.microsoft.com/office/drawing/2014/main" xmlns="" id="{7250A5D9-46C7-49B9-AF2C-486A3B824AF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xmlns="" id="{665DC39D-F49A-4440-930C-9C5CA0D3BEDD}"/>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5" name="Footer Placeholder 4">
            <a:extLst>
              <a:ext uri="{FF2B5EF4-FFF2-40B4-BE49-F238E27FC236}">
                <a16:creationId xmlns:a16="http://schemas.microsoft.com/office/drawing/2014/main" xmlns="" id="{5E858F75-A2FD-48D9-A4DA-5AA675E19556}"/>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xmlns="" id="{2D8116A3-559F-419D-BF58-65BCA3259BA0}"/>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152754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31288C-C1FB-47AB-92A3-57A84B366214}"/>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bg-BG"/>
          </a:p>
        </p:txBody>
      </p:sp>
      <p:sp>
        <p:nvSpPr>
          <p:cNvPr id="3" name="Text Placeholder 2">
            <a:extLst>
              <a:ext uri="{FF2B5EF4-FFF2-40B4-BE49-F238E27FC236}">
                <a16:creationId xmlns:a16="http://schemas.microsoft.com/office/drawing/2014/main" xmlns="" id="{17B0FF45-5DED-436B-B8BC-83717B2C4965}"/>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DAEF5EB5-E64D-4DA8-883F-64D367A5F2FE}"/>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5" name="Footer Placeholder 4">
            <a:extLst>
              <a:ext uri="{FF2B5EF4-FFF2-40B4-BE49-F238E27FC236}">
                <a16:creationId xmlns:a16="http://schemas.microsoft.com/office/drawing/2014/main" xmlns="" id="{EE5203EE-3A24-457A-9DC0-3C9B4A44BCAF}"/>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xmlns="" id="{408069C8-D036-45C7-A17D-81FDE11A7CC4}"/>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121205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80A7C-0430-4F6E-B813-5E8A7E74D331}"/>
              </a:ext>
            </a:extLst>
          </p:cNvPr>
          <p:cNvSpPr>
            <a:spLocks noGrp="1"/>
          </p:cNvSpPr>
          <p:nvPr>
            <p:ph type="title"/>
          </p:nvPr>
        </p:nvSpPr>
        <p:spPr/>
        <p:txBody>
          <a:bodyPr/>
          <a:lstStyle/>
          <a:p>
            <a:r>
              <a:rPr lang="en-US"/>
              <a:t>Click to edit Master title style</a:t>
            </a:r>
            <a:endParaRPr lang="bg-BG"/>
          </a:p>
        </p:txBody>
      </p:sp>
      <p:sp>
        <p:nvSpPr>
          <p:cNvPr id="3" name="Content Placeholder 2">
            <a:extLst>
              <a:ext uri="{FF2B5EF4-FFF2-40B4-BE49-F238E27FC236}">
                <a16:creationId xmlns:a16="http://schemas.microsoft.com/office/drawing/2014/main" xmlns="" id="{4B3B816E-CF85-439B-895A-B335411BE1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a:extLst>
              <a:ext uri="{FF2B5EF4-FFF2-40B4-BE49-F238E27FC236}">
                <a16:creationId xmlns:a16="http://schemas.microsoft.com/office/drawing/2014/main" xmlns="" id="{12714237-656A-48E1-8618-81D84A9914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a:extLst>
              <a:ext uri="{FF2B5EF4-FFF2-40B4-BE49-F238E27FC236}">
                <a16:creationId xmlns:a16="http://schemas.microsoft.com/office/drawing/2014/main" xmlns="" id="{63D7564A-6799-48CD-9CC5-004A87355F43}"/>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6" name="Footer Placeholder 5">
            <a:extLst>
              <a:ext uri="{FF2B5EF4-FFF2-40B4-BE49-F238E27FC236}">
                <a16:creationId xmlns:a16="http://schemas.microsoft.com/office/drawing/2014/main" xmlns="" id="{CD59C940-01D5-430A-B83A-C79A12D9D705}"/>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xmlns="" id="{C7BB30CA-05A4-43D8-A520-0C711D05E49D}"/>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255791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1AF3A-F43A-4637-AAFA-37B946C6E25D}"/>
              </a:ext>
            </a:extLst>
          </p:cNvPr>
          <p:cNvSpPr>
            <a:spLocks noGrp="1"/>
          </p:cNvSpPr>
          <p:nvPr>
            <p:ph type="title"/>
          </p:nvPr>
        </p:nvSpPr>
        <p:spPr>
          <a:xfrm>
            <a:off x="839788" y="365127"/>
            <a:ext cx="10515600" cy="1325563"/>
          </a:xfrm>
        </p:spPr>
        <p:txBody>
          <a:bodyPr/>
          <a:lstStyle/>
          <a:p>
            <a:r>
              <a:rPr lang="en-US"/>
              <a:t>Click to edit Master title style</a:t>
            </a:r>
            <a:endParaRPr lang="bg-BG"/>
          </a:p>
        </p:txBody>
      </p:sp>
      <p:sp>
        <p:nvSpPr>
          <p:cNvPr id="3" name="Text Placeholder 2">
            <a:extLst>
              <a:ext uri="{FF2B5EF4-FFF2-40B4-BE49-F238E27FC236}">
                <a16:creationId xmlns:a16="http://schemas.microsoft.com/office/drawing/2014/main" xmlns="" id="{16F7C7C1-877E-428B-A586-E658E9F94DCF}"/>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3EB1E60-0B0E-41B8-9321-E44C809E31BB}"/>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a:extLst>
              <a:ext uri="{FF2B5EF4-FFF2-40B4-BE49-F238E27FC236}">
                <a16:creationId xmlns:a16="http://schemas.microsoft.com/office/drawing/2014/main" xmlns="" id="{A16DCCEC-8D61-4353-A729-E50B4B869F66}"/>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D4BBA36-D283-485F-BD6F-47F1E7E06182}"/>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a:extLst>
              <a:ext uri="{FF2B5EF4-FFF2-40B4-BE49-F238E27FC236}">
                <a16:creationId xmlns:a16="http://schemas.microsoft.com/office/drawing/2014/main" xmlns="" id="{622537FB-F24E-4012-8B8B-778D6F159414}"/>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8" name="Footer Placeholder 7">
            <a:extLst>
              <a:ext uri="{FF2B5EF4-FFF2-40B4-BE49-F238E27FC236}">
                <a16:creationId xmlns:a16="http://schemas.microsoft.com/office/drawing/2014/main" xmlns="" id="{79C5E801-36EE-43DF-95D0-DBAD32E2C2E8}"/>
              </a:ext>
            </a:extLst>
          </p:cNvPr>
          <p:cNvSpPr>
            <a:spLocks noGrp="1"/>
          </p:cNvSpPr>
          <p:nvPr>
            <p:ph type="ftr" sz="quarter" idx="11"/>
          </p:nvPr>
        </p:nvSpPr>
        <p:spPr/>
        <p:txBody>
          <a:bodyPr/>
          <a:lstStyle/>
          <a:p>
            <a:endParaRPr lang="bg-BG"/>
          </a:p>
        </p:txBody>
      </p:sp>
      <p:sp>
        <p:nvSpPr>
          <p:cNvPr id="9" name="Slide Number Placeholder 8">
            <a:extLst>
              <a:ext uri="{FF2B5EF4-FFF2-40B4-BE49-F238E27FC236}">
                <a16:creationId xmlns:a16="http://schemas.microsoft.com/office/drawing/2014/main" xmlns="" id="{430F9F62-11F0-41D4-AA84-97964156F1B2}"/>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368264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DE5624-8C83-4E78-AFF8-C71AEC3BA537}"/>
              </a:ext>
            </a:extLst>
          </p:cNvPr>
          <p:cNvSpPr>
            <a:spLocks noGrp="1"/>
          </p:cNvSpPr>
          <p:nvPr>
            <p:ph type="title"/>
          </p:nvPr>
        </p:nvSpPr>
        <p:spPr/>
        <p:txBody>
          <a:bodyPr/>
          <a:lstStyle/>
          <a:p>
            <a:r>
              <a:rPr lang="en-US"/>
              <a:t>Click to edit Master title style</a:t>
            </a:r>
            <a:endParaRPr lang="bg-BG"/>
          </a:p>
        </p:txBody>
      </p:sp>
      <p:sp>
        <p:nvSpPr>
          <p:cNvPr id="3" name="Date Placeholder 2">
            <a:extLst>
              <a:ext uri="{FF2B5EF4-FFF2-40B4-BE49-F238E27FC236}">
                <a16:creationId xmlns:a16="http://schemas.microsoft.com/office/drawing/2014/main" xmlns="" id="{58EAE190-E3F0-49F9-B552-7C8A659067F9}"/>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4" name="Footer Placeholder 3">
            <a:extLst>
              <a:ext uri="{FF2B5EF4-FFF2-40B4-BE49-F238E27FC236}">
                <a16:creationId xmlns:a16="http://schemas.microsoft.com/office/drawing/2014/main" xmlns="" id="{3EB02023-DD53-44F5-A633-B8937A7AA3F8}"/>
              </a:ext>
            </a:extLst>
          </p:cNvPr>
          <p:cNvSpPr>
            <a:spLocks noGrp="1"/>
          </p:cNvSpPr>
          <p:nvPr>
            <p:ph type="ftr" sz="quarter" idx="11"/>
          </p:nvPr>
        </p:nvSpPr>
        <p:spPr/>
        <p:txBody>
          <a:bodyPr/>
          <a:lstStyle/>
          <a:p>
            <a:endParaRPr lang="bg-BG"/>
          </a:p>
        </p:txBody>
      </p:sp>
      <p:sp>
        <p:nvSpPr>
          <p:cNvPr id="5" name="Slide Number Placeholder 4">
            <a:extLst>
              <a:ext uri="{FF2B5EF4-FFF2-40B4-BE49-F238E27FC236}">
                <a16:creationId xmlns:a16="http://schemas.microsoft.com/office/drawing/2014/main" xmlns="" id="{11E0BCDC-CAE1-418E-8E81-7BDCF6EA0F12}"/>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402329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DF838C6-531E-4557-8A09-AFD73E651BCD}"/>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3" name="Footer Placeholder 2">
            <a:extLst>
              <a:ext uri="{FF2B5EF4-FFF2-40B4-BE49-F238E27FC236}">
                <a16:creationId xmlns:a16="http://schemas.microsoft.com/office/drawing/2014/main" xmlns="" id="{3F0A41C0-47E5-4926-A1FB-2A67CAFFBAA3}"/>
              </a:ext>
            </a:extLst>
          </p:cNvPr>
          <p:cNvSpPr>
            <a:spLocks noGrp="1"/>
          </p:cNvSpPr>
          <p:nvPr>
            <p:ph type="ftr" sz="quarter" idx="11"/>
          </p:nvPr>
        </p:nvSpPr>
        <p:spPr/>
        <p:txBody>
          <a:bodyPr/>
          <a:lstStyle/>
          <a:p>
            <a:endParaRPr lang="bg-BG"/>
          </a:p>
        </p:txBody>
      </p:sp>
      <p:sp>
        <p:nvSpPr>
          <p:cNvPr id="4" name="Slide Number Placeholder 3">
            <a:extLst>
              <a:ext uri="{FF2B5EF4-FFF2-40B4-BE49-F238E27FC236}">
                <a16:creationId xmlns:a16="http://schemas.microsoft.com/office/drawing/2014/main" xmlns="" id="{E8B0BEB3-51EF-43C2-A046-0975D513EFC9}"/>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14242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AF159-FF21-4BC5-9178-5C7343D775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Content Placeholder 2">
            <a:extLst>
              <a:ext uri="{FF2B5EF4-FFF2-40B4-BE49-F238E27FC236}">
                <a16:creationId xmlns:a16="http://schemas.microsoft.com/office/drawing/2014/main" xmlns="" id="{83ADCC4F-6B88-4098-9BA6-94F784B047DC}"/>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a:extLst>
              <a:ext uri="{FF2B5EF4-FFF2-40B4-BE49-F238E27FC236}">
                <a16:creationId xmlns:a16="http://schemas.microsoft.com/office/drawing/2014/main" xmlns="" id="{D2C01D57-6EA5-4AD9-804A-F996D08B9811}"/>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82A17DB-2EAD-4674-A611-808660DAD047}"/>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6" name="Footer Placeholder 5">
            <a:extLst>
              <a:ext uri="{FF2B5EF4-FFF2-40B4-BE49-F238E27FC236}">
                <a16:creationId xmlns:a16="http://schemas.microsoft.com/office/drawing/2014/main" xmlns="" id="{4645613B-3DA0-42CC-8EA9-9E2595294C22}"/>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xmlns="" id="{5AE520DC-2063-447C-8105-D88BF180EE63}"/>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9845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A290A-31A2-45F2-A437-DDCD1AEF83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Picture Placeholder 2">
            <a:extLst>
              <a:ext uri="{FF2B5EF4-FFF2-40B4-BE49-F238E27FC236}">
                <a16:creationId xmlns:a16="http://schemas.microsoft.com/office/drawing/2014/main" xmlns="" id="{64ED5A1B-89CC-437E-BF71-B5B6F1CD01AE}"/>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bg-BG"/>
          </a:p>
        </p:txBody>
      </p:sp>
      <p:sp>
        <p:nvSpPr>
          <p:cNvPr id="4" name="Text Placeholder 3">
            <a:extLst>
              <a:ext uri="{FF2B5EF4-FFF2-40B4-BE49-F238E27FC236}">
                <a16:creationId xmlns:a16="http://schemas.microsoft.com/office/drawing/2014/main" xmlns="" id="{8C29D259-B0D7-4B65-9926-3311853870AC}"/>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7EEF8DD-A08F-4D94-A5A1-3878E98C94B3}"/>
              </a:ext>
            </a:extLst>
          </p:cNvPr>
          <p:cNvSpPr>
            <a:spLocks noGrp="1"/>
          </p:cNvSpPr>
          <p:nvPr>
            <p:ph type="dt" sz="half" idx="10"/>
          </p:nvPr>
        </p:nvSpPr>
        <p:spPr/>
        <p:txBody>
          <a:bodyPr/>
          <a:lstStyle/>
          <a:p>
            <a:fld id="{D091B3B8-D3F8-4533-9280-1C3C59755F6F}" type="datetimeFigureOut">
              <a:rPr lang="bg-BG" smtClean="0"/>
              <a:t>9.2.2021 г.</a:t>
            </a:fld>
            <a:endParaRPr lang="bg-BG"/>
          </a:p>
        </p:txBody>
      </p:sp>
      <p:sp>
        <p:nvSpPr>
          <p:cNvPr id="6" name="Footer Placeholder 5">
            <a:extLst>
              <a:ext uri="{FF2B5EF4-FFF2-40B4-BE49-F238E27FC236}">
                <a16:creationId xmlns:a16="http://schemas.microsoft.com/office/drawing/2014/main" xmlns="" id="{BF2814A3-1DFE-433E-B257-6FFE11FC3091}"/>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xmlns="" id="{C75A99AC-AEF4-4199-A9DF-B3E0011F4187}"/>
              </a:ext>
            </a:extLst>
          </p:cNvPr>
          <p:cNvSpPr>
            <a:spLocks noGrp="1"/>
          </p:cNvSpPr>
          <p:nvPr>
            <p:ph type="sldNum" sz="quarter" idx="12"/>
          </p:nvPr>
        </p:nvSpPr>
        <p:spPr/>
        <p:txBody>
          <a:bodyPr/>
          <a:lstStyle/>
          <a:p>
            <a:fld id="{7B766EEC-A9E2-42EF-83A6-22996574F143}" type="slidenum">
              <a:rPr lang="bg-BG" smtClean="0"/>
              <a:t>‹#›</a:t>
            </a:fld>
            <a:endParaRPr lang="bg-BG"/>
          </a:p>
        </p:txBody>
      </p:sp>
    </p:spTree>
    <p:extLst>
      <p:ext uri="{BB962C8B-B14F-4D97-AF65-F5344CB8AC3E}">
        <p14:creationId xmlns:p14="http://schemas.microsoft.com/office/powerpoint/2010/main" val="193997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5D5C45A-3072-470F-A052-873AFF118850}"/>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bg-BG"/>
          </a:p>
        </p:txBody>
      </p:sp>
      <p:sp>
        <p:nvSpPr>
          <p:cNvPr id="3" name="Text Placeholder 2">
            <a:extLst>
              <a:ext uri="{FF2B5EF4-FFF2-40B4-BE49-F238E27FC236}">
                <a16:creationId xmlns:a16="http://schemas.microsoft.com/office/drawing/2014/main" xmlns="" id="{54181315-F469-4D95-AA2F-E4C6E20602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a:extLst>
              <a:ext uri="{FF2B5EF4-FFF2-40B4-BE49-F238E27FC236}">
                <a16:creationId xmlns:a16="http://schemas.microsoft.com/office/drawing/2014/main" xmlns="" id="{43CD853C-2352-414E-A2E5-F8EC5225D651}"/>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1B3B8-D3F8-4533-9280-1C3C59755F6F}" type="datetimeFigureOut">
              <a:rPr lang="bg-BG" smtClean="0"/>
              <a:t>9.2.2021 г.</a:t>
            </a:fld>
            <a:endParaRPr lang="bg-BG"/>
          </a:p>
        </p:txBody>
      </p:sp>
      <p:sp>
        <p:nvSpPr>
          <p:cNvPr id="5" name="Footer Placeholder 4">
            <a:extLst>
              <a:ext uri="{FF2B5EF4-FFF2-40B4-BE49-F238E27FC236}">
                <a16:creationId xmlns:a16="http://schemas.microsoft.com/office/drawing/2014/main" xmlns="" id="{D974FAD0-C658-455F-A483-B82E73C2B771}"/>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a:extLst>
              <a:ext uri="{FF2B5EF4-FFF2-40B4-BE49-F238E27FC236}">
                <a16:creationId xmlns:a16="http://schemas.microsoft.com/office/drawing/2014/main" xmlns="" id="{5CDD7D39-B214-4A01-812E-BC1885529881}"/>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766EEC-A9E2-42EF-83A6-22996574F143}" type="slidenum">
              <a:rPr lang="bg-BG" smtClean="0"/>
              <a:t>‹#›</a:t>
            </a:fld>
            <a:endParaRPr lang="bg-BG"/>
          </a:p>
        </p:txBody>
      </p:sp>
    </p:spTree>
    <p:extLst>
      <p:ext uri="{BB962C8B-B14F-4D97-AF65-F5344CB8AC3E}">
        <p14:creationId xmlns:p14="http://schemas.microsoft.com/office/powerpoint/2010/main" val="3394932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gif"/><Relationship Id="rId3" Type="http://schemas.microsoft.com/office/2007/relationships/hdphoto" Target="../media/hdphoto1.wdp"/><Relationship Id="rId7" Type="http://schemas.openxmlformats.org/officeDocument/2006/relationships/image" Target="../media/image5.png"/><Relationship Id="rId12" Type="http://schemas.openxmlformats.org/officeDocument/2006/relationships/image" Target="../media/image10.gif"/><Relationship Id="rId17" Type="http://schemas.openxmlformats.org/officeDocument/2006/relationships/image" Target="../media/image15.gif"/><Relationship Id="rId2" Type="http://schemas.openxmlformats.org/officeDocument/2006/relationships/image" Target="../media/image1.png"/><Relationship Id="rId16" Type="http://schemas.openxmlformats.org/officeDocument/2006/relationships/image" Target="../media/image14.gif"/><Relationship Id="rId1" Type="http://schemas.openxmlformats.org/officeDocument/2006/relationships/slideLayout" Target="../slideLayouts/slideLayout5.xml"/><Relationship Id="rId6" Type="http://schemas.openxmlformats.org/officeDocument/2006/relationships/image" Target="../media/image3.png"/><Relationship Id="rId11" Type="http://schemas.openxmlformats.org/officeDocument/2006/relationships/image" Target="../media/image9.gif"/><Relationship Id="rId5" Type="http://schemas.openxmlformats.org/officeDocument/2006/relationships/image" Target="../media/image2.png"/><Relationship Id="rId15" Type="http://schemas.openxmlformats.org/officeDocument/2006/relationships/image" Target="../media/image13.gif"/><Relationship Id="rId10"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7.jpeg"/><Relationship Id="rId14" Type="http://schemas.openxmlformats.org/officeDocument/2006/relationships/image" Target="../media/image12.gif"/></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1.xml"/><Relationship Id="rId3" Type="http://schemas.microsoft.com/office/2007/relationships/hdphoto" Target="../media/hdphoto1.wdp"/><Relationship Id="rId7" Type="http://schemas.openxmlformats.org/officeDocument/2006/relationships/diagramData" Target="../diagrams/data1.xm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3.png"/><Relationship Id="rId11" Type="http://schemas.microsoft.com/office/2007/relationships/diagramDrawing" Target="../diagrams/drawing1.xml"/><Relationship Id="rId5" Type="http://schemas.openxmlformats.org/officeDocument/2006/relationships/image" Target="../media/image2.png"/><Relationship Id="rId10" Type="http://schemas.openxmlformats.org/officeDocument/2006/relationships/diagramColors" Target="../diagrams/colors1.xml"/><Relationship Id="rId4" Type="http://schemas.openxmlformats.org/officeDocument/2006/relationships/image" Target="../media/image4.png"/><Relationship Id="rId9"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hyperlink" Target="mailto:kk@ibex.bg" TargetMode="External"/><Relationship Id="rId3" Type="http://schemas.microsoft.com/office/2007/relationships/hdphoto" Target="../media/hdphoto1.wdp"/><Relationship Id="rId7" Type="http://schemas.openxmlformats.org/officeDocument/2006/relationships/hyperlink" Target="http://www.ibex.bg/"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 Id="rId9"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90917" y="3710668"/>
            <a:ext cx="5101087" cy="3147337"/>
          </a:xfrm>
          <a:prstGeom prst="rect">
            <a:avLst/>
          </a:prstGeom>
        </p:spPr>
      </p:pic>
      <p:pic>
        <p:nvPicPr>
          <p:cNvPr id="10" name="Picture 9"/>
          <p:cNvPicPr>
            <a:picLocks noChangeAspect="1"/>
          </p:cNvPicPr>
          <p:nvPr/>
        </p:nvPicPr>
        <p:blipFill>
          <a:blip r:embed="rId4"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5" y="0"/>
            <a:ext cx="4326559" cy="2669459"/>
          </a:xfrm>
          <a:prstGeom prst="rect">
            <a:avLst/>
          </a:prstGeom>
        </p:spPr>
      </p:pic>
      <p:pic>
        <p:nvPicPr>
          <p:cNvPr id="11" name="Picture 10" descr="D:\Users\Public\Documents\IBEX-ALL\ADMIN\търговска марка\Last\Pantone\05_en\05_IBEX_en_Panton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1985" y="72292"/>
            <a:ext cx="1938191" cy="14320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p:nvPr/>
        </p:nvPicPr>
        <p:blipFill>
          <a:blip r:embed="rId6"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13" name="Title 2"/>
          <p:cNvSpPr txBox="1">
            <a:spLocks/>
          </p:cNvSpPr>
          <p:nvPr/>
        </p:nvSpPr>
        <p:spPr>
          <a:xfrm>
            <a:off x="1193990" y="3530890"/>
            <a:ext cx="9798299" cy="1522611"/>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lang="en-US" sz="2500" b="1" kern="1200" dirty="0">
                <a:solidFill>
                  <a:srgbClr val="802755"/>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a:lstStyle>
          <a:p>
            <a:pPr algn="ctr"/>
            <a:endParaRPr lang="bg-BG" sz="2000" dirty="0">
              <a:latin typeface="Verdana" panose="020B0604030504040204" pitchFamily="34" charset="0"/>
              <a:ea typeface="Verdana" panose="020B0604030504040204" pitchFamily="34" charset="0"/>
              <a:cs typeface="Verdana" panose="020B0604030504040204" pitchFamily="34" charset="0"/>
            </a:endParaRPr>
          </a:p>
        </p:txBody>
      </p:sp>
      <p:sp>
        <p:nvSpPr>
          <p:cNvPr id="12" name="Rectangle 11">
            <a:extLst>
              <a:ext uri="{FF2B5EF4-FFF2-40B4-BE49-F238E27FC236}">
                <a16:creationId xmlns:a16="http://schemas.microsoft.com/office/drawing/2014/main" xmlns="" id="{0CE94F59-2D63-4478-A89D-B74177C47C8A}"/>
              </a:ext>
            </a:extLst>
          </p:cNvPr>
          <p:cNvSpPr/>
          <p:nvPr/>
        </p:nvSpPr>
        <p:spPr>
          <a:xfrm>
            <a:off x="469137" y="2780072"/>
            <a:ext cx="11248003" cy="1297856"/>
          </a:xfrm>
          <a:prstGeom prst="rect">
            <a:avLst/>
          </a:prstGeom>
        </p:spPr>
        <p:txBody>
          <a:bodyPr wrap="square">
            <a:spAutoFit/>
          </a:bodyPr>
          <a:lstStyle/>
          <a:p>
            <a:pPr algn="ctr">
              <a:lnSpc>
                <a:spcPct val="150000"/>
              </a:lnSpc>
            </a:pPr>
            <a:r>
              <a:rPr lang="en-US" sz="2800" b="1" dirty="0">
                <a:effectLst>
                  <a:outerShdw blurRad="31750" dist="25400" dir="5400000" algn="tl" rotWithShape="0">
                    <a:srgbClr val="000000">
                      <a:alpha val="25000"/>
                    </a:srgbClr>
                  </a:outerShdw>
                </a:effectLst>
                <a:latin typeface="Verdana" panose="020B0604030504040204" pitchFamily="34" charset="0"/>
                <a:ea typeface="Verdana" panose="020B0604030504040204" pitchFamily="34" charset="0"/>
              </a:rPr>
              <a:t>Concepts and technologies for cyber security in power exchanges (IBEX)</a:t>
            </a:r>
            <a:endParaRPr lang="en-GB" sz="2800" b="1" dirty="0">
              <a:effectLst>
                <a:outerShdw blurRad="31750" dist="25400" dir="5400000" algn="tl" rotWithShape="0">
                  <a:srgbClr val="000000">
                    <a:alpha val="25000"/>
                  </a:srgbClr>
                </a:outerShdw>
              </a:effectLst>
              <a:latin typeface="Verdana" panose="020B0604030504040204" pitchFamily="34" charset="0"/>
              <a:ea typeface="Verdana" panose="020B0604030504040204" pitchFamily="34" charset="0"/>
            </a:endParaRPr>
          </a:p>
        </p:txBody>
      </p:sp>
      <p:sp>
        <p:nvSpPr>
          <p:cNvPr id="14" name="Rectangle 13">
            <a:extLst>
              <a:ext uri="{FF2B5EF4-FFF2-40B4-BE49-F238E27FC236}">
                <a16:creationId xmlns:a16="http://schemas.microsoft.com/office/drawing/2014/main" xmlns="" id="{A75E1AE8-FB26-4A12-A080-B526AAF40188}"/>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55919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74723" y="3710668"/>
            <a:ext cx="5101087" cy="3147337"/>
          </a:xfrm>
          <a:prstGeom prst="rect">
            <a:avLst/>
          </a:prstGeom>
        </p:spPr>
      </p:pic>
      <p:cxnSp>
        <p:nvCxnSpPr>
          <p:cNvPr id="14" name="Straight Connector 13">
            <a:extLst>
              <a:ext uri="{FF2B5EF4-FFF2-40B4-BE49-F238E27FC236}">
                <a16:creationId xmlns:a16="http://schemas.microsoft.com/office/drawing/2014/main" xmlns="" id="{7600A1CF-A7A9-4A53-9F52-CD0A4C5622B7}"/>
              </a:ext>
            </a:extLst>
          </p:cNvPr>
          <p:cNvCxnSpPr>
            <a:cxnSpLocks/>
          </p:cNvCxnSpPr>
          <p:nvPr/>
        </p:nvCxnSpPr>
        <p:spPr>
          <a:xfrm>
            <a:off x="2371719" y="539471"/>
            <a:ext cx="7208391" cy="0"/>
          </a:xfrm>
          <a:prstGeom prst="line">
            <a:avLst/>
          </a:prstGeom>
          <a:ln>
            <a:solidFill>
              <a:srgbClr val="D85C72"/>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pic>
        <p:nvPicPr>
          <p:cNvPr id="15" name="Picture 14">
            <a:extLst>
              <a:ext uri="{FF2B5EF4-FFF2-40B4-BE49-F238E27FC236}">
                <a16:creationId xmlns:a16="http://schemas.microsoft.com/office/drawing/2014/main" xmlns="" id="{B50938F4-78C5-47FF-8E0E-7D7F0D6282BE}"/>
              </a:ext>
            </a:extLst>
          </p:cNvPr>
          <p:cNvPicPr/>
          <p:nvPr/>
        </p:nvPicPr>
        <p:blipFill>
          <a:blip r:embed="rId4"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17" name="TextBox 87">
            <a:extLst>
              <a:ext uri="{FF2B5EF4-FFF2-40B4-BE49-F238E27FC236}">
                <a16:creationId xmlns:a16="http://schemas.microsoft.com/office/drawing/2014/main" xmlns="" id="{A9588EE8-B1FB-41DF-A822-4542CC593D57}"/>
              </a:ext>
            </a:extLst>
          </p:cNvPr>
          <p:cNvSpPr txBox="1"/>
          <p:nvPr/>
        </p:nvSpPr>
        <p:spPr>
          <a:xfrm>
            <a:off x="4799857" y="4293095"/>
            <a:ext cx="972107" cy="415885"/>
          </a:xfrm>
          <a:prstGeom prst="rect">
            <a:avLst/>
          </a:prstGeom>
          <a:noFill/>
          <a:ln cap="flat">
            <a:noFill/>
          </a:ln>
        </p:spPr>
        <p:txBody>
          <a:bodyPr vert="horz" wrap="square" lIns="68580" tIns="34291" rIns="68580" bIns="34291" anchor="t" anchorCtr="1" compatLnSpc="1">
            <a:spAutoFit/>
          </a:bodyPr>
          <a:lstStyle/>
          <a:p>
            <a:pPr algn="ctr">
              <a:defRPr sz="1800" b="0" i="0" u="none" strike="noStrike" kern="0" cap="none" spc="0" baseline="0">
                <a:solidFill>
                  <a:srgbClr val="000000"/>
                </a:solidFill>
                <a:uFillTx/>
              </a:defRPr>
            </a:pPr>
            <a:r>
              <a:rPr lang="bg-BG" sz="751" b="1" dirty="0">
                <a:solidFill>
                  <a:srgbClr val="FFFFFF"/>
                </a:solidFill>
                <a:latin typeface="Verdana"/>
                <a:ea typeface="Verdana" pitchFamily="34"/>
                <a:cs typeface="Verdana" pitchFamily="34"/>
              </a:rPr>
              <a:t>Стратегическо партньорство за БЕХ ЕАД</a:t>
            </a:r>
            <a:endParaRPr lang="en-US" sz="751" b="1" dirty="0">
              <a:solidFill>
                <a:srgbClr val="FFFFFF"/>
              </a:solidFill>
              <a:latin typeface="Verdana"/>
              <a:ea typeface="Verdana" pitchFamily="34"/>
              <a:cs typeface="Verdana" pitchFamily="34"/>
            </a:endParaRPr>
          </a:p>
        </p:txBody>
      </p:sp>
      <p:sp>
        <p:nvSpPr>
          <p:cNvPr id="86" name="Freeform 10">
            <a:extLst>
              <a:ext uri="{FF2B5EF4-FFF2-40B4-BE49-F238E27FC236}">
                <a16:creationId xmlns:a16="http://schemas.microsoft.com/office/drawing/2014/main" xmlns="" id="{E9D6C187-C93B-45E9-8142-9B9A7968F7C0}"/>
              </a:ext>
            </a:extLst>
          </p:cNvPr>
          <p:cNvSpPr>
            <a:spLocks noEditPoints="1"/>
          </p:cNvSpPr>
          <p:nvPr/>
        </p:nvSpPr>
        <p:spPr bwMode="auto">
          <a:xfrm>
            <a:off x="4279004" y="2026085"/>
            <a:ext cx="676085" cy="59564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defRPr/>
            </a:pPr>
            <a:endParaRPr lang="zh-CN" altLang="en-US" dirty="0">
              <a:solidFill>
                <a:prstClr val="black"/>
              </a:solidFill>
              <a:latin typeface="Lato Light"/>
            </a:endParaRPr>
          </a:p>
        </p:txBody>
      </p:sp>
      <p:sp>
        <p:nvSpPr>
          <p:cNvPr id="89" name="Title 2">
            <a:extLst>
              <a:ext uri="{FF2B5EF4-FFF2-40B4-BE49-F238E27FC236}">
                <a16:creationId xmlns:a16="http://schemas.microsoft.com/office/drawing/2014/main" xmlns="" id="{6206E6AF-5ECF-4222-8F63-11E66DAEFC89}"/>
              </a:ext>
            </a:extLst>
          </p:cNvPr>
          <p:cNvSpPr txBox="1">
            <a:spLocks/>
          </p:cNvSpPr>
          <p:nvPr/>
        </p:nvSpPr>
        <p:spPr>
          <a:xfrm>
            <a:off x="2680945" y="72292"/>
            <a:ext cx="6563723" cy="72599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lang="en-US" sz="2500" b="1" kern="1200" dirty="0">
                <a:solidFill>
                  <a:srgbClr val="802755"/>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a:lstStyle>
          <a:p>
            <a:pPr lvl="0"/>
            <a:r>
              <a:rPr lang="en-GB" sz="2000" dirty="0">
                <a:latin typeface="Verdana" panose="020B0604030504040204" pitchFamily="34" charset="0"/>
                <a:ea typeface="Verdana" panose="020B0604030504040204" pitchFamily="34" charset="0"/>
              </a:rPr>
              <a:t>IBEX Ownership Structure</a:t>
            </a:r>
          </a:p>
          <a:p>
            <a:pPr lvl="0"/>
            <a:r>
              <a:rPr lang="en-GB" sz="2000" dirty="0">
                <a:latin typeface="Verdana" panose="020B0604030504040204" pitchFamily="34" charset="0"/>
                <a:ea typeface="Verdana" panose="020B0604030504040204" pitchFamily="34" charset="0"/>
              </a:rPr>
              <a:t> </a:t>
            </a:r>
            <a:endParaRPr lang="en-US" sz="2000" dirty="0">
              <a:latin typeface="Verdana" panose="020B0604030504040204" pitchFamily="34" charset="0"/>
              <a:ea typeface="Verdana" panose="020B0604030504040204" pitchFamily="34" charset="0"/>
            </a:endParaRPr>
          </a:p>
        </p:txBody>
      </p:sp>
      <p:pic>
        <p:nvPicPr>
          <p:cNvPr id="90" name="Picture 89">
            <a:extLst>
              <a:ext uri="{FF2B5EF4-FFF2-40B4-BE49-F238E27FC236}">
                <a16:creationId xmlns:a16="http://schemas.microsoft.com/office/drawing/2014/main" xmlns="" id="{C8F6DC8D-4AFA-4934-8CBD-0F567655E014}"/>
              </a:ext>
            </a:extLst>
          </p:cNvPr>
          <p:cNvPicPr>
            <a:picLocks noChangeAspect="1"/>
          </p:cNvPicPr>
          <p:nvPr/>
        </p:nvPicPr>
        <p:blipFill>
          <a:blip r:embed="rId5" cstate="hq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 y="4"/>
            <a:ext cx="1999336" cy="1233577"/>
          </a:xfrm>
          <a:prstGeom prst="rect">
            <a:avLst/>
          </a:prstGeom>
        </p:spPr>
      </p:pic>
      <p:pic>
        <p:nvPicPr>
          <p:cNvPr id="91" name="Picture 90" descr="D:\Users\Public\Documents\IBEX-ALL\ADMIN\търговска марка\Last\Pantone\05_en\05_IBEX_en_Pantone.png">
            <a:extLst>
              <a:ext uri="{FF2B5EF4-FFF2-40B4-BE49-F238E27FC236}">
                <a16:creationId xmlns:a16="http://schemas.microsoft.com/office/drawing/2014/main" xmlns="" id="{199C8BC3-6CAB-435F-86E5-9A18D45852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985" y="72292"/>
            <a:ext cx="852663" cy="629995"/>
          </a:xfrm>
          <a:prstGeom prst="rect">
            <a:avLst/>
          </a:prstGeom>
          <a:noFill/>
          <a:extLst>
            <a:ext uri="{909E8E84-426E-40DD-AFC4-6F175D3DCCD1}">
              <a14:hiddenFill xmlns:a14="http://schemas.microsoft.com/office/drawing/2010/main">
                <a:solidFill>
                  <a:srgbClr val="FFFFFF"/>
                </a:solidFill>
              </a14:hiddenFill>
            </a:ext>
          </a:extLst>
        </p:spPr>
      </p:pic>
      <p:sp>
        <p:nvSpPr>
          <p:cNvPr id="107" name="Rectangle: Rounded Corners 106">
            <a:extLst>
              <a:ext uri="{FF2B5EF4-FFF2-40B4-BE49-F238E27FC236}">
                <a16:creationId xmlns:a16="http://schemas.microsoft.com/office/drawing/2014/main" xmlns="" id="{5A26BBD0-9289-4BCD-9F02-7B3560FDFD3B}"/>
              </a:ext>
            </a:extLst>
          </p:cNvPr>
          <p:cNvSpPr/>
          <p:nvPr/>
        </p:nvSpPr>
        <p:spPr>
          <a:xfrm>
            <a:off x="1811708" y="2482389"/>
            <a:ext cx="2946719" cy="595643"/>
          </a:xfrm>
          <a:prstGeom prst="roundRect">
            <a:avLst/>
          </a:prstGeom>
          <a:solidFill>
            <a:srgbClr val="D6BC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MINISTRY OF ENERGY </a:t>
            </a:r>
          </a:p>
        </p:txBody>
      </p:sp>
      <p:sp>
        <p:nvSpPr>
          <p:cNvPr id="108" name="Rectangle: Rounded Corners 107">
            <a:extLst>
              <a:ext uri="{FF2B5EF4-FFF2-40B4-BE49-F238E27FC236}">
                <a16:creationId xmlns:a16="http://schemas.microsoft.com/office/drawing/2014/main" xmlns="" id="{76421B9D-F329-4828-B19C-098BC1423E89}"/>
              </a:ext>
            </a:extLst>
          </p:cNvPr>
          <p:cNvSpPr/>
          <p:nvPr/>
        </p:nvSpPr>
        <p:spPr>
          <a:xfrm>
            <a:off x="6373110" y="2154330"/>
            <a:ext cx="3045204" cy="915015"/>
          </a:xfrm>
          <a:prstGeom prst="roundRect">
            <a:avLst/>
          </a:prstGeom>
          <a:solidFill>
            <a:srgbClr val="D6BCCB"/>
          </a:solidFill>
          <a:ln>
            <a:solidFill>
              <a:srgbClr val="8143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effectLst>
                  <a:outerShdw blurRad="38100" dist="38100" dir="2700000" algn="tl">
                    <a:srgbClr val="000000">
                      <a:alpha val="43137"/>
                    </a:srgbClr>
                  </a:outerShdw>
                </a:effectLst>
              </a:rPr>
              <a:t>MINISTRY OF FINANCE </a:t>
            </a:r>
          </a:p>
        </p:txBody>
      </p:sp>
      <p:sp>
        <p:nvSpPr>
          <p:cNvPr id="109" name="Rectangle: Rounded Corners 108">
            <a:extLst>
              <a:ext uri="{FF2B5EF4-FFF2-40B4-BE49-F238E27FC236}">
                <a16:creationId xmlns:a16="http://schemas.microsoft.com/office/drawing/2014/main" xmlns="" id="{9A3F2332-0943-44B4-980B-BB4A5579DFB9}"/>
              </a:ext>
            </a:extLst>
          </p:cNvPr>
          <p:cNvSpPr/>
          <p:nvPr/>
        </p:nvSpPr>
        <p:spPr>
          <a:xfrm>
            <a:off x="1595613" y="3388241"/>
            <a:ext cx="2705689" cy="689807"/>
          </a:xfrm>
          <a:prstGeom prst="roundRect">
            <a:avLst/>
          </a:prstGeom>
          <a:solidFill>
            <a:srgbClr val="D6BC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Bulgarian Energy Holding EAD</a:t>
            </a:r>
          </a:p>
        </p:txBody>
      </p:sp>
      <p:sp>
        <p:nvSpPr>
          <p:cNvPr id="110" name="Rectangle: Rounded Corners 109">
            <a:extLst>
              <a:ext uri="{FF2B5EF4-FFF2-40B4-BE49-F238E27FC236}">
                <a16:creationId xmlns:a16="http://schemas.microsoft.com/office/drawing/2014/main" xmlns="" id="{BB33B4CF-56AD-450C-85F7-EA2469F60FEE}"/>
              </a:ext>
            </a:extLst>
          </p:cNvPr>
          <p:cNvSpPr/>
          <p:nvPr/>
        </p:nvSpPr>
        <p:spPr>
          <a:xfrm>
            <a:off x="7251775" y="3378083"/>
            <a:ext cx="3045204" cy="915015"/>
          </a:xfrm>
          <a:prstGeom prst="roundRect">
            <a:avLst/>
          </a:prstGeom>
          <a:solidFill>
            <a:srgbClr val="D6BCCB"/>
          </a:solidFill>
          <a:ln>
            <a:solidFill>
              <a:srgbClr val="8143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effectLst>
                  <a:outerShdw blurRad="38100" dist="38100" dir="2700000" algn="tl">
                    <a:srgbClr val="000000">
                      <a:alpha val="43137"/>
                    </a:srgbClr>
                  </a:outerShdw>
                </a:effectLst>
              </a:rPr>
              <a:t>Bulgarian Stock Exchange AD</a:t>
            </a:r>
          </a:p>
        </p:txBody>
      </p:sp>
      <p:pic>
        <p:nvPicPr>
          <p:cNvPr id="115" name="Picture 114" descr="D:\Users\Public\Documents\IBEX-ALL\ADMIN\търговска марка\Last\Pantone\05_en\05_IBEX_en_Pantone.png">
            <a:extLst>
              <a:ext uri="{FF2B5EF4-FFF2-40B4-BE49-F238E27FC236}">
                <a16:creationId xmlns:a16="http://schemas.microsoft.com/office/drawing/2014/main" xmlns="" id="{9F82C907-9CF2-4EA8-8EE8-2FF5015D6D0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955" y="4714069"/>
            <a:ext cx="1399445" cy="1033988"/>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115" descr="D:\Users\Public\Documents\IBEX-ALL\ADMIN\търговска марка\Last\Pantone\05_en\05_IBEX_en_Pantone.png">
            <a:extLst>
              <a:ext uri="{FF2B5EF4-FFF2-40B4-BE49-F238E27FC236}">
                <a16:creationId xmlns:a16="http://schemas.microsoft.com/office/drawing/2014/main" xmlns="" id="{D179AAD7-4AEA-4C92-AB6B-A42153E63BF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59873" y="4480051"/>
            <a:ext cx="1178331" cy="87061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20D5E50B-1A79-40A8-963D-48D60075CC6D}"/>
              </a:ext>
            </a:extLst>
          </p:cNvPr>
          <p:cNvSpPr txBox="1"/>
          <p:nvPr/>
        </p:nvSpPr>
        <p:spPr>
          <a:xfrm>
            <a:off x="703036" y="1786523"/>
            <a:ext cx="1296305" cy="400110"/>
          </a:xfrm>
          <a:prstGeom prst="rect">
            <a:avLst/>
          </a:prstGeom>
          <a:noFill/>
        </p:spPr>
        <p:txBody>
          <a:bodyPr wrap="square" rtlCol="0">
            <a:spAutoFit/>
          </a:bodyPr>
          <a:lstStyle/>
          <a:p>
            <a:r>
              <a:rPr lang="en-US" sz="2000" b="1" dirty="0">
                <a:solidFill>
                  <a:srgbClr val="822D59"/>
                </a:solidFill>
              </a:rPr>
              <a:t>Q1 2014</a:t>
            </a:r>
          </a:p>
        </p:txBody>
      </p:sp>
      <p:sp>
        <p:nvSpPr>
          <p:cNvPr id="119" name="TextBox 118">
            <a:extLst>
              <a:ext uri="{FF2B5EF4-FFF2-40B4-BE49-F238E27FC236}">
                <a16:creationId xmlns:a16="http://schemas.microsoft.com/office/drawing/2014/main" xmlns="" id="{9665B209-9B0A-4468-B8D6-A1B96B7FE14E}"/>
              </a:ext>
            </a:extLst>
          </p:cNvPr>
          <p:cNvSpPr txBox="1"/>
          <p:nvPr/>
        </p:nvSpPr>
        <p:spPr>
          <a:xfrm>
            <a:off x="10041404" y="1745306"/>
            <a:ext cx="1296305" cy="461665"/>
          </a:xfrm>
          <a:prstGeom prst="rect">
            <a:avLst/>
          </a:prstGeom>
          <a:noFill/>
        </p:spPr>
        <p:txBody>
          <a:bodyPr wrap="square" rtlCol="0">
            <a:spAutoFit/>
          </a:bodyPr>
          <a:lstStyle/>
          <a:p>
            <a:r>
              <a:rPr lang="en-US" sz="2400" b="1" dirty="0">
                <a:solidFill>
                  <a:srgbClr val="822D59"/>
                </a:solidFill>
              </a:rPr>
              <a:t>Q1 2018</a:t>
            </a:r>
          </a:p>
        </p:txBody>
      </p:sp>
      <p:cxnSp>
        <p:nvCxnSpPr>
          <p:cNvPr id="21" name="Straight Arrow Connector 20">
            <a:extLst>
              <a:ext uri="{FF2B5EF4-FFF2-40B4-BE49-F238E27FC236}">
                <a16:creationId xmlns:a16="http://schemas.microsoft.com/office/drawing/2014/main" xmlns="" id="{65E52F40-E34C-4D5D-B6E1-4C9698135AF6}"/>
              </a:ext>
            </a:extLst>
          </p:cNvPr>
          <p:cNvCxnSpPr/>
          <p:nvPr/>
        </p:nvCxnSpPr>
        <p:spPr>
          <a:xfrm>
            <a:off x="3868723" y="3078034"/>
            <a:ext cx="0" cy="291359"/>
          </a:xfrm>
          <a:prstGeom prst="straightConnector1">
            <a:avLst/>
          </a:prstGeom>
          <a:ln w="57150">
            <a:solidFill>
              <a:srgbClr val="822D59"/>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xmlns="" id="{5FC07D1E-50EC-49C6-9378-5A2B3C70AF44}"/>
              </a:ext>
            </a:extLst>
          </p:cNvPr>
          <p:cNvCxnSpPr/>
          <p:nvPr/>
        </p:nvCxnSpPr>
        <p:spPr>
          <a:xfrm>
            <a:off x="3695001" y="4081025"/>
            <a:ext cx="0" cy="291359"/>
          </a:xfrm>
          <a:prstGeom prst="straightConnector1">
            <a:avLst/>
          </a:prstGeom>
          <a:ln w="57150">
            <a:solidFill>
              <a:srgbClr val="822D59"/>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xmlns="" id="{71ABB270-BA8D-4568-9456-F6B62BDF34AB}"/>
              </a:ext>
            </a:extLst>
          </p:cNvPr>
          <p:cNvCxnSpPr/>
          <p:nvPr/>
        </p:nvCxnSpPr>
        <p:spPr>
          <a:xfrm>
            <a:off x="7868639" y="3078034"/>
            <a:ext cx="0" cy="291359"/>
          </a:xfrm>
          <a:prstGeom prst="straightConnector1">
            <a:avLst/>
          </a:prstGeom>
          <a:ln w="57150">
            <a:solidFill>
              <a:srgbClr val="822D59"/>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xmlns="" id="{703C0132-A480-45F7-8169-FEC7ADA75A37}"/>
              </a:ext>
            </a:extLst>
          </p:cNvPr>
          <p:cNvCxnSpPr/>
          <p:nvPr/>
        </p:nvCxnSpPr>
        <p:spPr>
          <a:xfrm>
            <a:off x="7875631" y="4355255"/>
            <a:ext cx="0" cy="291359"/>
          </a:xfrm>
          <a:prstGeom prst="straightConnector1">
            <a:avLst/>
          </a:prstGeom>
          <a:ln w="57150">
            <a:solidFill>
              <a:srgbClr val="822D59"/>
            </a:solidFill>
            <a:tailEnd type="triangle"/>
          </a:ln>
        </p:spPr>
        <p:style>
          <a:lnRef idx="1">
            <a:schemeClr val="accent1"/>
          </a:lnRef>
          <a:fillRef idx="0">
            <a:schemeClr val="accent1"/>
          </a:fillRef>
          <a:effectRef idx="0">
            <a:schemeClr val="accent1"/>
          </a:effectRef>
          <a:fontRef idx="minor">
            <a:schemeClr val="tx1"/>
          </a:fontRef>
        </p:style>
      </p:cxnSp>
      <p:pic>
        <p:nvPicPr>
          <p:cNvPr id="1026" name="Picture 2" descr="Logo">
            <a:extLst>
              <a:ext uri="{FF2B5EF4-FFF2-40B4-BE49-F238E27FC236}">
                <a16:creationId xmlns:a16="http://schemas.microsoft.com/office/drawing/2014/main" xmlns="" id="{16B84E94-B419-486D-9017-B713282C0ADB}"/>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r="72319" b="4506"/>
          <a:stretch/>
        </p:blipFill>
        <p:spPr bwMode="auto">
          <a:xfrm>
            <a:off x="6251380" y="3471333"/>
            <a:ext cx="841617" cy="7734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бех">
            <a:extLst>
              <a:ext uri="{FF2B5EF4-FFF2-40B4-BE49-F238E27FC236}">
                <a16:creationId xmlns:a16="http://schemas.microsoft.com/office/drawing/2014/main" xmlns="" id="{B0E79A58-1197-41B7-81E2-C3DDCB8F736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0339" y="3270549"/>
            <a:ext cx="1197607" cy="5789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xmlns="" id="{624740DD-9436-461D-952C-A8D07DCC9353}"/>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84333" r="3017"/>
          <a:stretch/>
        </p:blipFill>
        <p:spPr bwMode="auto">
          <a:xfrm>
            <a:off x="10663194" y="3945557"/>
            <a:ext cx="841617" cy="819387"/>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Image result for карта на българия знаме">
            <a:extLst>
              <a:ext uri="{FF2B5EF4-FFF2-40B4-BE49-F238E27FC236}">
                <a16:creationId xmlns:a16="http://schemas.microsoft.com/office/drawing/2014/main" xmlns="" id="{3822C148-F83A-4862-9B60-DB0DFC9CD598}"/>
              </a:ext>
            </a:extLst>
          </p:cNvPr>
          <p:cNvSpPr>
            <a:spLocks noChangeAspect="1" noChangeArrowheads="1"/>
          </p:cNvSpPr>
          <p:nvPr/>
        </p:nvSpPr>
        <p:spPr bwMode="auto">
          <a:xfrm>
            <a:off x="5619564" y="10811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Related image">
            <a:extLst>
              <a:ext uri="{FF2B5EF4-FFF2-40B4-BE49-F238E27FC236}">
                <a16:creationId xmlns:a16="http://schemas.microsoft.com/office/drawing/2014/main" xmlns="" id="{9BAAA5B1-4DF2-4C30-AF22-D4B8BC386738}"/>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907565" y="319635"/>
            <a:ext cx="2449023" cy="244902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xmlns="" id="{7AFDB72C-3B65-4A2F-A9B4-F53417E0C3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67805" y="4512259"/>
            <a:ext cx="820608" cy="415499"/>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xmlns="" id="{54782AAD-0424-4B68-BF11-2A2AF9959E91}"/>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519099" y="5015245"/>
            <a:ext cx="960475" cy="22982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xmlns="" id="{0CB1B6CC-615E-41E3-A00E-4B1264968BA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1241" y="3810848"/>
            <a:ext cx="692499" cy="46166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xmlns="" id="{3E7D8E78-0E55-44F9-979B-BE6E45E4DD30}"/>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92367" y="5350401"/>
            <a:ext cx="956431" cy="34499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xmlns="" id="{D20D15DC-369E-4039-8C95-D24D872D5677}"/>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29182" y="4555401"/>
            <a:ext cx="766431" cy="329647"/>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Connector 2">
            <a:extLst>
              <a:ext uri="{FF2B5EF4-FFF2-40B4-BE49-F238E27FC236}">
                <a16:creationId xmlns:a16="http://schemas.microsoft.com/office/drawing/2014/main" xmlns="" id="{CBBDF652-4B45-4DA7-9C70-4359FB05F730}"/>
              </a:ext>
            </a:extLst>
          </p:cNvPr>
          <p:cNvCxnSpPr>
            <a:cxnSpLocks/>
          </p:cNvCxnSpPr>
          <p:nvPr/>
        </p:nvCxnSpPr>
        <p:spPr>
          <a:xfrm>
            <a:off x="5975911" y="2281181"/>
            <a:ext cx="13811" cy="4148151"/>
          </a:xfrm>
          <a:prstGeom prst="line">
            <a:avLst/>
          </a:prstGeom>
          <a:ln w="9525" cap="flat" cmpd="sng" algn="ctr">
            <a:solidFill>
              <a:srgbClr val="A3557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5" name="Picture 2">
            <a:extLst>
              <a:ext uri="{FF2B5EF4-FFF2-40B4-BE49-F238E27FC236}">
                <a16:creationId xmlns:a16="http://schemas.microsoft.com/office/drawing/2014/main" xmlns="" id="{FE39B2C1-93D3-49EF-AEFD-32C9A7FC373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82604" y="5429027"/>
            <a:ext cx="603747" cy="3449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xmlns="" id="{FCAF5D9E-5C60-4746-90AF-1D7A2263BE98}"/>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39179" y="5695621"/>
            <a:ext cx="1185335" cy="338667"/>
          </a:xfrm>
          <a:prstGeom prst="rect">
            <a:avLst/>
          </a:prstGeom>
          <a:noFill/>
          <a:extLst>
            <a:ext uri="{909E8E84-426E-40DD-AFC4-6F175D3DCCD1}">
              <a14:hiddenFill xmlns:a14="http://schemas.microsoft.com/office/drawing/2010/main">
                <a:solidFill>
                  <a:srgbClr val="FFFFFF"/>
                </a:solidFill>
              </a14:hiddenFill>
            </a:ext>
          </a:extLst>
        </p:spPr>
      </p:pic>
      <p:sp>
        <p:nvSpPr>
          <p:cNvPr id="38" name="Rectangle 37">
            <a:extLst>
              <a:ext uri="{FF2B5EF4-FFF2-40B4-BE49-F238E27FC236}">
                <a16:creationId xmlns:a16="http://schemas.microsoft.com/office/drawing/2014/main" xmlns="" id="{0E41CEDA-74E1-4790-84AD-975B091588EB}"/>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9180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90917" y="3710668"/>
            <a:ext cx="5101087" cy="3147337"/>
          </a:xfrm>
          <a:prstGeom prst="rect">
            <a:avLst/>
          </a:prstGeom>
        </p:spPr>
      </p:pic>
      <p:cxnSp>
        <p:nvCxnSpPr>
          <p:cNvPr id="14" name="Straight Connector 13">
            <a:extLst>
              <a:ext uri="{FF2B5EF4-FFF2-40B4-BE49-F238E27FC236}">
                <a16:creationId xmlns:a16="http://schemas.microsoft.com/office/drawing/2014/main" xmlns="" id="{7600A1CF-A7A9-4A53-9F52-CD0A4C5622B7}"/>
              </a:ext>
            </a:extLst>
          </p:cNvPr>
          <p:cNvCxnSpPr>
            <a:cxnSpLocks/>
          </p:cNvCxnSpPr>
          <p:nvPr/>
        </p:nvCxnSpPr>
        <p:spPr>
          <a:xfrm>
            <a:off x="2364177" y="565107"/>
            <a:ext cx="7208391" cy="0"/>
          </a:xfrm>
          <a:prstGeom prst="line">
            <a:avLst/>
          </a:prstGeom>
          <a:ln>
            <a:solidFill>
              <a:srgbClr val="D85C72"/>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pic>
        <p:nvPicPr>
          <p:cNvPr id="15" name="Picture 14">
            <a:extLst>
              <a:ext uri="{FF2B5EF4-FFF2-40B4-BE49-F238E27FC236}">
                <a16:creationId xmlns:a16="http://schemas.microsoft.com/office/drawing/2014/main" xmlns="" id="{B50938F4-78C5-47FF-8E0E-7D7F0D6282BE}"/>
              </a:ext>
            </a:extLst>
          </p:cNvPr>
          <p:cNvPicPr/>
          <p:nvPr/>
        </p:nvPicPr>
        <p:blipFill>
          <a:blip r:embed="rId4"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17" name="TextBox 87">
            <a:extLst>
              <a:ext uri="{FF2B5EF4-FFF2-40B4-BE49-F238E27FC236}">
                <a16:creationId xmlns:a16="http://schemas.microsoft.com/office/drawing/2014/main" xmlns="" id="{A9588EE8-B1FB-41DF-A822-4542CC593D57}"/>
              </a:ext>
            </a:extLst>
          </p:cNvPr>
          <p:cNvSpPr txBox="1"/>
          <p:nvPr/>
        </p:nvSpPr>
        <p:spPr>
          <a:xfrm>
            <a:off x="4799857" y="4293095"/>
            <a:ext cx="972107" cy="415885"/>
          </a:xfrm>
          <a:prstGeom prst="rect">
            <a:avLst/>
          </a:prstGeom>
          <a:noFill/>
          <a:ln cap="flat">
            <a:noFill/>
          </a:ln>
        </p:spPr>
        <p:txBody>
          <a:bodyPr vert="horz" wrap="square" lIns="68580" tIns="34291" rIns="68580" bIns="34291" anchor="t" anchorCtr="1" compatLnSpc="1">
            <a:spAutoFit/>
          </a:bodyPr>
          <a:lstStyle/>
          <a:p>
            <a:pPr algn="ctr">
              <a:defRPr sz="1800" b="0" i="0" u="none" strike="noStrike" kern="0" cap="none" spc="0" baseline="0">
                <a:solidFill>
                  <a:srgbClr val="000000"/>
                </a:solidFill>
                <a:uFillTx/>
              </a:defRPr>
            </a:pPr>
            <a:r>
              <a:rPr lang="bg-BG" sz="751" b="1" dirty="0">
                <a:solidFill>
                  <a:srgbClr val="FFFFFF"/>
                </a:solidFill>
                <a:latin typeface="Verdana"/>
                <a:ea typeface="Verdana" pitchFamily="34"/>
                <a:cs typeface="Verdana" pitchFamily="34"/>
              </a:rPr>
              <a:t>Стратегическо партньорство за БЕХ ЕАД</a:t>
            </a:r>
            <a:endParaRPr lang="en-US" sz="751" b="1" dirty="0">
              <a:solidFill>
                <a:srgbClr val="FFFFFF"/>
              </a:solidFill>
              <a:latin typeface="Verdana"/>
              <a:ea typeface="Verdana" pitchFamily="34"/>
              <a:cs typeface="Verdana" pitchFamily="34"/>
            </a:endParaRPr>
          </a:p>
        </p:txBody>
      </p:sp>
      <p:sp>
        <p:nvSpPr>
          <p:cNvPr id="86" name="Freeform 10">
            <a:extLst>
              <a:ext uri="{FF2B5EF4-FFF2-40B4-BE49-F238E27FC236}">
                <a16:creationId xmlns:a16="http://schemas.microsoft.com/office/drawing/2014/main" xmlns="" id="{E9D6C187-C93B-45E9-8142-9B9A7968F7C0}"/>
              </a:ext>
            </a:extLst>
          </p:cNvPr>
          <p:cNvSpPr>
            <a:spLocks noEditPoints="1"/>
          </p:cNvSpPr>
          <p:nvPr/>
        </p:nvSpPr>
        <p:spPr bwMode="auto">
          <a:xfrm>
            <a:off x="4279004" y="2026085"/>
            <a:ext cx="676085" cy="59564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defRPr/>
            </a:pPr>
            <a:endParaRPr lang="zh-CN" altLang="en-US" dirty="0">
              <a:solidFill>
                <a:prstClr val="black"/>
              </a:solidFill>
              <a:latin typeface="Lato Light"/>
            </a:endParaRPr>
          </a:p>
        </p:txBody>
      </p:sp>
      <p:pic>
        <p:nvPicPr>
          <p:cNvPr id="90" name="Picture 89">
            <a:extLst>
              <a:ext uri="{FF2B5EF4-FFF2-40B4-BE49-F238E27FC236}">
                <a16:creationId xmlns:a16="http://schemas.microsoft.com/office/drawing/2014/main" xmlns="" id="{C8F6DC8D-4AFA-4934-8CBD-0F567655E014}"/>
              </a:ext>
            </a:extLst>
          </p:cNvPr>
          <p:cNvPicPr>
            <a:picLocks noChangeAspect="1"/>
          </p:cNvPicPr>
          <p:nvPr/>
        </p:nvPicPr>
        <p:blipFill>
          <a:blip r:embed="rId5" cstate="hq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 y="4"/>
            <a:ext cx="1999336" cy="1233577"/>
          </a:xfrm>
          <a:prstGeom prst="rect">
            <a:avLst/>
          </a:prstGeom>
        </p:spPr>
      </p:pic>
      <p:pic>
        <p:nvPicPr>
          <p:cNvPr id="91" name="Picture 90" descr="D:\Users\Public\Documents\IBEX-ALL\ADMIN\търговска марка\Last\Pantone\05_en\05_IBEX_en_Pantone.png">
            <a:extLst>
              <a:ext uri="{FF2B5EF4-FFF2-40B4-BE49-F238E27FC236}">
                <a16:creationId xmlns:a16="http://schemas.microsoft.com/office/drawing/2014/main" xmlns="" id="{199C8BC3-6CAB-435F-86E5-9A18D45852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985" y="72292"/>
            <a:ext cx="852663" cy="62999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xmlns="" id="{BA5A3DC9-BAC2-4832-9308-6FB845D2F416}"/>
              </a:ext>
            </a:extLst>
          </p:cNvPr>
          <p:cNvGraphicFramePr/>
          <p:nvPr>
            <p:extLst>
              <p:ext uri="{D42A27DB-BD31-4B8C-83A1-F6EECF244321}">
                <p14:modId xmlns:p14="http://schemas.microsoft.com/office/powerpoint/2010/main" val="1910852506"/>
              </p:ext>
            </p:extLst>
          </p:nvPr>
        </p:nvGraphicFramePr>
        <p:xfrm>
          <a:off x="1476461" y="719667"/>
          <a:ext cx="8683539"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9" name="Title 2">
            <a:extLst>
              <a:ext uri="{FF2B5EF4-FFF2-40B4-BE49-F238E27FC236}">
                <a16:creationId xmlns:a16="http://schemas.microsoft.com/office/drawing/2014/main" xmlns="" id="{C11375EB-ED14-4151-A6E5-B711A5132D51}"/>
              </a:ext>
            </a:extLst>
          </p:cNvPr>
          <p:cNvSpPr txBox="1">
            <a:spLocks/>
          </p:cNvSpPr>
          <p:nvPr/>
        </p:nvSpPr>
        <p:spPr>
          <a:xfrm>
            <a:off x="2684481" y="-169706"/>
            <a:ext cx="6560191" cy="967995"/>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lang="en-US" sz="2500" b="1" kern="1200" dirty="0">
                <a:solidFill>
                  <a:srgbClr val="802755"/>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a:lstStyle>
          <a:p>
            <a:pPr lvl="0"/>
            <a:r>
              <a:rPr lang="en-GB" sz="2000" dirty="0">
                <a:latin typeface="Verdana" panose="020B0604030504040204" pitchFamily="34" charset="0"/>
                <a:ea typeface="Verdana" panose="020B0604030504040204" pitchFamily="34" charset="0"/>
              </a:rPr>
              <a:t>IBEX Market Segments </a:t>
            </a:r>
            <a:endParaRPr lang="en-US" sz="2000" dirty="0">
              <a:latin typeface="Verdana" panose="020B0604030504040204" pitchFamily="34" charset="0"/>
              <a:ea typeface="Verdana" panose="020B0604030504040204" pitchFamily="34" charset="0"/>
            </a:endParaRPr>
          </a:p>
        </p:txBody>
      </p:sp>
      <p:sp>
        <p:nvSpPr>
          <p:cNvPr id="21" name="Rectangle 20">
            <a:extLst>
              <a:ext uri="{FF2B5EF4-FFF2-40B4-BE49-F238E27FC236}">
                <a16:creationId xmlns:a16="http://schemas.microsoft.com/office/drawing/2014/main" xmlns="" id="{D1FB35B3-6855-4EE6-AF74-D02888537537}"/>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41262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90917" y="3710668"/>
            <a:ext cx="5101087" cy="3147337"/>
          </a:xfrm>
          <a:prstGeom prst="rect">
            <a:avLst/>
          </a:prstGeom>
        </p:spPr>
      </p:pic>
      <p:grpSp>
        <p:nvGrpSpPr>
          <p:cNvPr id="13" name="Group 403">
            <a:extLst>
              <a:ext uri="{FF2B5EF4-FFF2-40B4-BE49-F238E27FC236}">
                <a16:creationId xmlns:a16="http://schemas.microsoft.com/office/drawing/2014/main" xmlns="" id="{8009DCDD-2514-4B11-8CE2-981F6485155A}"/>
              </a:ext>
            </a:extLst>
          </p:cNvPr>
          <p:cNvGrpSpPr>
            <a:grpSpLocks noChangeAspect="1"/>
          </p:cNvGrpSpPr>
          <p:nvPr/>
        </p:nvGrpSpPr>
        <p:grpSpPr bwMode="auto">
          <a:xfrm>
            <a:off x="1949377" y="-2588763"/>
            <a:ext cx="10242622" cy="9522065"/>
            <a:chOff x="1502" y="1001"/>
            <a:chExt cx="2970" cy="2550"/>
          </a:xfrm>
          <a:solidFill>
            <a:schemeClr val="bg1">
              <a:lumMod val="85000"/>
            </a:schemeClr>
          </a:solidFill>
        </p:grpSpPr>
        <p:sp>
          <p:nvSpPr>
            <p:cNvPr id="20" name="Freeform 480">
              <a:extLst>
                <a:ext uri="{FF2B5EF4-FFF2-40B4-BE49-F238E27FC236}">
                  <a16:creationId xmlns:a16="http://schemas.microsoft.com/office/drawing/2014/main" xmlns="" id="{02EE6D86-713E-4A16-9553-1F186E2D7810}"/>
                </a:ext>
              </a:extLst>
            </p:cNvPr>
            <p:cNvSpPr>
              <a:spLocks/>
            </p:cNvSpPr>
            <p:nvPr/>
          </p:nvSpPr>
          <p:spPr bwMode="auto">
            <a:xfrm>
              <a:off x="3636" y="1923"/>
              <a:ext cx="419" cy="401"/>
            </a:xfrm>
            <a:custGeom>
              <a:avLst/>
              <a:gdLst>
                <a:gd name="T0" fmla="*/ 104 w 419"/>
                <a:gd name="T1" fmla="*/ 22 h 401"/>
                <a:gd name="T2" fmla="*/ 77 w 419"/>
                <a:gd name="T3" fmla="*/ 76 h 401"/>
                <a:gd name="T4" fmla="*/ 47 w 419"/>
                <a:gd name="T5" fmla="*/ 70 h 401"/>
                <a:gd name="T6" fmla="*/ 47 w 419"/>
                <a:gd name="T7" fmla="*/ 0 h 401"/>
                <a:gd name="T8" fmla="*/ 25 w 419"/>
                <a:gd name="T9" fmla="*/ 40 h 401"/>
                <a:gd name="T10" fmla="*/ 33 w 419"/>
                <a:gd name="T11" fmla="*/ 51 h 401"/>
                <a:gd name="T12" fmla="*/ 33 w 419"/>
                <a:gd name="T13" fmla="*/ 55 h 401"/>
                <a:gd name="T14" fmla="*/ 33 w 419"/>
                <a:gd name="T15" fmla="*/ 79 h 401"/>
                <a:gd name="T16" fmla="*/ 17 w 419"/>
                <a:gd name="T17" fmla="*/ 81 h 401"/>
                <a:gd name="T18" fmla="*/ 0 w 419"/>
                <a:gd name="T19" fmla="*/ 95 h 401"/>
                <a:gd name="T20" fmla="*/ 241 w 419"/>
                <a:gd name="T21" fmla="*/ 393 h 401"/>
                <a:gd name="T22" fmla="*/ 287 w 419"/>
                <a:gd name="T23" fmla="*/ 384 h 401"/>
                <a:gd name="T24" fmla="*/ 296 w 419"/>
                <a:gd name="T25" fmla="*/ 401 h 401"/>
                <a:gd name="T26" fmla="*/ 309 w 419"/>
                <a:gd name="T27" fmla="*/ 382 h 401"/>
                <a:gd name="T28" fmla="*/ 310 w 419"/>
                <a:gd name="T29" fmla="*/ 350 h 401"/>
                <a:gd name="T30" fmla="*/ 342 w 419"/>
                <a:gd name="T31" fmla="*/ 335 h 401"/>
                <a:gd name="T32" fmla="*/ 369 w 419"/>
                <a:gd name="T33" fmla="*/ 332 h 401"/>
                <a:gd name="T34" fmla="*/ 369 w 419"/>
                <a:gd name="T35" fmla="*/ 325 h 401"/>
                <a:gd name="T36" fmla="*/ 350 w 419"/>
                <a:gd name="T37" fmla="*/ 287 h 401"/>
                <a:gd name="T38" fmla="*/ 342 w 419"/>
                <a:gd name="T39" fmla="*/ 265 h 401"/>
                <a:gd name="T40" fmla="*/ 359 w 419"/>
                <a:gd name="T41" fmla="*/ 257 h 401"/>
                <a:gd name="T42" fmla="*/ 384 w 419"/>
                <a:gd name="T43" fmla="*/ 262 h 401"/>
                <a:gd name="T44" fmla="*/ 419 w 419"/>
                <a:gd name="T45" fmla="*/ 248 h 401"/>
                <a:gd name="T46" fmla="*/ 419 w 419"/>
                <a:gd name="T47" fmla="*/ 213 h 401"/>
                <a:gd name="T48" fmla="*/ 381 w 419"/>
                <a:gd name="T49" fmla="*/ 201 h 401"/>
                <a:gd name="T50" fmla="*/ 348 w 419"/>
                <a:gd name="T51" fmla="*/ 196 h 401"/>
                <a:gd name="T52" fmla="*/ 329 w 419"/>
                <a:gd name="T53" fmla="*/ 166 h 401"/>
                <a:gd name="T54" fmla="*/ 332 w 419"/>
                <a:gd name="T55" fmla="*/ 136 h 401"/>
                <a:gd name="T56" fmla="*/ 104 w 419"/>
                <a:gd name="T57" fmla="*/ 22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19" h="401">
                  <a:moveTo>
                    <a:pt x="104" y="22"/>
                  </a:moveTo>
                  <a:lnTo>
                    <a:pt x="77" y="76"/>
                  </a:lnTo>
                  <a:lnTo>
                    <a:pt x="47" y="70"/>
                  </a:lnTo>
                  <a:lnTo>
                    <a:pt x="47" y="0"/>
                  </a:lnTo>
                  <a:lnTo>
                    <a:pt x="25" y="40"/>
                  </a:lnTo>
                  <a:lnTo>
                    <a:pt x="33" y="51"/>
                  </a:lnTo>
                  <a:lnTo>
                    <a:pt x="33" y="55"/>
                  </a:lnTo>
                  <a:lnTo>
                    <a:pt x="33" y="79"/>
                  </a:lnTo>
                  <a:lnTo>
                    <a:pt x="17" y="81"/>
                  </a:lnTo>
                  <a:lnTo>
                    <a:pt x="0" y="95"/>
                  </a:lnTo>
                  <a:lnTo>
                    <a:pt x="241" y="393"/>
                  </a:lnTo>
                  <a:lnTo>
                    <a:pt x="287" y="384"/>
                  </a:lnTo>
                  <a:lnTo>
                    <a:pt x="296" y="401"/>
                  </a:lnTo>
                  <a:lnTo>
                    <a:pt x="309" y="382"/>
                  </a:lnTo>
                  <a:lnTo>
                    <a:pt x="310" y="350"/>
                  </a:lnTo>
                  <a:lnTo>
                    <a:pt x="342" y="335"/>
                  </a:lnTo>
                  <a:lnTo>
                    <a:pt x="369" y="332"/>
                  </a:lnTo>
                  <a:lnTo>
                    <a:pt x="369" y="325"/>
                  </a:lnTo>
                  <a:lnTo>
                    <a:pt x="350" y="287"/>
                  </a:lnTo>
                  <a:lnTo>
                    <a:pt x="342" y="265"/>
                  </a:lnTo>
                  <a:lnTo>
                    <a:pt x="359" y="257"/>
                  </a:lnTo>
                  <a:lnTo>
                    <a:pt x="384" y="262"/>
                  </a:lnTo>
                  <a:lnTo>
                    <a:pt x="419" y="248"/>
                  </a:lnTo>
                  <a:lnTo>
                    <a:pt x="419" y="213"/>
                  </a:lnTo>
                  <a:lnTo>
                    <a:pt x="381" y="201"/>
                  </a:lnTo>
                  <a:lnTo>
                    <a:pt x="348" y="196"/>
                  </a:lnTo>
                  <a:lnTo>
                    <a:pt x="329" y="166"/>
                  </a:lnTo>
                  <a:lnTo>
                    <a:pt x="332" y="136"/>
                  </a:lnTo>
                  <a:lnTo>
                    <a:pt x="104" y="22"/>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1" name="Freeform 407">
              <a:extLst>
                <a:ext uri="{FF2B5EF4-FFF2-40B4-BE49-F238E27FC236}">
                  <a16:creationId xmlns:a16="http://schemas.microsoft.com/office/drawing/2014/main" xmlns="" id="{4F2C5AD5-BED1-4EFC-9B4E-F881571C1957}"/>
                </a:ext>
              </a:extLst>
            </p:cNvPr>
            <p:cNvSpPr>
              <a:spLocks/>
            </p:cNvSpPr>
            <p:nvPr/>
          </p:nvSpPr>
          <p:spPr bwMode="auto">
            <a:xfrm>
              <a:off x="3895" y="1863"/>
              <a:ext cx="523" cy="406"/>
            </a:xfrm>
            <a:custGeom>
              <a:avLst/>
              <a:gdLst>
                <a:gd name="T0" fmla="*/ 99 w 436"/>
                <a:gd name="T1" fmla="*/ 9 h 413"/>
                <a:gd name="T2" fmla="*/ 84 w 436"/>
                <a:gd name="T3" fmla="*/ 26 h 413"/>
                <a:gd name="T4" fmla="*/ 74 w 436"/>
                <a:gd name="T5" fmla="*/ 43 h 413"/>
                <a:gd name="T6" fmla="*/ 55 w 436"/>
                <a:gd name="T7" fmla="*/ 44 h 413"/>
                <a:gd name="T8" fmla="*/ 36 w 436"/>
                <a:gd name="T9" fmla="*/ 50 h 413"/>
                <a:gd name="T10" fmla="*/ 45 w 436"/>
                <a:gd name="T11" fmla="*/ 61 h 413"/>
                <a:gd name="T12" fmla="*/ 45 w 436"/>
                <a:gd name="T13" fmla="*/ 67 h 413"/>
                <a:gd name="T14" fmla="*/ 45 w 436"/>
                <a:gd name="T15" fmla="*/ 90 h 413"/>
                <a:gd name="T16" fmla="*/ 28 w 436"/>
                <a:gd name="T17" fmla="*/ 92 h 413"/>
                <a:gd name="T18" fmla="*/ 11 w 436"/>
                <a:gd name="T19" fmla="*/ 107 h 413"/>
                <a:gd name="T20" fmla="*/ 11 w 436"/>
                <a:gd name="T21" fmla="*/ 124 h 413"/>
                <a:gd name="T22" fmla="*/ 9 w 436"/>
                <a:gd name="T23" fmla="*/ 131 h 413"/>
                <a:gd name="T24" fmla="*/ 3 w 436"/>
                <a:gd name="T25" fmla="*/ 141 h 413"/>
                <a:gd name="T26" fmla="*/ 0 w 436"/>
                <a:gd name="T27" fmla="*/ 168 h 413"/>
                <a:gd name="T28" fmla="*/ 3 w 436"/>
                <a:gd name="T29" fmla="*/ 186 h 413"/>
                <a:gd name="T30" fmla="*/ 18 w 436"/>
                <a:gd name="T31" fmla="*/ 204 h 413"/>
                <a:gd name="T32" fmla="*/ 14 w 436"/>
                <a:gd name="T33" fmla="*/ 228 h 413"/>
                <a:gd name="T34" fmla="*/ 36 w 436"/>
                <a:gd name="T35" fmla="*/ 260 h 413"/>
                <a:gd name="T36" fmla="*/ 72 w 436"/>
                <a:gd name="T37" fmla="*/ 260 h 413"/>
                <a:gd name="T38" fmla="*/ 108 w 436"/>
                <a:gd name="T39" fmla="*/ 280 h 413"/>
                <a:gd name="T40" fmla="*/ 108 w 436"/>
                <a:gd name="T41" fmla="*/ 312 h 413"/>
                <a:gd name="T42" fmla="*/ 68 w 436"/>
                <a:gd name="T43" fmla="*/ 326 h 413"/>
                <a:gd name="T44" fmla="*/ 52 w 436"/>
                <a:gd name="T45" fmla="*/ 320 h 413"/>
                <a:gd name="T46" fmla="*/ 28 w 436"/>
                <a:gd name="T47" fmla="*/ 330 h 413"/>
                <a:gd name="T48" fmla="*/ 44 w 436"/>
                <a:gd name="T49" fmla="*/ 354 h 413"/>
                <a:gd name="T50" fmla="*/ 58 w 436"/>
                <a:gd name="T51" fmla="*/ 390 h 413"/>
                <a:gd name="T52" fmla="*/ 95 w 436"/>
                <a:gd name="T53" fmla="*/ 396 h 413"/>
                <a:gd name="T54" fmla="*/ 141 w 436"/>
                <a:gd name="T55" fmla="*/ 404 h 413"/>
                <a:gd name="T56" fmla="*/ 187 w 436"/>
                <a:gd name="T57" fmla="*/ 402 h 413"/>
                <a:gd name="T58" fmla="*/ 208 w 436"/>
                <a:gd name="T59" fmla="*/ 396 h 413"/>
                <a:gd name="T60" fmla="*/ 229 w 436"/>
                <a:gd name="T61" fmla="*/ 394 h 413"/>
                <a:gd name="T62" fmla="*/ 254 w 436"/>
                <a:gd name="T63" fmla="*/ 405 h 413"/>
                <a:gd name="T64" fmla="*/ 299 w 436"/>
                <a:gd name="T65" fmla="*/ 396 h 413"/>
                <a:gd name="T66" fmla="*/ 309 w 436"/>
                <a:gd name="T67" fmla="*/ 413 h 413"/>
                <a:gd name="T68" fmla="*/ 322 w 436"/>
                <a:gd name="T69" fmla="*/ 394 h 413"/>
                <a:gd name="T70" fmla="*/ 324 w 436"/>
                <a:gd name="T71" fmla="*/ 362 h 413"/>
                <a:gd name="T72" fmla="*/ 356 w 436"/>
                <a:gd name="T73" fmla="*/ 347 h 413"/>
                <a:gd name="T74" fmla="*/ 383 w 436"/>
                <a:gd name="T75" fmla="*/ 343 h 413"/>
                <a:gd name="T76" fmla="*/ 383 w 436"/>
                <a:gd name="T77" fmla="*/ 337 h 413"/>
                <a:gd name="T78" fmla="*/ 364 w 436"/>
                <a:gd name="T79" fmla="*/ 300 h 413"/>
                <a:gd name="T80" fmla="*/ 366 w 436"/>
                <a:gd name="T81" fmla="*/ 280 h 413"/>
                <a:gd name="T82" fmla="*/ 372 w 436"/>
                <a:gd name="T83" fmla="*/ 269 h 413"/>
                <a:gd name="T84" fmla="*/ 397 w 436"/>
                <a:gd name="T85" fmla="*/ 273 h 413"/>
                <a:gd name="T86" fmla="*/ 436 w 436"/>
                <a:gd name="T87" fmla="*/ 274 h 413"/>
                <a:gd name="T88" fmla="*/ 433 w 436"/>
                <a:gd name="T89" fmla="*/ 224 h 413"/>
                <a:gd name="T90" fmla="*/ 398 w 436"/>
                <a:gd name="T91" fmla="*/ 210 h 413"/>
                <a:gd name="T92" fmla="*/ 362 w 436"/>
                <a:gd name="T93" fmla="*/ 207 h 413"/>
                <a:gd name="T94" fmla="*/ 348 w 436"/>
                <a:gd name="T95" fmla="*/ 180 h 413"/>
                <a:gd name="T96" fmla="*/ 345 w 436"/>
                <a:gd name="T97" fmla="*/ 146 h 413"/>
                <a:gd name="T98" fmla="*/ 312 w 436"/>
                <a:gd name="T99" fmla="*/ 116 h 413"/>
                <a:gd name="T100" fmla="*/ 293 w 436"/>
                <a:gd name="T101" fmla="*/ 94 h 413"/>
                <a:gd name="T102" fmla="*/ 298 w 436"/>
                <a:gd name="T103" fmla="*/ 72 h 413"/>
                <a:gd name="T104" fmla="*/ 295 w 436"/>
                <a:gd name="T105" fmla="*/ 32 h 413"/>
                <a:gd name="T106" fmla="*/ 260 w 436"/>
                <a:gd name="T107" fmla="*/ 11 h 413"/>
                <a:gd name="T108" fmla="*/ 223 w 436"/>
                <a:gd name="T109" fmla="*/ 11 h 413"/>
                <a:gd name="T110" fmla="*/ 189 w 436"/>
                <a:gd name="T111" fmla="*/ 17 h 413"/>
                <a:gd name="T112" fmla="*/ 174 w 436"/>
                <a:gd name="T113" fmla="*/ 6 h 413"/>
                <a:gd name="T114" fmla="*/ 135 w 436"/>
                <a:gd name="T115" fmla="*/ 0 h 413"/>
                <a:gd name="T116" fmla="*/ 99 w 436"/>
                <a:gd name="T117" fmla="*/ 9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6" h="413">
                  <a:moveTo>
                    <a:pt x="99" y="9"/>
                  </a:moveTo>
                  <a:lnTo>
                    <a:pt x="84" y="26"/>
                  </a:lnTo>
                  <a:lnTo>
                    <a:pt x="74" y="43"/>
                  </a:lnTo>
                  <a:lnTo>
                    <a:pt x="55" y="44"/>
                  </a:lnTo>
                  <a:lnTo>
                    <a:pt x="36" y="50"/>
                  </a:lnTo>
                  <a:lnTo>
                    <a:pt x="45" y="61"/>
                  </a:lnTo>
                  <a:lnTo>
                    <a:pt x="45" y="67"/>
                  </a:lnTo>
                  <a:lnTo>
                    <a:pt x="45" y="90"/>
                  </a:lnTo>
                  <a:lnTo>
                    <a:pt x="28" y="92"/>
                  </a:lnTo>
                  <a:lnTo>
                    <a:pt x="11" y="107"/>
                  </a:lnTo>
                  <a:lnTo>
                    <a:pt x="11" y="124"/>
                  </a:lnTo>
                  <a:lnTo>
                    <a:pt x="9" y="131"/>
                  </a:lnTo>
                  <a:lnTo>
                    <a:pt x="3" y="141"/>
                  </a:lnTo>
                  <a:lnTo>
                    <a:pt x="0" y="168"/>
                  </a:lnTo>
                  <a:lnTo>
                    <a:pt x="3" y="186"/>
                  </a:lnTo>
                  <a:lnTo>
                    <a:pt x="18" y="204"/>
                  </a:lnTo>
                  <a:lnTo>
                    <a:pt x="14" y="228"/>
                  </a:lnTo>
                  <a:lnTo>
                    <a:pt x="36" y="260"/>
                  </a:lnTo>
                  <a:lnTo>
                    <a:pt x="72" y="260"/>
                  </a:lnTo>
                  <a:lnTo>
                    <a:pt x="108" y="280"/>
                  </a:lnTo>
                  <a:lnTo>
                    <a:pt x="108" y="312"/>
                  </a:lnTo>
                  <a:lnTo>
                    <a:pt x="68" y="326"/>
                  </a:lnTo>
                  <a:lnTo>
                    <a:pt x="52" y="320"/>
                  </a:lnTo>
                  <a:lnTo>
                    <a:pt x="28" y="330"/>
                  </a:lnTo>
                  <a:lnTo>
                    <a:pt x="44" y="354"/>
                  </a:lnTo>
                  <a:lnTo>
                    <a:pt x="58" y="390"/>
                  </a:lnTo>
                  <a:lnTo>
                    <a:pt x="95" y="396"/>
                  </a:lnTo>
                  <a:lnTo>
                    <a:pt x="141" y="404"/>
                  </a:lnTo>
                  <a:lnTo>
                    <a:pt x="187" y="402"/>
                  </a:lnTo>
                  <a:lnTo>
                    <a:pt x="208" y="396"/>
                  </a:lnTo>
                  <a:lnTo>
                    <a:pt x="229" y="394"/>
                  </a:lnTo>
                  <a:lnTo>
                    <a:pt x="254" y="405"/>
                  </a:lnTo>
                  <a:lnTo>
                    <a:pt x="299" y="396"/>
                  </a:lnTo>
                  <a:lnTo>
                    <a:pt x="309" y="413"/>
                  </a:lnTo>
                  <a:lnTo>
                    <a:pt x="322" y="394"/>
                  </a:lnTo>
                  <a:lnTo>
                    <a:pt x="324" y="362"/>
                  </a:lnTo>
                  <a:lnTo>
                    <a:pt x="356" y="347"/>
                  </a:lnTo>
                  <a:lnTo>
                    <a:pt x="383" y="343"/>
                  </a:lnTo>
                  <a:lnTo>
                    <a:pt x="383" y="337"/>
                  </a:lnTo>
                  <a:lnTo>
                    <a:pt x="364" y="300"/>
                  </a:lnTo>
                  <a:lnTo>
                    <a:pt x="366" y="280"/>
                  </a:lnTo>
                  <a:lnTo>
                    <a:pt x="372" y="269"/>
                  </a:lnTo>
                  <a:lnTo>
                    <a:pt x="397" y="273"/>
                  </a:lnTo>
                  <a:lnTo>
                    <a:pt x="436" y="274"/>
                  </a:lnTo>
                  <a:lnTo>
                    <a:pt x="433" y="224"/>
                  </a:lnTo>
                  <a:lnTo>
                    <a:pt x="398" y="210"/>
                  </a:lnTo>
                  <a:lnTo>
                    <a:pt x="362" y="207"/>
                  </a:lnTo>
                  <a:lnTo>
                    <a:pt x="348" y="180"/>
                  </a:lnTo>
                  <a:lnTo>
                    <a:pt x="345" y="146"/>
                  </a:lnTo>
                  <a:lnTo>
                    <a:pt x="312" y="116"/>
                  </a:lnTo>
                  <a:lnTo>
                    <a:pt x="293" y="94"/>
                  </a:lnTo>
                  <a:lnTo>
                    <a:pt x="298" y="72"/>
                  </a:lnTo>
                  <a:lnTo>
                    <a:pt x="295" y="32"/>
                  </a:lnTo>
                  <a:lnTo>
                    <a:pt x="260" y="11"/>
                  </a:lnTo>
                  <a:lnTo>
                    <a:pt x="223" y="11"/>
                  </a:lnTo>
                  <a:lnTo>
                    <a:pt x="189" y="17"/>
                  </a:lnTo>
                  <a:lnTo>
                    <a:pt x="174" y="6"/>
                  </a:lnTo>
                  <a:lnTo>
                    <a:pt x="135" y="0"/>
                  </a:lnTo>
                  <a:lnTo>
                    <a:pt x="99" y="9"/>
                  </a:lnTo>
                  <a:close/>
                </a:path>
              </a:pathLst>
            </a:custGeom>
            <a:grpFill/>
            <a:ln w="9525" cap="flat" cmpd="sng">
              <a:no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2" name="Freeform 404">
              <a:extLst>
                <a:ext uri="{FF2B5EF4-FFF2-40B4-BE49-F238E27FC236}">
                  <a16:creationId xmlns:a16="http://schemas.microsoft.com/office/drawing/2014/main" xmlns="" id="{B4F829F3-D2E2-430F-A842-84F96B6622E0}"/>
                </a:ext>
              </a:extLst>
            </p:cNvPr>
            <p:cNvSpPr>
              <a:spLocks/>
            </p:cNvSpPr>
            <p:nvPr/>
          </p:nvSpPr>
          <p:spPr bwMode="auto">
            <a:xfrm>
              <a:off x="2618" y="2176"/>
              <a:ext cx="223" cy="172"/>
            </a:xfrm>
            <a:custGeom>
              <a:avLst/>
              <a:gdLst>
                <a:gd name="T0" fmla="*/ 0 w 223"/>
                <a:gd name="T1" fmla="*/ 31 h 172"/>
                <a:gd name="T2" fmla="*/ 5 w 223"/>
                <a:gd name="T3" fmla="*/ 24 h 172"/>
                <a:gd name="T4" fmla="*/ 3 w 223"/>
                <a:gd name="T5" fmla="*/ 16 h 172"/>
                <a:gd name="T6" fmla="*/ 37 w 223"/>
                <a:gd name="T7" fmla="*/ 0 h 172"/>
                <a:gd name="T8" fmla="*/ 40 w 223"/>
                <a:gd name="T9" fmla="*/ 6 h 172"/>
                <a:gd name="T10" fmla="*/ 65 w 223"/>
                <a:gd name="T11" fmla="*/ 2 h 172"/>
                <a:gd name="T12" fmla="*/ 84 w 223"/>
                <a:gd name="T13" fmla="*/ 3 h 172"/>
                <a:gd name="T14" fmla="*/ 76 w 223"/>
                <a:gd name="T15" fmla="*/ 11 h 172"/>
                <a:gd name="T16" fmla="*/ 81 w 223"/>
                <a:gd name="T17" fmla="*/ 22 h 172"/>
                <a:gd name="T18" fmla="*/ 96 w 223"/>
                <a:gd name="T19" fmla="*/ 25 h 172"/>
                <a:gd name="T20" fmla="*/ 111 w 223"/>
                <a:gd name="T21" fmla="*/ 25 h 172"/>
                <a:gd name="T22" fmla="*/ 125 w 223"/>
                <a:gd name="T23" fmla="*/ 18 h 172"/>
                <a:gd name="T24" fmla="*/ 140 w 223"/>
                <a:gd name="T25" fmla="*/ 13 h 172"/>
                <a:gd name="T26" fmla="*/ 153 w 223"/>
                <a:gd name="T27" fmla="*/ 23 h 172"/>
                <a:gd name="T28" fmla="*/ 165 w 223"/>
                <a:gd name="T29" fmla="*/ 25 h 172"/>
                <a:gd name="T30" fmla="*/ 184 w 223"/>
                <a:gd name="T31" fmla="*/ 31 h 172"/>
                <a:gd name="T32" fmla="*/ 181 w 223"/>
                <a:gd name="T33" fmla="*/ 44 h 172"/>
                <a:gd name="T34" fmla="*/ 182 w 223"/>
                <a:gd name="T35" fmla="*/ 70 h 172"/>
                <a:gd name="T36" fmla="*/ 185 w 223"/>
                <a:gd name="T37" fmla="*/ 86 h 172"/>
                <a:gd name="T38" fmla="*/ 205 w 223"/>
                <a:gd name="T39" fmla="*/ 84 h 172"/>
                <a:gd name="T40" fmla="*/ 211 w 223"/>
                <a:gd name="T41" fmla="*/ 95 h 172"/>
                <a:gd name="T42" fmla="*/ 212 w 223"/>
                <a:gd name="T43" fmla="*/ 104 h 172"/>
                <a:gd name="T44" fmla="*/ 223 w 223"/>
                <a:gd name="T45" fmla="*/ 117 h 172"/>
                <a:gd name="T46" fmla="*/ 210 w 223"/>
                <a:gd name="T47" fmla="*/ 126 h 172"/>
                <a:gd name="T48" fmla="*/ 199 w 223"/>
                <a:gd name="T49" fmla="*/ 134 h 172"/>
                <a:gd name="T50" fmla="*/ 186 w 223"/>
                <a:gd name="T51" fmla="*/ 134 h 172"/>
                <a:gd name="T52" fmla="*/ 171 w 223"/>
                <a:gd name="T53" fmla="*/ 138 h 172"/>
                <a:gd name="T54" fmla="*/ 171 w 223"/>
                <a:gd name="T55" fmla="*/ 152 h 172"/>
                <a:gd name="T56" fmla="*/ 165 w 223"/>
                <a:gd name="T57" fmla="*/ 161 h 172"/>
                <a:gd name="T58" fmla="*/ 149 w 223"/>
                <a:gd name="T59" fmla="*/ 172 h 172"/>
                <a:gd name="T60" fmla="*/ 122 w 223"/>
                <a:gd name="T61" fmla="*/ 154 h 172"/>
                <a:gd name="T62" fmla="*/ 104 w 223"/>
                <a:gd name="T63" fmla="*/ 142 h 172"/>
                <a:gd name="T64" fmla="*/ 90 w 223"/>
                <a:gd name="T65" fmla="*/ 134 h 172"/>
                <a:gd name="T66" fmla="*/ 77 w 223"/>
                <a:gd name="T67" fmla="*/ 113 h 172"/>
                <a:gd name="T68" fmla="*/ 65 w 223"/>
                <a:gd name="T69" fmla="*/ 101 h 172"/>
                <a:gd name="T70" fmla="*/ 58 w 223"/>
                <a:gd name="T71" fmla="*/ 86 h 172"/>
                <a:gd name="T72" fmla="*/ 45 w 223"/>
                <a:gd name="T73" fmla="*/ 72 h 172"/>
                <a:gd name="T74" fmla="*/ 35 w 223"/>
                <a:gd name="T75" fmla="*/ 57 h 172"/>
                <a:gd name="T76" fmla="*/ 17 w 223"/>
                <a:gd name="T77" fmla="*/ 46 h 172"/>
                <a:gd name="T78" fmla="*/ 0 w 223"/>
                <a:gd name="T79" fmla="*/ 31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3" h="172">
                  <a:moveTo>
                    <a:pt x="0" y="31"/>
                  </a:moveTo>
                  <a:lnTo>
                    <a:pt x="5" y="24"/>
                  </a:lnTo>
                  <a:lnTo>
                    <a:pt x="3" y="16"/>
                  </a:lnTo>
                  <a:lnTo>
                    <a:pt x="37" y="0"/>
                  </a:lnTo>
                  <a:lnTo>
                    <a:pt x="40" y="6"/>
                  </a:lnTo>
                  <a:lnTo>
                    <a:pt x="65" y="2"/>
                  </a:lnTo>
                  <a:lnTo>
                    <a:pt x="84" y="3"/>
                  </a:lnTo>
                  <a:lnTo>
                    <a:pt x="76" y="11"/>
                  </a:lnTo>
                  <a:lnTo>
                    <a:pt x="81" y="22"/>
                  </a:lnTo>
                  <a:lnTo>
                    <a:pt x="96" y="25"/>
                  </a:lnTo>
                  <a:lnTo>
                    <a:pt x="111" y="25"/>
                  </a:lnTo>
                  <a:lnTo>
                    <a:pt x="125" y="18"/>
                  </a:lnTo>
                  <a:lnTo>
                    <a:pt x="140" y="13"/>
                  </a:lnTo>
                  <a:lnTo>
                    <a:pt x="153" y="23"/>
                  </a:lnTo>
                  <a:lnTo>
                    <a:pt x="165" y="25"/>
                  </a:lnTo>
                  <a:lnTo>
                    <a:pt x="184" y="31"/>
                  </a:lnTo>
                  <a:lnTo>
                    <a:pt x="181" y="44"/>
                  </a:lnTo>
                  <a:lnTo>
                    <a:pt x="182" y="70"/>
                  </a:lnTo>
                  <a:lnTo>
                    <a:pt x="185" y="86"/>
                  </a:lnTo>
                  <a:lnTo>
                    <a:pt x="205" y="84"/>
                  </a:lnTo>
                  <a:lnTo>
                    <a:pt x="211" y="95"/>
                  </a:lnTo>
                  <a:lnTo>
                    <a:pt x="212" y="104"/>
                  </a:lnTo>
                  <a:lnTo>
                    <a:pt x="223" y="117"/>
                  </a:lnTo>
                  <a:lnTo>
                    <a:pt x="210" y="126"/>
                  </a:lnTo>
                  <a:lnTo>
                    <a:pt x="199" y="134"/>
                  </a:lnTo>
                  <a:lnTo>
                    <a:pt x="186" y="134"/>
                  </a:lnTo>
                  <a:lnTo>
                    <a:pt x="171" y="138"/>
                  </a:lnTo>
                  <a:lnTo>
                    <a:pt x="171" y="152"/>
                  </a:lnTo>
                  <a:lnTo>
                    <a:pt x="165" y="161"/>
                  </a:lnTo>
                  <a:lnTo>
                    <a:pt x="149" y="172"/>
                  </a:lnTo>
                  <a:lnTo>
                    <a:pt x="122" y="154"/>
                  </a:lnTo>
                  <a:lnTo>
                    <a:pt x="104" y="142"/>
                  </a:lnTo>
                  <a:lnTo>
                    <a:pt x="90" y="134"/>
                  </a:lnTo>
                  <a:lnTo>
                    <a:pt x="77" y="113"/>
                  </a:lnTo>
                  <a:lnTo>
                    <a:pt x="65" y="101"/>
                  </a:lnTo>
                  <a:lnTo>
                    <a:pt x="58" y="86"/>
                  </a:lnTo>
                  <a:lnTo>
                    <a:pt x="45" y="72"/>
                  </a:lnTo>
                  <a:lnTo>
                    <a:pt x="35" y="57"/>
                  </a:lnTo>
                  <a:lnTo>
                    <a:pt x="17" y="46"/>
                  </a:lnTo>
                  <a:lnTo>
                    <a:pt x="0" y="31"/>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3" name="Freeform 405">
              <a:extLst>
                <a:ext uri="{FF2B5EF4-FFF2-40B4-BE49-F238E27FC236}">
                  <a16:creationId xmlns:a16="http://schemas.microsoft.com/office/drawing/2014/main" xmlns="" id="{2EEE070A-AB1F-497B-9A91-0E7CF4A1B5F5}"/>
                </a:ext>
              </a:extLst>
            </p:cNvPr>
            <p:cNvSpPr>
              <a:spLocks/>
            </p:cNvSpPr>
            <p:nvPr/>
          </p:nvSpPr>
          <p:spPr bwMode="auto">
            <a:xfrm>
              <a:off x="3963" y="1004"/>
              <a:ext cx="506" cy="1200"/>
            </a:xfrm>
            <a:custGeom>
              <a:avLst/>
              <a:gdLst>
                <a:gd name="T0" fmla="*/ 450 w 506"/>
                <a:gd name="T1" fmla="*/ 224 h 1200"/>
                <a:gd name="T2" fmla="*/ 354 w 506"/>
                <a:gd name="T3" fmla="*/ 164 h 1200"/>
                <a:gd name="T4" fmla="*/ 286 w 506"/>
                <a:gd name="T5" fmla="*/ 0 h 1200"/>
                <a:gd name="T6" fmla="*/ 47 w 506"/>
                <a:gd name="T7" fmla="*/ 49 h 1200"/>
                <a:gd name="T8" fmla="*/ 65 w 506"/>
                <a:gd name="T9" fmla="*/ 159 h 1200"/>
                <a:gd name="T10" fmla="*/ 80 w 506"/>
                <a:gd name="T11" fmla="*/ 228 h 1200"/>
                <a:gd name="T12" fmla="*/ 136 w 506"/>
                <a:gd name="T13" fmla="*/ 286 h 1200"/>
                <a:gd name="T14" fmla="*/ 123 w 506"/>
                <a:gd name="T15" fmla="*/ 356 h 1200"/>
                <a:gd name="T16" fmla="*/ 123 w 506"/>
                <a:gd name="T17" fmla="*/ 377 h 1200"/>
                <a:gd name="T18" fmla="*/ 84 w 506"/>
                <a:gd name="T19" fmla="*/ 412 h 1200"/>
                <a:gd name="T20" fmla="*/ 49 w 506"/>
                <a:gd name="T21" fmla="*/ 463 h 1200"/>
                <a:gd name="T22" fmla="*/ 19 w 506"/>
                <a:gd name="T23" fmla="*/ 500 h 1200"/>
                <a:gd name="T24" fmla="*/ 49 w 506"/>
                <a:gd name="T25" fmla="*/ 485 h 1200"/>
                <a:gd name="T26" fmla="*/ 67 w 506"/>
                <a:gd name="T27" fmla="*/ 501 h 1200"/>
                <a:gd name="T28" fmla="*/ 76 w 506"/>
                <a:gd name="T29" fmla="*/ 537 h 1200"/>
                <a:gd name="T30" fmla="*/ 110 w 506"/>
                <a:gd name="T31" fmla="*/ 546 h 1200"/>
                <a:gd name="T32" fmla="*/ 145 w 506"/>
                <a:gd name="T33" fmla="*/ 592 h 1200"/>
                <a:gd name="T34" fmla="*/ 111 w 506"/>
                <a:gd name="T35" fmla="*/ 569 h 1200"/>
                <a:gd name="T36" fmla="*/ 75 w 506"/>
                <a:gd name="T37" fmla="*/ 556 h 1200"/>
                <a:gd name="T38" fmla="*/ 60 w 506"/>
                <a:gd name="T39" fmla="*/ 562 h 1200"/>
                <a:gd name="T40" fmla="*/ 45 w 506"/>
                <a:gd name="T41" fmla="*/ 585 h 1200"/>
                <a:gd name="T42" fmla="*/ 41 w 506"/>
                <a:gd name="T43" fmla="*/ 627 h 1200"/>
                <a:gd name="T44" fmla="*/ 3 w 506"/>
                <a:gd name="T45" fmla="*/ 635 h 1200"/>
                <a:gd name="T46" fmla="*/ 16 w 506"/>
                <a:gd name="T47" fmla="*/ 669 h 1200"/>
                <a:gd name="T48" fmla="*/ 47 w 506"/>
                <a:gd name="T49" fmla="*/ 712 h 1200"/>
                <a:gd name="T50" fmla="*/ 38 w 506"/>
                <a:gd name="T51" fmla="*/ 735 h 1200"/>
                <a:gd name="T52" fmla="*/ 48 w 506"/>
                <a:gd name="T53" fmla="*/ 755 h 1200"/>
                <a:gd name="T54" fmla="*/ 80 w 506"/>
                <a:gd name="T55" fmla="*/ 805 h 1200"/>
                <a:gd name="T56" fmla="*/ 100 w 506"/>
                <a:gd name="T57" fmla="*/ 844 h 1200"/>
                <a:gd name="T58" fmla="*/ 168 w 506"/>
                <a:gd name="T59" fmla="*/ 873 h 1200"/>
                <a:gd name="T60" fmla="*/ 243 w 506"/>
                <a:gd name="T61" fmla="*/ 867 h 1200"/>
                <a:gd name="T62" fmla="*/ 276 w 506"/>
                <a:gd name="T63" fmla="*/ 930 h 1200"/>
                <a:gd name="T64" fmla="*/ 324 w 506"/>
                <a:gd name="T65" fmla="*/ 1002 h 1200"/>
                <a:gd name="T66" fmla="*/ 345 w 506"/>
                <a:gd name="T67" fmla="*/ 1065 h 1200"/>
                <a:gd name="T68" fmla="*/ 411 w 506"/>
                <a:gd name="T69" fmla="*/ 1083 h 1200"/>
                <a:gd name="T70" fmla="*/ 387 w 506"/>
                <a:gd name="T71" fmla="*/ 1131 h 1200"/>
                <a:gd name="T72" fmla="*/ 336 w 506"/>
                <a:gd name="T73" fmla="*/ 1146 h 1200"/>
                <a:gd name="T74" fmla="*/ 447 w 506"/>
                <a:gd name="T75" fmla="*/ 1179 h 1200"/>
                <a:gd name="T76" fmla="*/ 506 w 506"/>
                <a:gd name="T77" fmla="*/ 227 h 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06" h="1200">
                  <a:moveTo>
                    <a:pt x="506" y="227"/>
                  </a:moveTo>
                  <a:lnTo>
                    <a:pt x="450" y="224"/>
                  </a:lnTo>
                  <a:lnTo>
                    <a:pt x="379" y="193"/>
                  </a:lnTo>
                  <a:lnTo>
                    <a:pt x="354" y="164"/>
                  </a:lnTo>
                  <a:lnTo>
                    <a:pt x="316" y="43"/>
                  </a:lnTo>
                  <a:lnTo>
                    <a:pt x="286" y="0"/>
                  </a:lnTo>
                  <a:lnTo>
                    <a:pt x="26" y="0"/>
                  </a:lnTo>
                  <a:lnTo>
                    <a:pt x="47" y="49"/>
                  </a:lnTo>
                  <a:lnTo>
                    <a:pt x="41" y="107"/>
                  </a:lnTo>
                  <a:lnTo>
                    <a:pt x="65" y="159"/>
                  </a:lnTo>
                  <a:lnTo>
                    <a:pt x="70" y="207"/>
                  </a:lnTo>
                  <a:lnTo>
                    <a:pt x="80" y="228"/>
                  </a:lnTo>
                  <a:lnTo>
                    <a:pt x="121" y="258"/>
                  </a:lnTo>
                  <a:lnTo>
                    <a:pt x="136" y="286"/>
                  </a:lnTo>
                  <a:lnTo>
                    <a:pt x="136" y="312"/>
                  </a:lnTo>
                  <a:lnTo>
                    <a:pt x="123" y="356"/>
                  </a:lnTo>
                  <a:lnTo>
                    <a:pt x="118" y="366"/>
                  </a:lnTo>
                  <a:lnTo>
                    <a:pt x="123" y="377"/>
                  </a:lnTo>
                  <a:lnTo>
                    <a:pt x="108" y="401"/>
                  </a:lnTo>
                  <a:lnTo>
                    <a:pt x="84" y="412"/>
                  </a:lnTo>
                  <a:lnTo>
                    <a:pt x="79" y="425"/>
                  </a:lnTo>
                  <a:lnTo>
                    <a:pt x="49" y="463"/>
                  </a:lnTo>
                  <a:lnTo>
                    <a:pt x="23" y="476"/>
                  </a:lnTo>
                  <a:lnTo>
                    <a:pt x="19" y="500"/>
                  </a:lnTo>
                  <a:lnTo>
                    <a:pt x="37" y="498"/>
                  </a:lnTo>
                  <a:lnTo>
                    <a:pt x="49" y="485"/>
                  </a:lnTo>
                  <a:lnTo>
                    <a:pt x="60" y="488"/>
                  </a:lnTo>
                  <a:lnTo>
                    <a:pt x="67" y="501"/>
                  </a:lnTo>
                  <a:lnTo>
                    <a:pt x="48" y="513"/>
                  </a:lnTo>
                  <a:lnTo>
                    <a:pt x="76" y="537"/>
                  </a:lnTo>
                  <a:lnTo>
                    <a:pt x="92" y="536"/>
                  </a:lnTo>
                  <a:lnTo>
                    <a:pt x="110" y="546"/>
                  </a:lnTo>
                  <a:lnTo>
                    <a:pt x="136" y="568"/>
                  </a:lnTo>
                  <a:lnTo>
                    <a:pt x="145" y="592"/>
                  </a:lnTo>
                  <a:lnTo>
                    <a:pt x="145" y="592"/>
                  </a:lnTo>
                  <a:lnTo>
                    <a:pt x="111" y="569"/>
                  </a:lnTo>
                  <a:lnTo>
                    <a:pt x="94" y="558"/>
                  </a:lnTo>
                  <a:lnTo>
                    <a:pt x="75" y="556"/>
                  </a:lnTo>
                  <a:lnTo>
                    <a:pt x="77" y="568"/>
                  </a:lnTo>
                  <a:lnTo>
                    <a:pt x="60" y="562"/>
                  </a:lnTo>
                  <a:lnTo>
                    <a:pt x="41" y="562"/>
                  </a:lnTo>
                  <a:lnTo>
                    <a:pt x="45" y="585"/>
                  </a:lnTo>
                  <a:lnTo>
                    <a:pt x="48" y="598"/>
                  </a:lnTo>
                  <a:lnTo>
                    <a:pt x="41" y="627"/>
                  </a:lnTo>
                  <a:lnTo>
                    <a:pt x="32" y="635"/>
                  </a:lnTo>
                  <a:lnTo>
                    <a:pt x="3" y="635"/>
                  </a:lnTo>
                  <a:lnTo>
                    <a:pt x="0" y="652"/>
                  </a:lnTo>
                  <a:lnTo>
                    <a:pt x="16" y="669"/>
                  </a:lnTo>
                  <a:lnTo>
                    <a:pt x="25" y="699"/>
                  </a:lnTo>
                  <a:lnTo>
                    <a:pt x="47" y="712"/>
                  </a:lnTo>
                  <a:lnTo>
                    <a:pt x="47" y="727"/>
                  </a:lnTo>
                  <a:lnTo>
                    <a:pt x="38" y="735"/>
                  </a:lnTo>
                  <a:lnTo>
                    <a:pt x="40" y="745"/>
                  </a:lnTo>
                  <a:lnTo>
                    <a:pt x="48" y="755"/>
                  </a:lnTo>
                  <a:lnTo>
                    <a:pt x="65" y="791"/>
                  </a:lnTo>
                  <a:lnTo>
                    <a:pt x="80" y="805"/>
                  </a:lnTo>
                  <a:lnTo>
                    <a:pt x="94" y="811"/>
                  </a:lnTo>
                  <a:lnTo>
                    <a:pt x="100" y="844"/>
                  </a:lnTo>
                  <a:lnTo>
                    <a:pt x="120" y="861"/>
                  </a:lnTo>
                  <a:lnTo>
                    <a:pt x="168" y="873"/>
                  </a:lnTo>
                  <a:lnTo>
                    <a:pt x="201" y="867"/>
                  </a:lnTo>
                  <a:lnTo>
                    <a:pt x="243" y="867"/>
                  </a:lnTo>
                  <a:lnTo>
                    <a:pt x="273" y="891"/>
                  </a:lnTo>
                  <a:lnTo>
                    <a:pt x="276" y="930"/>
                  </a:lnTo>
                  <a:lnTo>
                    <a:pt x="267" y="954"/>
                  </a:lnTo>
                  <a:lnTo>
                    <a:pt x="324" y="1002"/>
                  </a:lnTo>
                  <a:lnTo>
                    <a:pt x="327" y="1038"/>
                  </a:lnTo>
                  <a:lnTo>
                    <a:pt x="345" y="1065"/>
                  </a:lnTo>
                  <a:lnTo>
                    <a:pt x="366" y="1062"/>
                  </a:lnTo>
                  <a:lnTo>
                    <a:pt x="411" y="1083"/>
                  </a:lnTo>
                  <a:lnTo>
                    <a:pt x="411" y="1122"/>
                  </a:lnTo>
                  <a:lnTo>
                    <a:pt x="387" y="1131"/>
                  </a:lnTo>
                  <a:lnTo>
                    <a:pt x="348" y="1125"/>
                  </a:lnTo>
                  <a:lnTo>
                    <a:pt x="336" y="1146"/>
                  </a:lnTo>
                  <a:lnTo>
                    <a:pt x="369" y="1200"/>
                  </a:lnTo>
                  <a:lnTo>
                    <a:pt x="447" y="1179"/>
                  </a:lnTo>
                  <a:lnTo>
                    <a:pt x="501" y="1185"/>
                  </a:lnTo>
                  <a:lnTo>
                    <a:pt x="506" y="227"/>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4" name="Freeform 406">
              <a:extLst>
                <a:ext uri="{FF2B5EF4-FFF2-40B4-BE49-F238E27FC236}">
                  <a16:creationId xmlns:a16="http://schemas.microsoft.com/office/drawing/2014/main" xmlns="" id="{7366EB7B-2792-40E4-9FFB-370C6F96DFAF}"/>
                </a:ext>
              </a:extLst>
            </p:cNvPr>
            <p:cNvSpPr>
              <a:spLocks/>
            </p:cNvSpPr>
            <p:nvPr/>
          </p:nvSpPr>
          <p:spPr bwMode="auto">
            <a:xfrm>
              <a:off x="3760" y="2180"/>
              <a:ext cx="712" cy="586"/>
            </a:xfrm>
            <a:custGeom>
              <a:avLst/>
              <a:gdLst>
                <a:gd name="T0" fmla="*/ 591 w 712"/>
                <a:gd name="T1" fmla="*/ 20 h 586"/>
                <a:gd name="T2" fmla="*/ 654 w 712"/>
                <a:gd name="T3" fmla="*/ 0 h 586"/>
                <a:gd name="T4" fmla="*/ 712 w 712"/>
                <a:gd name="T5" fmla="*/ 574 h 586"/>
                <a:gd name="T6" fmla="*/ 677 w 712"/>
                <a:gd name="T7" fmla="*/ 573 h 586"/>
                <a:gd name="T8" fmla="*/ 654 w 712"/>
                <a:gd name="T9" fmla="*/ 547 h 586"/>
                <a:gd name="T10" fmla="*/ 674 w 712"/>
                <a:gd name="T11" fmla="*/ 509 h 586"/>
                <a:gd name="T12" fmla="*/ 695 w 712"/>
                <a:gd name="T13" fmla="*/ 474 h 586"/>
                <a:gd name="T14" fmla="*/ 644 w 712"/>
                <a:gd name="T15" fmla="*/ 489 h 586"/>
                <a:gd name="T16" fmla="*/ 623 w 712"/>
                <a:gd name="T17" fmla="*/ 493 h 586"/>
                <a:gd name="T18" fmla="*/ 598 w 712"/>
                <a:gd name="T19" fmla="*/ 472 h 586"/>
                <a:gd name="T20" fmla="*/ 608 w 712"/>
                <a:gd name="T21" fmla="*/ 450 h 586"/>
                <a:gd name="T22" fmla="*/ 573 w 712"/>
                <a:gd name="T23" fmla="*/ 466 h 586"/>
                <a:gd name="T24" fmla="*/ 558 w 712"/>
                <a:gd name="T25" fmla="*/ 489 h 586"/>
                <a:gd name="T26" fmla="*/ 558 w 712"/>
                <a:gd name="T27" fmla="*/ 504 h 586"/>
                <a:gd name="T28" fmla="*/ 542 w 712"/>
                <a:gd name="T29" fmla="*/ 535 h 586"/>
                <a:gd name="T30" fmla="*/ 535 w 712"/>
                <a:gd name="T31" fmla="*/ 547 h 586"/>
                <a:gd name="T32" fmla="*/ 499 w 712"/>
                <a:gd name="T33" fmla="*/ 527 h 586"/>
                <a:gd name="T34" fmla="*/ 527 w 712"/>
                <a:gd name="T35" fmla="*/ 569 h 586"/>
                <a:gd name="T36" fmla="*/ 499 w 712"/>
                <a:gd name="T37" fmla="*/ 577 h 586"/>
                <a:gd name="T38" fmla="*/ 465 w 712"/>
                <a:gd name="T39" fmla="*/ 580 h 586"/>
                <a:gd name="T40" fmla="*/ 422 w 712"/>
                <a:gd name="T41" fmla="*/ 565 h 586"/>
                <a:gd name="T42" fmla="*/ 454 w 712"/>
                <a:gd name="T43" fmla="*/ 515 h 586"/>
                <a:gd name="T44" fmla="*/ 482 w 712"/>
                <a:gd name="T45" fmla="*/ 492 h 586"/>
                <a:gd name="T46" fmla="*/ 529 w 712"/>
                <a:gd name="T47" fmla="*/ 486 h 586"/>
                <a:gd name="T48" fmla="*/ 495 w 712"/>
                <a:gd name="T49" fmla="*/ 465 h 586"/>
                <a:gd name="T50" fmla="*/ 454 w 712"/>
                <a:gd name="T51" fmla="*/ 423 h 586"/>
                <a:gd name="T52" fmla="*/ 444 w 712"/>
                <a:gd name="T53" fmla="*/ 384 h 586"/>
                <a:gd name="T54" fmla="*/ 361 w 712"/>
                <a:gd name="T55" fmla="*/ 348 h 586"/>
                <a:gd name="T56" fmla="*/ 297 w 712"/>
                <a:gd name="T57" fmla="*/ 352 h 586"/>
                <a:gd name="T58" fmla="*/ 274 w 712"/>
                <a:gd name="T59" fmla="*/ 374 h 586"/>
                <a:gd name="T60" fmla="*/ 225 w 712"/>
                <a:gd name="T61" fmla="*/ 389 h 586"/>
                <a:gd name="T62" fmla="*/ 185 w 712"/>
                <a:gd name="T63" fmla="*/ 378 h 586"/>
                <a:gd name="T64" fmla="*/ 143 w 712"/>
                <a:gd name="T65" fmla="*/ 384 h 586"/>
                <a:gd name="T66" fmla="*/ 107 w 712"/>
                <a:gd name="T67" fmla="*/ 374 h 586"/>
                <a:gd name="T68" fmla="*/ 74 w 712"/>
                <a:gd name="T69" fmla="*/ 392 h 586"/>
                <a:gd name="T70" fmla="*/ 25 w 712"/>
                <a:gd name="T71" fmla="*/ 386 h 586"/>
                <a:gd name="T72" fmla="*/ 5 w 712"/>
                <a:gd name="T73" fmla="*/ 331 h 586"/>
                <a:gd name="T74" fmla="*/ 38 w 712"/>
                <a:gd name="T75" fmla="*/ 244 h 586"/>
                <a:gd name="T76" fmla="*/ 112 w 712"/>
                <a:gd name="T77" fmla="*/ 178 h 586"/>
                <a:gd name="T78" fmla="*/ 97 w 712"/>
                <a:gd name="T79" fmla="*/ 122 h 586"/>
                <a:gd name="T80" fmla="*/ 63 w 712"/>
                <a:gd name="T81" fmla="*/ 83 h 586"/>
                <a:gd name="T82" fmla="*/ 107 w 712"/>
                <a:gd name="T83" fmla="*/ 72 h 586"/>
                <a:gd name="T84" fmla="*/ 223 w 712"/>
                <a:gd name="T85" fmla="*/ 69 h 586"/>
                <a:gd name="T86" fmla="*/ 313 w 712"/>
                <a:gd name="T87" fmla="*/ 84 h 586"/>
                <a:gd name="T88" fmla="*/ 391 w 712"/>
                <a:gd name="T89" fmla="*/ 77 h 586"/>
                <a:gd name="T90" fmla="*/ 435 w 712"/>
                <a:gd name="T91" fmla="*/ 84 h 586"/>
                <a:gd name="T92" fmla="*/ 491 w 712"/>
                <a:gd name="T93" fmla="*/ 92 h 586"/>
                <a:gd name="T94" fmla="*/ 506 w 712"/>
                <a:gd name="T95" fmla="*/ 45 h 586"/>
                <a:gd name="T96" fmla="*/ 565 w 712"/>
                <a:gd name="T97" fmla="*/ 23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2" h="586">
                  <a:moveTo>
                    <a:pt x="565" y="23"/>
                  </a:moveTo>
                  <a:lnTo>
                    <a:pt x="591" y="20"/>
                  </a:lnTo>
                  <a:lnTo>
                    <a:pt x="628" y="11"/>
                  </a:lnTo>
                  <a:lnTo>
                    <a:pt x="654" y="0"/>
                  </a:lnTo>
                  <a:lnTo>
                    <a:pt x="707" y="12"/>
                  </a:lnTo>
                  <a:lnTo>
                    <a:pt x="712" y="574"/>
                  </a:lnTo>
                  <a:lnTo>
                    <a:pt x="695" y="573"/>
                  </a:lnTo>
                  <a:lnTo>
                    <a:pt x="677" y="573"/>
                  </a:lnTo>
                  <a:lnTo>
                    <a:pt x="649" y="565"/>
                  </a:lnTo>
                  <a:lnTo>
                    <a:pt x="654" y="547"/>
                  </a:lnTo>
                  <a:lnTo>
                    <a:pt x="669" y="527"/>
                  </a:lnTo>
                  <a:lnTo>
                    <a:pt x="674" y="509"/>
                  </a:lnTo>
                  <a:lnTo>
                    <a:pt x="700" y="492"/>
                  </a:lnTo>
                  <a:lnTo>
                    <a:pt x="695" y="474"/>
                  </a:lnTo>
                  <a:lnTo>
                    <a:pt x="664" y="482"/>
                  </a:lnTo>
                  <a:lnTo>
                    <a:pt x="644" y="489"/>
                  </a:lnTo>
                  <a:lnTo>
                    <a:pt x="623" y="486"/>
                  </a:lnTo>
                  <a:lnTo>
                    <a:pt x="623" y="493"/>
                  </a:lnTo>
                  <a:lnTo>
                    <a:pt x="596" y="480"/>
                  </a:lnTo>
                  <a:lnTo>
                    <a:pt x="598" y="472"/>
                  </a:lnTo>
                  <a:lnTo>
                    <a:pt x="621" y="465"/>
                  </a:lnTo>
                  <a:lnTo>
                    <a:pt x="608" y="450"/>
                  </a:lnTo>
                  <a:lnTo>
                    <a:pt x="588" y="454"/>
                  </a:lnTo>
                  <a:lnTo>
                    <a:pt x="573" y="466"/>
                  </a:lnTo>
                  <a:lnTo>
                    <a:pt x="560" y="472"/>
                  </a:lnTo>
                  <a:lnTo>
                    <a:pt x="558" y="489"/>
                  </a:lnTo>
                  <a:lnTo>
                    <a:pt x="543" y="492"/>
                  </a:lnTo>
                  <a:lnTo>
                    <a:pt x="558" y="504"/>
                  </a:lnTo>
                  <a:lnTo>
                    <a:pt x="558" y="518"/>
                  </a:lnTo>
                  <a:lnTo>
                    <a:pt x="542" y="535"/>
                  </a:lnTo>
                  <a:lnTo>
                    <a:pt x="520" y="527"/>
                  </a:lnTo>
                  <a:lnTo>
                    <a:pt x="535" y="547"/>
                  </a:lnTo>
                  <a:lnTo>
                    <a:pt x="527" y="550"/>
                  </a:lnTo>
                  <a:lnTo>
                    <a:pt x="499" y="527"/>
                  </a:lnTo>
                  <a:lnTo>
                    <a:pt x="507" y="558"/>
                  </a:lnTo>
                  <a:lnTo>
                    <a:pt x="527" y="569"/>
                  </a:lnTo>
                  <a:lnTo>
                    <a:pt x="507" y="586"/>
                  </a:lnTo>
                  <a:lnTo>
                    <a:pt x="499" y="577"/>
                  </a:lnTo>
                  <a:lnTo>
                    <a:pt x="479" y="574"/>
                  </a:lnTo>
                  <a:lnTo>
                    <a:pt x="465" y="580"/>
                  </a:lnTo>
                  <a:lnTo>
                    <a:pt x="421" y="583"/>
                  </a:lnTo>
                  <a:lnTo>
                    <a:pt x="422" y="565"/>
                  </a:lnTo>
                  <a:lnTo>
                    <a:pt x="452" y="539"/>
                  </a:lnTo>
                  <a:lnTo>
                    <a:pt x="454" y="515"/>
                  </a:lnTo>
                  <a:lnTo>
                    <a:pt x="457" y="495"/>
                  </a:lnTo>
                  <a:lnTo>
                    <a:pt x="482" y="492"/>
                  </a:lnTo>
                  <a:lnTo>
                    <a:pt x="520" y="493"/>
                  </a:lnTo>
                  <a:lnTo>
                    <a:pt x="529" y="486"/>
                  </a:lnTo>
                  <a:lnTo>
                    <a:pt x="504" y="478"/>
                  </a:lnTo>
                  <a:lnTo>
                    <a:pt x="495" y="465"/>
                  </a:lnTo>
                  <a:lnTo>
                    <a:pt x="465" y="450"/>
                  </a:lnTo>
                  <a:lnTo>
                    <a:pt x="454" y="423"/>
                  </a:lnTo>
                  <a:lnTo>
                    <a:pt x="460" y="410"/>
                  </a:lnTo>
                  <a:lnTo>
                    <a:pt x="444" y="384"/>
                  </a:lnTo>
                  <a:lnTo>
                    <a:pt x="404" y="378"/>
                  </a:lnTo>
                  <a:lnTo>
                    <a:pt x="361" y="348"/>
                  </a:lnTo>
                  <a:lnTo>
                    <a:pt x="323" y="346"/>
                  </a:lnTo>
                  <a:lnTo>
                    <a:pt x="297" y="352"/>
                  </a:lnTo>
                  <a:lnTo>
                    <a:pt x="286" y="366"/>
                  </a:lnTo>
                  <a:lnTo>
                    <a:pt x="274" y="374"/>
                  </a:lnTo>
                  <a:lnTo>
                    <a:pt x="242" y="375"/>
                  </a:lnTo>
                  <a:lnTo>
                    <a:pt x="225" y="389"/>
                  </a:lnTo>
                  <a:lnTo>
                    <a:pt x="196" y="389"/>
                  </a:lnTo>
                  <a:lnTo>
                    <a:pt x="185" y="378"/>
                  </a:lnTo>
                  <a:lnTo>
                    <a:pt x="173" y="374"/>
                  </a:lnTo>
                  <a:lnTo>
                    <a:pt x="143" y="384"/>
                  </a:lnTo>
                  <a:lnTo>
                    <a:pt x="122" y="386"/>
                  </a:lnTo>
                  <a:lnTo>
                    <a:pt x="107" y="374"/>
                  </a:lnTo>
                  <a:lnTo>
                    <a:pt x="84" y="378"/>
                  </a:lnTo>
                  <a:lnTo>
                    <a:pt x="74" y="392"/>
                  </a:lnTo>
                  <a:lnTo>
                    <a:pt x="53" y="386"/>
                  </a:lnTo>
                  <a:lnTo>
                    <a:pt x="25" y="386"/>
                  </a:lnTo>
                  <a:lnTo>
                    <a:pt x="0" y="348"/>
                  </a:lnTo>
                  <a:lnTo>
                    <a:pt x="5" y="331"/>
                  </a:lnTo>
                  <a:lnTo>
                    <a:pt x="53" y="290"/>
                  </a:lnTo>
                  <a:lnTo>
                    <a:pt x="38" y="244"/>
                  </a:lnTo>
                  <a:lnTo>
                    <a:pt x="94" y="202"/>
                  </a:lnTo>
                  <a:lnTo>
                    <a:pt x="112" y="178"/>
                  </a:lnTo>
                  <a:lnTo>
                    <a:pt x="109" y="153"/>
                  </a:lnTo>
                  <a:lnTo>
                    <a:pt x="97" y="122"/>
                  </a:lnTo>
                  <a:lnTo>
                    <a:pt x="82" y="96"/>
                  </a:lnTo>
                  <a:lnTo>
                    <a:pt x="63" y="83"/>
                  </a:lnTo>
                  <a:lnTo>
                    <a:pt x="94" y="84"/>
                  </a:lnTo>
                  <a:lnTo>
                    <a:pt x="107" y="72"/>
                  </a:lnTo>
                  <a:lnTo>
                    <a:pt x="166" y="69"/>
                  </a:lnTo>
                  <a:lnTo>
                    <a:pt x="223" y="69"/>
                  </a:lnTo>
                  <a:lnTo>
                    <a:pt x="238" y="69"/>
                  </a:lnTo>
                  <a:lnTo>
                    <a:pt x="313" y="84"/>
                  </a:lnTo>
                  <a:lnTo>
                    <a:pt x="368" y="84"/>
                  </a:lnTo>
                  <a:lnTo>
                    <a:pt x="391" y="77"/>
                  </a:lnTo>
                  <a:lnTo>
                    <a:pt x="412" y="77"/>
                  </a:lnTo>
                  <a:lnTo>
                    <a:pt x="435" y="84"/>
                  </a:lnTo>
                  <a:lnTo>
                    <a:pt x="482" y="79"/>
                  </a:lnTo>
                  <a:lnTo>
                    <a:pt x="491" y="92"/>
                  </a:lnTo>
                  <a:lnTo>
                    <a:pt x="507" y="75"/>
                  </a:lnTo>
                  <a:lnTo>
                    <a:pt x="506" y="45"/>
                  </a:lnTo>
                  <a:lnTo>
                    <a:pt x="543" y="26"/>
                  </a:lnTo>
                  <a:lnTo>
                    <a:pt x="565" y="23"/>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5" name="Freeform 411">
              <a:extLst>
                <a:ext uri="{FF2B5EF4-FFF2-40B4-BE49-F238E27FC236}">
                  <a16:creationId xmlns:a16="http://schemas.microsoft.com/office/drawing/2014/main" xmlns="" id="{93459399-0E55-4F51-8691-DD58565143B3}"/>
                </a:ext>
              </a:extLst>
            </p:cNvPr>
            <p:cNvSpPr>
              <a:spLocks/>
            </p:cNvSpPr>
            <p:nvPr/>
          </p:nvSpPr>
          <p:spPr bwMode="auto">
            <a:xfrm>
              <a:off x="4094" y="3059"/>
              <a:ext cx="371" cy="469"/>
            </a:xfrm>
            <a:custGeom>
              <a:avLst/>
              <a:gdLst>
                <a:gd name="T0" fmla="*/ 163 w 323"/>
                <a:gd name="T1" fmla="*/ 91 h 408"/>
                <a:gd name="T2" fmla="*/ 166 w 323"/>
                <a:gd name="T3" fmla="*/ 71 h 408"/>
                <a:gd name="T4" fmla="*/ 200 w 323"/>
                <a:gd name="T5" fmla="*/ 67 h 408"/>
                <a:gd name="T6" fmla="*/ 209 w 323"/>
                <a:gd name="T7" fmla="*/ 67 h 408"/>
                <a:gd name="T8" fmla="*/ 193 w 323"/>
                <a:gd name="T9" fmla="*/ 55 h 408"/>
                <a:gd name="T10" fmla="*/ 169 w 323"/>
                <a:gd name="T11" fmla="*/ 49 h 408"/>
                <a:gd name="T12" fmla="*/ 169 w 323"/>
                <a:gd name="T13" fmla="*/ 37 h 408"/>
                <a:gd name="T14" fmla="*/ 218 w 323"/>
                <a:gd name="T15" fmla="*/ 25 h 408"/>
                <a:gd name="T16" fmla="*/ 258 w 323"/>
                <a:gd name="T17" fmla="*/ 21 h 408"/>
                <a:gd name="T18" fmla="*/ 285 w 323"/>
                <a:gd name="T19" fmla="*/ 9 h 408"/>
                <a:gd name="T20" fmla="*/ 303 w 323"/>
                <a:gd name="T21" fmla="*/ 16 h 408"/>
                <a:gd name="T22" fmla="*/ 323 w 323"/>
                <a:gd name="T23" fmla="*/ 0 h 408"/>
                <a:gd name="T24" fmla="*/ 319 w 323"/>
                <a:gd name="T25" fmla="*/ 360 h 408"/>
                <a:gd name="T26" fmla="*/ 292 w 323"/>
                <a:gd name="T27" fmla="*/ 374 h 408"/>
                <a:gd name="T28" fmla="*/ 289 w 323"/>
                <a:gd name="T29" fmla="*/ 381 h 408"/>
                <a:gd name="T30" fmla="*/ 268 w 323"/>
                <a:gd name="T31" fmla="*/ 387 h 408"/>
                <a:gd name="T32" fmla="*/ 265 w 323"/>
                <a:gd name="T33" fmla="*/ 387 h 408"/>
                <a:gd name="T34" fmla="*/ 242 w 323"/>
                <a:gd name="T35" fmla="*/ 408 h 408"/>
                <a:gd name="T36" fmla="*/ 228 w 323"/>
                <a:gd name="T37" fmla="*/ 408 h 408"/>
                <a:gd name="T38" fmla="*/ 222 w 323"/>
                <a:gd name="T39" fmla="*/ 392 h 408"/>
                <a:gd name="T40" fmla="*/ 212 w 323"/>
                <a:gd name="T41" fmla="*/ 390 h 408"/>
                <a:gd name="T42" fmla="*/ 200 w 323"/>
                <a:gd name="T43" fmla="*/ 381 h 408"/>
                <a:gd name="T44" fmla="*/ 196 w 323"/>
                <a:gd name="T45" fmla="*/ 369 h 408"/>
                <a:gd name="T46" fmla="*/ 169 w 323"/>
                <a:gd name="T47" fmla="*/ 365 h 408"/>
                <a:gd name="T48" fmla="*/ 155 w 323"/>
                <a:gd name="T49" fmla="*/ 360 h 408"/>
                <a:gd name="T50" fmla="*/ 153 w 323"/>
                <a:gd name="T51" fmla="*/ 353 h 408"/>
                <a:gd name="T52" fmla="*/ 135 w 323"/>
                <a:gd name="T53" fmla="*/ 353 h 408"/>
                <a:gd name="T54" fmla="*/ 122 w 323"/>
                <a:gd name="T55" fmla="*/ 341 h 408"/>
                <a:gd name="T56" fmla="*/ 118 w 323"/>
                <a:gd name="T57" fmla="*/ 335 h 408"/>
                <a:gd name="T58" fmla="*/ 104 w 323"/>
                <a:gd name="T59" fmla="*/ 341 h 408"/>
                <a:gd name="T60" fmla="*/ 91 w 323"/>
                <a:gd name="T61" fmla="*/ 338 h 408"/>
                <a:gd name="T62" fmla="*/ 85 w 323"/>
                <a:gd name="T63" fmla="*/ 335 h 408"/>
                <a:gd name="T64" fmla="*/ 87 w 323"/>
                <a:gd name="T65" fmla="*/ 323 h 408"/>
                <a:gd name="T66" fmla="*/ 67 w 323"/>
                <a:gd name="T67" fmla="*/ 310 h 408"/>
                <a:gd name="T68" fmla="*/ 71 w 323"/>
                <a:gd name="T69" fmla="*/ 301 h 408"/>
                <a:gd name="T70" fmla="*/ 77 w 323"/>
                <a:gd name="T71" fmla="*/ 296 h 408"/>
                <a:gd name="T72" fmla="*/ 57 w 323"/>
                <a:gd name="T73" fmla="*/ 283 h 408"/>
                <a:gd name="T74" fmla="*/ 6 w 323"/>
                <a:gd name="T75" fmla="*/ 265 h 408"/>
                <a:gd name="T76" fmla="*/ 14 w 323"/>
                <a:gd name="T77" fmla="*/ 247 h 408"/>
                <a:gd name="T78" fmla="*/ 30 w 323"/>
                <a:gd name="T79" fmla="*/ 247 h 408"/>
                <a:gd name="T80" fmla="*/ 37 w 323"/>
                <a:gd name="T81" fmla="*/ 259 h 408"/>
                <a:gd name="T82" fmla="*/ 34 w 323"/>
                <a:gd name="T83" fmla="*/ 241 h 408"/>
                <a:gd name="T84" fmla="*/ 44 w 323"/>
                <a:gd name="T85" fmla="*/ 226 h 408"/>
                <a:gd name="T86" fmla="*/ 51 w 323"/>
                <a:gd name="T87" fmla="*/ 210 h 408"/>
                <a:gd name="T88" fmla="*/ 34 w 323"/>
                <a:gd name="T89" fmla="*/ 198 h 408"/>
                <a:gd name="T90" fmla="*/ 20 w 323"/>
                <a:gd name="T91" fmla="*/ 186 h 408"/>
                <a:gd name="T92" fmla="*/ 20 w 323"/>
                <a:gd name="T93" fmla="*/ 174 h 408"/>
                <a:gd name="T94" fmla="*/ 6 w 323"/>
                <a:gd name="T95" fmla="*/ 174 h 408"/>
                <a:gd name="T96" fmla="*/ 0 w 323"/>
                <a:gd name="T97" fmla="*/ 171 h 408"/>
                <a:gd name="T98" fmla="*/ 4 w 323"/>
                <a:gd name="T99" fmla="*/ 143 h 408"/>
                <a:gd name="T100" fmla="*/ 27 w 323"/>
                <a:gd name="T101" fmla="*/ 103 h 408"/>
                <a:gd name="T102" fmla="*/ 30 w 323"/>
                <a:gd name="T103" fmla="*/ 103 h 408"/>
                <a:gd name="T104" fmla="*/ 51 w 323"/>
                <a:gd name="T105" fmla="*/ 103 h 408"/>
                <a:gd name="T106" fmla="*/ 67 w 323"/>
                <a:gd name="T107" fmla="*/ 110 h 408"/>
                <a:gd name="T108" fmla="*/ 77 w 323"/>
                <a:gd name="T109" fmla="*/ 110 h 408"/>
                <a:gd name="T110" fmla="*/ 77 w 323"/>
                <a:gd name="T111" fmla="*/ 98 h 408"/>
                <a:gd name="T112" fmla="*/ 97 w 323"/>
                <a:gd name="T113" fmla="*/ 94 h 408"/>
                <a:gd name="T114" fmla="*/ 135 w 323"/>
                <a:gd name="T115" fmla="*/ 94 h 408"/>
                <a:gd name="T116" fmla="*/ 163 w 323"/>
                <a:gd name="T117" fmla="*/ 91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3" h="408">
                  <a:moveTo>
                    <a:pt x="163" y="91"/>
                  </a:moveTo>
                  <a:lnTo>
                    <a:pt x="166" y="71"/>
                  </a:lnTo>
                  <a:lnTo>
                    <a:pt x="200" y="67"/>
                  </a:lnTo>
                  <a:lnTo>
                    <a:pt x="209" y="67"/>
                  </a:lnTo>
                  <a:lnTo>
                    <a:pt x="193" y="55"/>
                  </a:lnTo>
                  <a:lnTo>
                    <a:pt x="169" y="49"/>
                  </a:lnTo>
                  <a:lnTo>
                    <a:pt x="169" y="37"/>
                  </a:lnTo>
                  <a:lnTo>
                    <a:pt x="218" y="25"/>
                  </a:lnTo>
                  <a:lnTo>
                    <a:pt x="258" y="21"/>
                  </a:lnTo>
                  <a:lnTo>
                    <a:pt x="285" y="9"/>
                  </a:lnTo>
                  <a:lnTo>
                    <a:pt x="303" y="16"/>
                  </a:lnTo>
                  <a:lnTo>
                    <a:pt x="323" y="0"/>
                  </a:lnTo>
                  <a:lnTo>
                    <a:pt x="319" y="360"/>
                  </a:lnTo>
                  <a:lnTo>
                    <a:pt x="292" y="374"/>
                  </a:lnTo>
                  <a:lnTo>
                    <a:pt x="289" y="381"/>
                  </a:lnTo>
                  <a:lnTo>
                    <a:pt x="268" y="387"/>
                  </a:lnTo>
                  <a:lnTo>
                    <a:pt x="265" y="387"/>
                  </a:lnTo>
                  <a:lnTo>
                    <a:pt x="242" y="408"/>
                  </a:lnTo>
                  <a:lnTo>
                    <a:pt x="228" y="408"/>
                  </a:lnTo>
                  <a:lnTo>
                    <a:pt x="222" y="392"/>
                  </a:lnTo>
                  <a:lnTo>
                    <a:pt x="212" y="390"/>
                  </a:lnTo>
                  <a:lnTo>
                    <a:pt x="200" y="381"/>
                  </a:lnTo>
                  <a:lnTo>
                    <a:pt x="196" y="369"/>
                  </a:lnTo>
                  <a:lnTo>
                    <a:pt x="169" y="365"/>
                  </a:lnTo>
                  <a:lnTo>
                    <a:pt x="155" y="360"/>
                  </a:lnTo>
                  <a:lnTo>
                    <a:pt x="153" y="353"/>
                  </a:lnTo>
                  <a:lnTo>
                    <a:pt x="135" y="353"/>
                  </a:lnTo>
                  <a:lnTo>
                    <a:pt x="122" y="341"/>
                  </a:lnTo>
                  <a:lnTo>
                    <a:pt x="118" y="335"/>
                  </a:lnTo>
                  <a:lnTo>
                    <a:pt x="104" y="341"/>
                  </a:lnTo>
                  <a:lnTo>
                    <a:pt x="91" y="338"/>
                  </a:lnTo>
                  <a:lnTo>
                    <a:pt x="85" y="335"/>
                  </a:lnTo>
                  <a:lnTo>
                    <a:pt x="87" y="323"/>
                  </a:lnTo>
                  <a:lnTo>
                    <a:pt x="67" y="310"/>
                  </a:lnTo>
                  <a:lnTo>
                    <a:pt x="71" y="301"/>
                  </a:lnTo>
                  <a:lnTo>
                    <a:pt x="77" y="296"/>
                  </a:lnTo>
                  <a:lnTo>
                    <a:pt x="57" y="283"/>
                  </a:lnTo>
                  <a:lnTo>
                    <a:pt x="6" y="265"/>
                  </a:lnTo>
                  <a:lnTo>
                    <a:pt x="14" y="247"/>
                  </a:lnTo>
                  <a:lnTo>
                    <a:pt x="30" y="247"/>
                  </a:lnTo>
                  <a:lnTo>
                    <a:pt x="37" y="259"/>
                  </a:lnTo>
                  <a:lnTo>
                    <a:pt x="34" y="241"/>
                  </a:lnTo>
                  <a:lnTo>
                    <a:pt x="44" y="226"/>
                  </a:lnTo>
                  <a:lnTo>
                    <a:pt x="51" y="210"/>
                  </a:lnTo>
                  <a:lnTo>
                    <a:pt x="34" y="198"/>
                  </a:lnTo>
                  <a:lnTo>
                    <a:pt x="20" y="186"/>
                  </a:lnTo>
                  <a:lnTo>
                    <a:pt x="20" y="174"/>
                  </a:lnTo>
                  <a:lnTo>
                    <a:pt x="6" y="174"/>
                  </a:lnTo>
                  <a:lnTo>
                    <a:pt x="0" y="171"/>
                  </a:lnTo>
                  <a:lnTo>
                    <a:pt x="4" y="143"/>
                  </a:lnTo>
                  <a:lnTo>
                    <a:pt x="27" y="103"/>
                  </a:lnTo>
                  <a:lnTo>
                    <a:pt x="30" y="103"/>
                  </a:lnTo>
                  <a:lnTo>
                    <a:pt x="51" y="103"/>
                  </a:lnTo>
                  <a:lnTo>
                    <a:pt x="67" y="110"/>
                  </a:lnTo>
                  <a:lnTo>
                    <a:pt x="77" y="110"/>
                  </a:lnTo>
                  <a:lnTo>
                    <a:pt x="77" y="98"/>
                  </a:lnTo>
                  <a:lnTo>
                    <a:pt x="97" y="94"/>
                  </a:lnTo>
                  <a:lnTo>
                    <a:pt x="135" y="94"/>
                  </a:lnTo>
                  <a:lnTo>
                    <a:pt x="163" y="91"/>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6" name="Text Box 412">
              <a:extLst>
                <a:ext uri="{FF2B5EF4-FFF2-40B4-BE49-F238E27FC236}">
                  <a16:creationId xmlns:a16="http://schemas.microsoft.com/office/drawing/2014/main" xmlns="" id="{DFD6F2BC-A62F-424C-85A7-D7B026924F21}"/>
                </a:ext>
              </a:extLst>
            </p:cNvPr>
            <p:cNvSpPr txBox="1">
              <a:spLocks noChangeArrowheads="1"/>
            </p:cNvSpPr>
            <p:nvPr/>
          </p:nvSpPr>
          <p:spPr bwMode="auto">
            <a:xfrm>
              <a:off x="3111" y="2583"/>
              <a:ext cx="260" cy="63"/>
            </a:xfrm>
            <a:prstGeom prst="rect">
              <a:avLst/>
            </a:prstGeom>
            <a:grpFill/>
            <a:ln w="9525">
              <a:solidFill>
                <a:schemeClr val="tx1">
                  <a:lumMod val="50000"/>
                  <a:lumOff val="50000"/>
                </a:schemeClr>
              </a:solidFill>
              <a:miter lim="800000"/>
              <a:headEnd/>
              <a:tailEn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eaLnBrk="0" hangingPunct="0">
                <a:lnSpc>
                  <a:spcPct val="90000"/>
                </a:lnSpc>
                <a:defRPr/>
              </a:pPr>
              <a:endParaRPr lang="de-DE" altLang="de-DE" sz="500" b="1" i="1" kern="0">
                <a:solidFill>
                  <a:srgbClr val="004240"/>
                </a:solidFill>
                <a:latin typeface="Times New Roman" pitchFamily="18" charset="0"/>
              </a:endParaRPr>
            </a:p>
          </p:txBody>
        </p:sp>
        <p:sp>
          <p:nvSpPr>
            <p:cNvPr id="27" name="Freeform 413">
              <a:extLst>
                <a:ext uri="{FF2B5EF4-FFF2-40B4-BE49-F238E27FC236}">
                  <a16:creationId xmlns:a16="http://schemas.microsoft.com/office/drawing/2014/main" xmlns="" id="{7FF55294-2D8B-4714-B502-00B5C8DEA12C}"/>
                </a:ext>
              </a:extLst>
            </p:cNvPr>
            <p:cNvSpPr>
              <a:spLocks/>
            </p:cNvSpPr>
            <p:nvPr/>
          </p:nvSpPr>
          <p:spPr bwMode="auto">
            <a:xfrm>
              <a:off x="2724" y="2513"/>
              <a:ext cx="308" cy="182"/>
            </a:xfrm>
            <a:custGeom>
              <a:avLst/>
              <a:gdLst>
                <a:gd name="T0" fmla="*/ 161 w 308"/>
                <a:gd name="T1" fmla="*/ 35 h 182"/>
                <a:gd name="T2" fmla="*/ 146 w 308"/>
                <a:gd name="T3" fmla="*/ 23 h 182"/>
                <a:gd name="T4" fmla="*/ 148 w 308"/>
                <a:gd name="T5" fmla="*/ 18 h 182"/>
                <a:gd name="T6" fmla="*/ 138 w 308"/>
                <a:gd name="T7" fmla="*/ 10 h 182"/>
                <a:gd name="T8" fmla="*/ 130 w 308"/>
                <a:gd name="T9" fmla="*/ 0 h 182"/>
                <a:gd name="T10" fmla="*/ 121 w 308"/>
                <a:gd name="T11" fmla="*/ 10 h 182"/>
                <a:gd name="T12" fmla="*/ 115 w 308"/>
                <a:gd name="T13" fmla="*/ 7 h 182"/>
                <a:gd name="T14" fmla="*/ 103 w 308"/>
                <a:gd name="T15" fmla="*/ 16 h 182"/>
                <a:gd name="T16" fmla="*/ 103 w 308"/>
                <a:gd name="T17" fmla="*/ 21 h 182"/>
                <a:gd name="T18" fmla="*/ 90 w 308"/>
                <a:gd name="T19" fmla="*/ 26 h 182"/>
                <a:gd name="T20" fmla="*/ 56 w 308"/>
                <a:gd name="T21" fmla="*/ 51 h 182"/>
                <a:gd name="T22" fmla="*/ 47 w 308"/>
                <a:gd name="T23" fmla="*/ 61 h 182"/>
                <a:gd name="T24" fmla="*/ 47 w 308"/>
                <a:gd name="T25" fmla="*/ 73 h 182"/>
                <a:gd name="T26" fmla="*/ 34 w 308"/>
                <a:gd name="T27" fmla="*/ 77 h 182"/>
                <a:gd name="T28" fmla="*/ 9 w 308"/>
                <a:gd name="T29" fmla="*/ 101 h 182"/>
                <a:gd name="T30" fmla="*/ 9 w 308"/>
                <a:gd name="T31" fmla="*/ 110 h 182"/>
                <a:gd name="T32" fmla="*/ 0 w 308"/>
                <a:gd name="T33" fmla="*/ 120 h 182"/>
                <a:gd name="T34" fmla="*/ 4 w 308"/>
                <a:gd name="T35" fmla="*/ 132 h 182"/>
                <a:gd name="T36" fmla="*/ 16 w 308"/>
                <a:gd name="T37" fmla="*/ 126 h 182"/>
                <a:gd name="T38" fmla="*/ 27 w 308"/>
                <a:gd name="T39" fmla="*/ 114 h 182"/>
                <a:gd name="T40" fmla="*/ 44 w 308"/>
                <a:gd name="T41" fmla="*/ 112 h 182"/>
                <a:gd name="T42" fmla="*/ 56 w 308"/>
                <a:gd name="T43" fmla="*/ 114 h 182"/>
                <a:gd name="T44" fmla="*/ 60 w 308"/>
                <a:gd name="T45" fmla="*/ 132 h 182"/>
                <a:gd name="T46" fmla="*/ 58 w 308"/>
                <a:gd name="T47" fmla="*/ 144 h 182"/>
                <a:gd name="T48" fmla="*/ 65 w 308"/>
                <a:gd name="T49" fmla="*/ 153 h 182"/>
                <a:gd name="T50" fmla="*/ 74 w 308"/>
                <a:gd name="T51" fmla="*/ 159 h 182"/>
                <a:gd name="T52" fmla="*/ 94 w 308"/>
                <a:gd name="T53" fmla="*/ 160 h 182"/>
                <a:gd name="T54" fmla="*/ 136 w 308"/>
                <a:gd name="T55" fmla="*/ 165 h 182"/>
                <a:gd name="T56" fmla="*/ 146 w 308"/>
                <a:gd name="T57" fmla="*/ 160 h 182"/>
                <a:gd name="T58" fmla="*/ 152 w 308"/>
                <a:gd name="T59" fmla="*/ 153 h 182"/>
                <a:gd name="T60" fmla="*/ 156 w 308"/>
                <a:gd name="T61" fmla="*/ 137 h 182"/>
                <a:gd name="T62" fmla="*/ 172 w 308"/>
                <a:gd name="T63" fmla="*/ 136 h 182"/>
                <a:gd name="T64" fmla="*/ 177 w 308"/>
                <a:gd name="T65" fmla="*/ 146 h 182"/>
                <a:gd name="T66" fmla="*/ 177 w 308"/>
                <a:gd name="T67" fmla="*/ 170 h 182"/>
                <a:gd name="T68" fmla="*/ 196 w 308"/>
                <a:gd name="T69" fmla="*/ 182 h 182"/>
                <a:gd name="T70" fmla="*/ 211 w 308"/>
                <a:gd name="T71" fmla="*/ 161 h 182"/>
                <a:gd name="T72" fmla="*/ 226 w 308"/>
                <a:gd name="T73" fmla="*/ 155 h 182"/>
                <a:gd name="T74" fmla="*/ 244 w 308"/>
                <a:gd name="T75" fmla="*/ 157 h 182"/>
                <a:gd name="T76" fmla="*/ 257 w 308"/>
                <a:gd name="T77" fmla="*/ 163 h 182"/>
                <a:gd name="T78" fmla="*/ 263 w 308"/>
                <a:gd name="T79" fmla="*/ 169 h 182"/>
                <a:gd name="T80" fmla="*/ 267 w 308"/>
                <a:gd name="T81" fmla="*/ 151 h 182"/>
                <a:gd name="T82" fmla="*/ 277 w 308"/>
                <a:gd name="T83" fmla="*/ 130 h 182"/>
                <a:gd name="T84" fmla="*/ 301 w 308"/>
                <a:gd name="T85" fmla="*/ 127 h 182"/>
                <a:gd name="T86" fmla="*/ 308 w 308"/>
                <a:gd name="T87" fmla="*/ 114 h 182"/>
                <a:gd name="T88" fmla="*/ 301 w 308"/>
                <a:gd name="T89" fmla="*/ 102 h 182"/>
                <a:gd name="T90" fmla="*/ 283 w 308"/>
                <a:gd name="T91" fmla="*/ 96 h 182"/>
                <a:gd name="T92" fmla="*/ 265 w 308"/>
                <a:gd name="T93" fmla="*/ 94 h 182"/>
                <a:gd name="T94" fmla="*/ 260 w 308"/>
                <a:gd name="T95" fmla="*/ 81 h 182"/>
                <a:gd name="T96" fmla="*/ 264 w 308"/>
                <a:gd name="T97" fmla="*/ 71 h 182"/>
                <a:gd name="T98" fmla="*/ 259 w 308"/>
                <a:gd name="T99" fmla="*/ 55 h 182"/>
                <a:gd name="T100" fmla="*/ 242 w 308"/>
                <a:gd name="T101" fmla="*/ 47 h 182"/>
                <a:gd name="T102" fmla="*/ 233 w 308"/>
                <a:gd name="T103" fmla="*/ 51 h 182"/>
                <a:gd name="T104" fmla="*/ 217 w 308"/>
                <a:gd name="T105" fmla="*/ 40 h 182"/>
                <a:gd name="T106" fmla="*/ 215 w 308"/>
                <a:gd name="T107" fmla="*/ 33 h 182"/>
                <a:gd name="T108" fmla="*/ 209 w 308"/>
                <a:gd name="T109" fmla="*/ 24 h 182"/>
                <a:gd name="T110" fmla="*/ 209 w 308"/>
                <a:gd name="T111" fmla="*/ 21 h 182"/>
                <a:gd name="T112" fmla="*/ 192 w 308"/>
                <a:gd name="T113" fmla="*/ 16 h 182"/>
                <a:gd name="T114" fmla="*/ 186 w 308"/>
                <a:gd name="T115" fmla="*/ 23 h 182"/>
                <a:gd name="T116" fmla="*/ 175 w 308"/>
                <a:gd name="T117" fmla="*/ 30 h 182"/>
                <a:gd name="T118" fmla="*/ 161 w 308"/>
                <a:gd name="T119" fmla="*/ 35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8" h="182">
                  <a:moveTo>
                    <a:pt x="161" y="35"/>
                  </a:moveTo>
                  <a:lnTo>
                    <a:pt x="146" y="23"/>
                  </a:lnTo>
                  <a:lnTo>
                    <a:pt x="148" y="18"/>
                  </a:lnTo>
                  <a:lnTo>
                    <a:pt x="138" y="10"/>
                  </a:lnTo>
                  <a:lnTo>
                    <a:pt x="130" y="0"/>
                  </a:lnTo>
                  <a:lnTo>
                    <a:pt x="121" y="10"/>
                  </a:lnTo>
                  <a:lnTo>
                    <a:pt x="115" y="7"/>
                  </a:lnTo>
                  <a:lnTo>
                    <a:pt x="103" y="16"/>
                  </a:lnTo>
                  <a:lnTo>
                    <a:pt x="103" y="21"/>
                  </a:lnTo>
                  <a:lnTo>
                    <a:pt x="90" y="26"/>
                  </a:lnTo>
                  <a:lnTo>
                    <a:pt x="56" y="51"/>
                  </a:lnTo>
                  <a:lnTo>
                    <a:pt x="47" y="61"/>
                  </a:lnTo>
                  <a:lnTo>
                    <a:pt x="47" y="73"/>
                  </a:lnTo>
                  <a:lnTo>
                    <a:pt x="34" y="77"/>
                  </a:lnTo>
                  <a:lnTo>
                    <a:pt x="9" y="101"/>
                  </a:lnTo>
                  <a:lnTo>
                    <a:pt x="9" y="110"/>
                  </a:lnTo>
                  <a:lnTo>
                    <a:pt x="0" y="120"/>
                  </a:lnTo>
                  <a:lnTo>
                    <a:pt x="4" y="132"/>
                  </a:lnTo>
                  <a:lnTo>
                    <a:pt x="16" y="126"/>
                  </a:lnTo>
                  <a:lnTo>
                    <a:pt x="27" y="114"/>
                  </a:lnTo>
                  <a:lnTo>
                    <a:pt x="44" y="112"/>
                  </a:lnTo>
                  <a:lnTo>
                    <a:pt x="56" y="114"/>
                  </a:lnTo>
                  <a:lnTo>
                    <a:pt x="60" y="132"/>
                  </a:lnTo>
                  <a:lnTo>
                    <a:pt x="58" y="144"/>
                  </a:lnTo>
                  <a:lnTo>
                    <a:pt x="65" y="153"/>
                  </a:lnTo>
                  <a:lnTo>
                    <a:pt x="74" y="159"/>
                  </a:lnTo>
                  <a:lnTo>
                    <a:pt x="94" y="160"/>
                  </a:lnTo>
                  <a:lnTo>
                    <a:pt x="136" y="165"/>
                  </a:lnTo>
                  <a:lnTo>
                    <a:pt x="146" y="160"/>
                  </a:lnTo>
                  <a:lnTo>
                    <a:pt x="152" y="153"/>
                  </a:lnTo>
                  <a:lnTo>
                    <a:pt x="156" y="137"/>
                  </a:lnTo>
                  <a:lnTo>
                    <a:pt x="172" y="136"/>
                  </a:lnTo>
                  <a:lnTo>
                    <a:pt x="177" y="146"/>
                  </a:lnTo>
                  <a:lnTo>
                    <a:pt x="177" y="170"/>
                  </a:lnTo>
                  <a:lnTo>
                    <a:pt x="196" y="182"/>
                  </a:lnTo>
                  <a:lnTo>
                    <a:pt x="211" y="161"/>
                  </a:lnTo>
                  <a:lnTo>
                    <a:pt x="226" y="155"/>
                  </a:lnTo>
                  <a:lnTo>
                    <a:pt x="244" y="157"/>
                  </a:lnTo>
                  <a:lnTo>
                    <a:pt x="257" y="163"/>
                  </a:lnTo>
                  <a:lnTo>
                    <a:pt x="263" y="169"/>
                  </a:lnTo>
                  <a:lnTo>
                    <a:pt x="267" y="151"/>
                  </a:lnTo>
                  <a:lnTo>
                    <a:pt x="277" y="130"/>
                  </a:lnTo>
                  <a:lnTo>
                    <a:pt x="301" y="127"/>
                  </a:lnTo>
                  <a:lnTo>
                    <a:pt x="308" y="114"/>
                  </a:lnTo>
                  <a:lnTo>
                    <a:pt x="301" y="102"/>
                  </a:lnTo>
                  <a:lnTo>
                    <a:pt x="283" y="96"/>
                  </a:lnTo>
                  <a:lnTo>
                    <a:pt x="265" y="94"/>
                  </a:lnTo>
                  <a:lnTo>
                    <a:pt x="260" y="81"/>
                  </a:lnTo>
                  <a:lnTo>
                    <a:pt x="264" y="71"/>
                  </a:lnTo>
                  <a:lnTo>
                    <a:pt x="259" y="55"/>
                  </a:lnTo>
                  <a:lnTo>
                    <a:pt x="242" y="47"/>
                  </a:lnTo>
                  <a:lnTo>
                    <a:pt x="233" y="51"/>
                  </a:lnTo>
                  <a:lnTo>
                    <a:pt x="217" y="40"/>
                  </a:lnTo>
                  <a:lnTo>
                    <a:pt x="215" y="33"/>
                  </a:lnTo>
                  <a:lnTo>
                    <a:pt x="209" y="24"/>
                  </a:lnTo>
                  <a:lnTo>
                    <a:pt x="209" y="21"/>
                  </a:lnTo>
                  <a:lnTo>
                    <a:pt x="192" y="16"/>
                  </a:lnTo>
                  <a:lnTo>
                    <a:pt x="186" y="23"/>
                  </a:lnTo>
                  <a:lnTo>
                    <a:pt x="175" y="30"/>
                  </a:lnTo>
                  <a:lnTo>
                    <a:pt x="161" y="35"/>
                  </a:lnTo>
                  <a:close/>
                </a:path>
              </a:pathLst>
            </a:custGeom>
            <a:solidFill>
              <a:schemeClr val="tx2">
                <a:lumMod val="9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8" name="Freeform 414">
              <a:extLst>
                <a:ext uri="{FF2B5EF4-FFF2-40B4-BE49-F238E27FC236}">
                  <a16:creationId xmlns:a16="http://schemas.microsoft.com/office/drawing/2014/main" xmlns="" id="{5FBB371C-B65F-49DE-A1B3-9899F62EB0B7}"/>
                </a:ext>
              </a:extLst>
            </p:cNvPr>
            <p:cNvSpPr>
              <a:spLocks/>
            </p:cNvSpPr>
            <p:nvPr/>
          </p:nvSpPr>
          <p:spPr bwMode="auto">
            <a:xfrm>
              <a:off x="3615" y="1527"/>
              <a:ext cx="30" cy="24"/>
            </a:xfrm>
            <a:custGeom>
              <a:avLst/>
              <a:gdLst>
                <a:gd name="T0" fmla="*/ 25 w 29"/>
                <a:gd name="T1" fmla="*/ 0 h 26"/>
                <a:gd name="T2" fmla="*/ 14 w 29"/>
                <a:gd name="T3" fmla="*/ 6 h 26"/>
                <a:gd name="T4" fmla="*/ 0 w 29"/>
                <a:gd name="T5" fmla="*/ 17 h 26"/>
                <a:gd name="T6" fmla="*/ 2 w 29"/>
                <a:gd name="T7" fmla="*/ 26 h 26"/>
                <a:gd name="T8" fmla="*/ 10 w 29"/>
                <a:gd name="T9" fmla="*/ 26 h 26"/>
                <a:gd name="T10" fmla="*/ 29 w 29"/>
                <a:gd name="T11" fmla="*/ 13 h 26"/>
                <a:gd name="T12" fmla="*/ 25 w 29"/>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29" h="26">
                  <a:moveTo>
                    <a:pt x="25" y="0"/>
                  </a:moveTo>
                  <a:lnTo>
                    <a:pt x="14" y="6"/>
                  </a:lnTo>
                  <a:lnTo>
                    <a:pt x="0" y="17"/>
                  </a:lnTo>
                  <a:lnTo>
                    <a:pt x="2" y="26"/>
                  </a:lnTo>
                  <a:lnTo>
                    <a:pt x="10" y="26"/>
                  </a:lnTo>
                  <a:lnTo>
                    <a:pt x="29" y="13"/>
                  </a:lnTo>
                  <a:lnTo>
                    <a:pt x="25" y="0"/>
                  </a:lnTo>
                  <a:close/>
                </a:path>
              </a:pathLst>
            </a:custGeom>
            <a:solidFill>
              <a:schemeClr val="accent2">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29" name="Freeform 415">
              <a:extLst>
                <a:ext uri="{FF2B5EF4-FFF2-40B4-BE49-F238E27FC236}">
                  <a16:creationId xmlns:a16="http://schemas.microsoft.com/office/drawing/2014/main" xmlns="" id="{23AF327A-6674-4D53-9B1B-2C0953A5F7FB}"/>
                </a:ext>
              </a:extLst>
            </p:cNvPr>
            <p:cNvSpPr>
              <a:spLocks/>
            </p:cNvSpPr>
            <p:nvPr/>
          </p:nvSpPr>
          <p:spPr bwMode="auto">
            <a:xfrm>
              <a:off x="3333" y="1641"/>
              <a:ext cx="63" cy="92"/>
            </a:xfrm>
            <a:custGeom>
              <a:avLst/>
              <a:gdLst>
                <a:gd name="T0" fmla="*/ 53 w 60"/>
                <a:gd name="T1" fmla="*/ 0 h 97"/>
                <a:gd name="T2" fmla="*/ 53 w 60"/>
                <a:gd name="T3" fmla="*/ 17 h 97"/>
                <a:gd name="T4" fmla="*/ 60 w 60"/>
                <a:gd name="T5" fmla="*/ 32 h 97"/>
                <a:gd name="T6" fmla="*/ 53 w 60"/>
                <a:gd name="T7" fmla="*/ 49 h 97"/>
                <a:gd name="T8" fmla="*/ 43 w 60"/>
                <a:gd name="T9" fmla="*/ 63 h 97"/>
                <a:gd name="T10" fmla="*/ 24 w 60"/>
                <a:gd name="T11" fmla="*/ 80 h 97"/>
                <a:gd name="T12" fmla="*/ 9 w 60"/>
                <a:gd name="T13" fmla="*/ 97 h 97"/>
                <a:gd name="T14" fmla="*/ 0 w 60"/>
                <a:gd name="T15" fmla="*/ 80 h 97"/>
                <a:gd name="T16" fmla="*/ 6 w 60"/>
                <a:gd name="T17" fmla="*/ 73 h 97"/>
                <a:gd name="T18" fmla="*/ 24 w 60"/>
                <a:gd name="T19" fmla="*/ 54 h 97"/>
                <a:gd name="T20" fmla="*/ 23 w 60"/>
                <a:gd name="T21" fmla="*/ 43 h 97"/>
                <a:gd name="T22" fmla="*/ 32 w 60"/>
                <a:gd name="T23" fmla="*/ 28 h 97"/>
                <a:gd name="T24" fmla="*/ 54 w 60"/>
                <a:gd name="T25" fmla="*/ 9 h 97"/>
                <a:gd name="T26" fmla="*/ 54 w 60"/>
                <a:gd name="T27" fmla="*/ 15 h 97"/>
                <a:gd name="T28" fmla="*/ 58 w 60"/>
                <a:gd name="T29" fmla="*/ 24 h 97"/>
                <a:gd name="T30" fmla="*/ 53 w 60"/>
                <a:gd name="T31"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97">
                  <a:moveTo>
                    <a:pt x="53" y="0"/>
                  </a:moveTo>
                  <a:lnTo>
                    <a:pt x="53" y="17"/>
                  </a:lnTo>
                  <a:lnTo>
                    <a:pt x="60" y="32"/>
                  </a:lnTo>
                  <a:lnTo>
                    <a:pt x="53" y="49"/>
                  </a:lnTo>
                  <a:lnTo>
                    <a:pt x="43" y="63"/>
                  </a:lnTo>
                  <a:lnTo>
                    <a:pt x="24" y="80"/>
                  </a:lnTo>
                  <a:lnTo>
                    <a:pt x="9" y="97"/>
                  </a:lnTo>
                  <a:lnTo>
                    <a:pt x="0" y="80"/>
                  </a:lnTo>
                  <a:lnTo>
                    <a:pt x="6" y="73"/>
                  </a:lnTo>
                  <a:lnTo>
                    <a:pt x="24" y="54"/>
                  </a:lnTo>
                  <a:lnTo>
                    <a:pt x="23" y="43"/>
                  </a:lnTo>
                  <a:lnTo>
                    <a:pt x="32" y="28"/>
                  </a:lnTo>
                  <a:lnTo>
                    <a:pt x="54" y="9"/>
                  </a:lnTo>
                  <a:lnTo>
                    <a:pt x="54" y="15"/>
                  </a:lnTo>
                  <a:lnTo>
                    <a:pt x="58" y="24"/>
                  </a:lnTo>
                  <a:lnTo>
                    <a:pt x="53"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0" name="Freeform 416">
              <a:extLst>
                <a:ext uri="{FF2B5EF4-FFF2-40B4-BE49-F238E27FC236}">
                  <a16:creationId xmlns:a16="http://schemas.microsoft.com/office/drawing/2014/main" xmlns="" id="{2CB5BFA0-ABFC-4B58-8CA4-492542826948}"/>
                </a:ext>
              </a:extLst>
            </p:cNvPr>
            <p:cNvSpPr>
              <a:spLocks/>
            </p:cNvSpPr>
            <p:nvPr/>
          </p:nvSpPr>
          <p:spPr bwMode="auto">
            <a:xfrm>
              <a:off x="3333" y="1641"/>
              <a:ext cx="63" cy="92"/>
            </a:xfrm>
            <a:custGeom>
              <a:avLst/>
              <a:gdLst>
                <a:gd name="T0" fmla="*/ 53 w 60"/>
                <a:gd name="T1" fmla="*/ 0 h 97"/>
                <a:gd name="T2" fmla="*/ 53 w 60"/>
                <a:gd name="T3" fmla="*/ 17 h 97"/>
                <a:gd name="T4" fmla="*/ 60 w 60"/>
                <a:gd name="T5" fmla="*/ 32 h 97"/>
                <a:gd name="T6" fmla="*/ 53 w 60"/>
                <a:gd name="T7" fmla="*/ 49 h 97"/>
                <a:gd name="T8" fmla="*/ 43 w 60"/>
                <a:gd name="T9" fmla="*/ 63 h 97"/>
                <a:gd name="T10" fmla="*/ 24 w 60"/>
                <a:gd name="T11" fmla="*/ 80 h 97"/>
                <a:gd name="T12" fmla="*/ 9 w 60"/>
                <a:gd name="T13" fmla="*/ 97 h 97"/>
                <a:gd name="T14" fmla="*/ 0 w 60"/>
                <a:gd name="T15" fmla="*/ 80 h 97"/>
                <a:gd name="T16" fmla="*/ 6 w 60"/>
                <a:gd name="T17" fmla="*/ 73 h 97"/>
                <a:gd name="T18" fmla="*/ 24 w 60"/>
                <a:gd name="T19" fmla="*/ 54 h 97"/>
                <a:gd name="T20" fmla="*/ 23 w 60"/>
                <a:gd name="T21" fmla="*/ 43 h 97"/>
                <a:gd name="T22" fmla="*/ 32 w 60"/>
                <a:gd name="T23" fmla="*/ 28 h 97"/>
                <a:gd name="T24" fmla="*/ 54 w 60"/>
                <a:gd name="T25" fmla="*/ 9 h 97"/>
                <a:gd name="T26" fmla="*/ 54 w 60"/>
                <a:gd name="T27" fmla="*/ 15 h 97"/>
                <a:gd name="T28" fmla="*/ 58 w 60"/>
                <a:gd name="T29" fmla="*/ 2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 h="97">
                  <a:moveTo>
                    <a:pt x="53" y="0"/>
                  </a:moveTo>
                  <a:lnTo>
                    <a:pt x="53" y="17"/>
                  </a:lnTo>
                  <a:lnTo>
                    <a:pt x="60" y="32"/>
                  </a:lnTo>
                  <a:lnTo>
                    <a:pt x="53" y="49"/>
                  </a:lnTo>
                  <a:lnTo>
                    <a:pt x="43" y="63"/>
                  </a:lnTo>
                  <a:lnTo>
                    <a:pt x="24" y="80"/>
                  </a:lnTo>
                  <a:lnTo>
                    <a:pt x="9" y="97"/>
                  </a:lnTo>
                  <a:lnTo>
                    <a:pt x="0" y="80"/>
                  </a:lnTo>
                  <a:lnTo>
                    <a:pt x="6" y="73"/>
                  </a:lnTo>
                  <a:lnTo>
                    <a:pt x="24" y="54"/>
                  </a:lnTo>
                  <a:lnTo>
                    <a:pt x="23" y="43"/>
                  </a:lnTo>
                  <a:lnTo>
                    <a:pt x="32" y="28"/>
                  </a:lnTo>
                  <a:lnTo>
                    <a:pt x="54" y="9"/>
                  </a:lnTo>
                  <a:lnTo>
                    <a:pt x="54" y="15"/>
                  </a:lnTo>
                  <a:lnTo>
                    <a:pt x="58" y="24"/>
                  </a:lnTo>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1" name="Freeform 417">
              <a:extLst>
                <a:ext uri="{FF2B5EF4-FFF2-40B4-BE49-F238E27FC236}">
                  <a16:creationId xmlns:a16="http://schemas.microsoft.com/office/drawing/2014/main" xmlns="" id="{A2124EA3-8326-48C2-8EB6-34CD9AE86BE0}"/>
                </a:ext>
              </a:extLst>
            </p:cNvPr>
            <p:cNvSpPr>
              <a:spLocks/>
            </p:cNvSpPr>
            <p:nvPr/>
          </p:nvSpPr>
          <p:spPr bwMode="auto">
            <a:xfrm>
              <a:off x="3263" y="1602"/>
              <a:ext cx="80" cy="72"/>
            </a:xfrm>
            <a:custGeom>
              <a:avLst/>
              <a:gdLst>
                <a:gd name="T0" fmla="*/ 59 w 76"/>
                <a:gd name="T1" fmla="*/ 0 h 78"/>
                <a:gd name="T2" fmla="*/ 50 w 76"/>
                <a:gd name="T3" fmla="*/ 11 h 78"/>
                <a:gd name="T4" fmla="*/ 35 w 76"/>
                <a:gd name="T5" fmla="*/ 9 h 78"/>
                <a:gd name="T6" fmla="*/ 26 w 76"/>
                <a:gd name="T7" fmla="*/ 7 h 78"/>
                <a:gd name="T8" fmla="*/ 30 w 76"/>
                <a:gd name="T9" fmla="*/ 20 h 78"/>
                <a:gd name="T10" fmla="*/ 32 w 76"/>
                <a:gd name="T11" fmla="*/ 30 h 78"/>
                <a:gd name="T12" fmla="*/ 33 w 76"/>
                <a:gd name="T13" fmla="*/ 37 h 78"/>
                <a:gd name="T14" fmla="*/ 28 w 76"/>
                <a:gd name="T15" fmla="*/ 39 h 78"/>
                <a:gd name="T16" fmla="*/ 19 w 76"/>
                <a:gd name="T17" fmla="*/ 35 h 78"/>
                <a:gd name="T18" fmla="*/ 19 w 76"/>
                <a:gd name="T19" fmla="*/ 30 h 78"/>
                <a:gd name="T20" fmla="*/ 11 w 76"/>
                <a:gd name="T21" fmla="*/ 30 h 78"/>
                <a:gd name="T22" fmla="*/ 13 w 76"/>
                <a:gd name="T23" fmla="*/ 39 h 78"/>
                <a:gd name="T24" fmla="*/ 9 w 76"/>
                <a:gd name="T25" fmla="*/ 48 h 78"/>
                <a:gd name="T26" fmla="*/ 0 w 76"/>
                <a:gd name="T27" fmla="*/ 61 h 78"/>
                <a:gd name="T28" fmla="*/ 4 w 76"/>
                <a:gd name="T29" fmla="*/ 72 h 78"/>
                <a:gd name="T30" fmla="*/ 13 w 76"/>
                <a:gd name="T31" fmla="*/ 78 h 78"/>
                <a:gd name="T32" fmla="*/ 22 w 76"/>
                <a:gd name="T33" fmla="*/ 72 h 78"/>
                <a:gd name="T34" fmla="*/ 33 w 76"/>
                <a:gd name="T35" fmla="*/ 65 h 78"/>
                <a:gd name="T36" fmla="*/ 54 w 76"/>
                <a:gd name="T37" fmla="*/ 59 h 78"/>
                <a:gd name="T38" fmla="*/ 63 w 76"/>
                <a:gd name="T39" fmla="*/ 61 h 78"/>
                <a:gd name="T40" fmla="*/ 59 w 76"/>
                <a:gd name="T41" fmla="*/ 48 h 78"/>
                <a:gd name="T42" fmla="*/ 67 w 76"/>
                <a:gd name="T43" fmla="*/ 41 h 78"/>
                <a:gd name="T44" fmla="*/ 76 w 76"/>
                <a:gd name="T45" fmla="*/ 28 h 78"/>
                <a:gd name="T46" fmla="*/ 72 w 76"/>
                <a:gd name="T47" fmla="*/ 20 h 78"/>
                <a:gd name="T48" fmla="*/ 65 w 76"/>
                <a:gd name="T49" fmla="*/ 11 h 78"/>
                <a:gd name="T50" fmla="*/ 59 w 76"/>
                <a:gd name="T51"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6" h="78">
                  <a:moveTo>
                    <a:pt x="59" y="0"/>
                  </a:moveTo>
                  <a:lnTo>
                    <a:pt x="50" y="11"/>
                  </a:lnTo>
                  <a:lnTo>
                    <a:pt x="35" y="9"/>
                  </a:lnTo>
                  <a:lnTo>
                    <a:pt x="26" y="7"/>
                  </a:lnTo>
                  <a:lnTo>
                    <a:pt x="30" y="20"/>
                  </a:lnTo>
                  <a:lnTo>
                    <a:pt x="32" y="30"/>
                  </a:lnTo>
                  <a:lnTo>
                    <a:pt x="33" y="37"/>
                  </a:lnTo>
                  <a:lnTo>
                    <a:pt x="28" y="39"/>
                  </a:lnTo>
                  <a:lnTo>
                    <a:pt x="19" y="35"/>
                  </a:lnTo>
                  <a:lnTo>
                    <a:pt x="19" y="30"/>
                  </a:lnTo>
                  <a:lnTo>
                    <a:pt x="11" y="30"/>
                  </a:lnTo>
                  <a:lnTo>
                    <a:pt x="13" y="39"/>
                  </a:lnTo>
                  <a:lnTo>
                    <a:pt x="9" y="48"/>
                  </a:lnTo>
                  <a:lnTo>
                    <a:pt x="0" y="61"/>
                  </a:lnTo>
                  <a:lnTo>
                    <a:pt x="4" y="72"/>
                  </a:lnTo>
                  <a:lnTo>
                    <a:pt x="13" y="78"/>
                  </a:lnTo>
                  <a:lnTo>
                    <a:pt x="22" y="72"/>
                  </a:lnTo>
                  <a:lnTo>
                    <a:pt x="33" y="65"/>
                  </a:lnTo>
                  <a:lnTo>
                    <a:pt x="54" y="59"/>
                  </a:lnTo>
                  <a:lnTo>
                    <a:pt x="63" y="61"/>
                  </a:lnTo>
                  <a:lnTo>
                    <a:pt x="59" y="48"/>
                  </a:lnTo>
                  <a:lnTo>
                    <a:pt x="67" y="41"/>
                  </a:lnTo>
                  <a:lnTo>
                    <a:pt x="76" y="28"/>
                  </a:lnTo>
                  <a:lnTo>
                    <a:pt x="72" y="20"/>
                  </a:lnTo>
                  <a:lnTo>
                    <a:pt x="65" y="11"/>
                  </a:lnTo>
                  <a:lnTo>
                    <a:pt x="59"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2" name="Freeform 418">
              <a:extLst>
                <a:ext uri="{FF2B5EF4-FFF2-40B4-BE49-F238E27FC236}">
                  <a16:creationId xmlns:a16="http://schemas.microsoft.com/office/drawing/2014/main" xmlns="" id="{D0D0793C-3750-4B0B-B1DE-49B3907FB7D8}"/>
                </a:ext>
              </a:extLst>
            </p:cNvPr>
            <p:cNvSpPr>
              <a:spLocks/>
            </p:cNvSpPr>
            <p:nvPr/>
          </p:nvSpPr>
          <p:spPr bwMode="auto">
            <a:xfrm>
              <a:off x="2933" y="1001"/>
              <a:ext cx="533" cy="684"/>
            </a:xfrm>
            <a:custGeom>
              <a:avLst/>
              <a:gdLst>
                <a:gd name="T0" fmla="*/ 300 w 533"/>
                <a:gd name="T1" fmla="*/ 617 h 684"/>
                <a:gd name="T2" fmla="*/ 315 w 533"/>
                <a:gd name="T3" fmla="*/ 586 h 684"/>
                <a:gd name="T4" fmla="*/ 327 w 533"/>
                <a:gd name="T5" fmla="*/ 544 h 684"/>
                <a:gd name="T6" fmla="*/ 354 w 533"/>
                <a:gd name="T7" fmla="*/ 487 h 684"/>
                <a:gd name="T8" fmla="*/ 343 w 533"/>
                <a:gd name="T9" fmla="*/ 453 h 684"/>
                <a:gd name="T10" fmla="*/ 374 w 533"/>
                <a:gd name="T11" fmla="*/ 425 h 684"/>
                <a:gd name="T12" fmla="*/ 351 w 533"/>
                <a:gd name="T13" fmla="*/ 379 h 684"/>
                <a:gd name="T14" fmla="*/ 366 w 533"/>
                <a:gd name="T15" fmla="*/ 310 h 684"/>
                <a:gd name="T16" fmla="*/ 374 w 533"/>
                <a:gd name="T17" fmla="*/ 250 h 684"/>
                <a:gd name="T18" fmla="*/ 424 w 533"/>
                <a:gd name="T19" fmla="*/ 219 h 684"/>
                <a:gd name="T20" fmla="*/ 463 w 533"/>
                <a:gd name="T21" fmla="*/ 214 h 684"/>
                <a:gd name="T22" fmla="*/ 447 w 533"/>
                <a:gd name="T23" fmla="*/ 152 h 684"/>
                <a:gd name="T24" fmla="*/ 467 w 533"/>
                <a:gd name="T25" fmla="*/ 135 h 684"/>
                <a:gd name="T26" fmla="*/ 478 w 533"/>
                <a:gd name="T27" fmla="*/ 58 h 684"/>
                <a:gd name="T28" fmla="*/ 529 w 533"/>
                <a:gd name="T29" fmla="*/ 26 h 684"/>
                <a:gd name="T30" fmla="*/ 453 w 533"/>
                <a:gd name="T31" fmla="*/ 7 h 684"/>
                <a:gd name="T32" fmla="*/ 436 w 533"/>
                <a:gd name="T33" fmla="*/ 46 h 684"/>
                <a:gd name="T34" fmla="*/ 408 w 533"/>
                <a:gd name="T35" fmla="*/ 96 h 684"/>
                <a:gd name="T36" fmla="*/ 406 w 533"/>
                <a:gd name="T37" fmla="*/ 128 h 684"/>
                <a:gd name="T38" fmla="*/ 370 w 533"/>
                <a:gd name="T39" fmla="*/ 138 h 684"/>
                <a:gd name="T40" fmla="*/ 336 w 533"/>
                <a:gd name="T41" fmla="*/ 170 h 684"/>
                <a:gd name="T42" fmla="*/ 300 w 533"/>
                <a:gd name="T43" fmla="*/ 219 h 684"/>
                <a:gd name="T44" fmla="*/ 343 w 533"/>
                <a:gd name="T45" fmla="*/ 201 h 684"/>
                <a:gd name="T46" fmla="*/ 324 w 533"/>
                <a:gd name="T47" fmla="*/ 236 h 684"/>
                <a:gd name="T48" fmla="*/ 281 w 533"/>
                <a:gd name="T49" fmla="*/ 257 h 684"/>
                <a:gd name="T50" fmla="*/ 250 w 533"/>
                <a:gd name="T51" fmla="*/ 250 h 684"/>
                <a:gd name="T52" fmla="*/ 215 w 533"/>
                <a:gd name="T53" fmla="*/ 272 h 684"/>
                <a:gd name="T54" fmla="*/ 197 w 533"/>
                <a:gd name="T55" fmla="*/ 280 h 684"/>
                <a:gd name="T56" fmla="*/ 162 w 533"/>
                <a:gd name="T57" fmla="*/ 285 h 684"/>
                <a:gd name="T58" fmla="*/ 137 w 533"/>
                <a:gd name="T59" fmla="*/ 289 h 684"/>
                <a:gd name="T60" fmla="*/ 122 w 533"/>
                <a:gd name="T61" fmla="*/ 319 h 684"/>
                <a:gd name="T62" fmla="*/ 92 w 533"/>
                <a:gd name="T63" fmla="*/ 327 h 684"/>
                <a:gd name="T64" fmla="*/ 56 w 533"/>
                <a:gd name="T65" fmla="*/ 340 h 684"/>
                <a:gd name="T66" fmla="*/ 39 w 533"/>
                <a:gd name="T67" fmla="*/ 379 h 684"/>
                <a:gd name="T68" fmla="*/ 25 w 533"/>
                <a:gd name="T69" fmla="*/ 462 h 684"/>
                <a:gd name="T70" fmla="*/ 48 w 533"/>
                <a:gd name="T71" fmla="*/ 477 h 684"/>
                <a:gd name="T72" fmla="*/ 43 w 533"/>
                <a:gd name="T73" fmla="*/ 501 h 684"/>
                <a:gd name="T74" fmla="*/ 20 w 533"/>
                <a:gd name="T75" fmla="*/ 526 h 684"/>
                <a:gd name="T76" fmla="*/ 37 w 533"/>
                <a:gd name="T77" fmla="*/ 549 h 684"/>
                <a:gd name="T78" fmla="*/ 33 w 533"/>
                <a:gd name="T79" fmla="*/ 570 h 684"/>
                <a:gd name="T80" fmla="*/ 9 w 533"/>
                <a:gd name="T81" fmla="*/ 579 h 684"/>
                <a:gd name="T82" fmla="*/ 0 w 533"/>
                <a:gd name="T83" fmla="*/ 608 h 684"/>
                <a:gd name="T84" fmla="*/ 41 w 533"/>
                <a:gd name="T85" fmla="*/ 660 h 684"/>
                <a:gd name="T86" fmla="*/ 114 w 533"/>
                <a:gd name="T87" fmla="*/ 684 h 684"/>
                <a:gd name="T88" fmla="*/ 215 w 533"/>
                <a:gd name="T89" fmla="*/ 602 h 684"/>
                <a:gd name="T90" fmla="*/ 244 w 533"/>
                <a:gd name="T91" fmla="*/ 602 h 684"/>
                <a:gd name="T92" fmla="*/ 267 w 533"/>
                <a:gd name="T93" fmla="*/ 549 h 684"/>
                <a:gd name="T94" fmla="*/ 266 w 533"/>
                <a:gd name="T95" fmla="*/ 587 h 684"/>
                <a:gd name="T96" fmla="*/ 286 w 533"/>
                <a:gd name="T97" fmla="*/ 617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33" h="684">
                  <a:moveTo>
                    <a:pt x="285" y="623"/>
                  </a:moveTo>
                  <a:lnTo>
                    <a:pt x="289" y="621"/>
                  </a:lnTo>
                  <a:lnTo>
                    <a:pt x="300" y="617"/>
                  </a:lnTo>
                  <a:lnTo>
                    <a:pt x="308" y="607"/>
                  </a:lnTo>
                  <a:lnTo>
                    <a:pt x="312" y="593"/>
                  </a:lnTo>
                  <a:lnTo>
                    <a:pt x="315" y="586"/>
                  </a:lnTo>
                  <a:lnTo>
                    <a:pt x="312" y="564"/>
                  </a:lnTo>
                  <a:lnTo>
                    <a:pt x="315" y="550"/>
                  </a:lnTo>
                  <a:lnTo>
                    <a:pt x="327" y="544"/>
                  </a:lnTo>
                  <a:lnTo>
                    <a:pt x="354" y="533"/>
                  </a:lnTo>
                  <a:lnTo>
                    <a:pt x="359" y="523"/>
                  </a:lnTo>
                  <a:lnTo>
                    <a:pt x="354" y="487"/>
                  </a:lnTo>
                  <a:lnTo>
                    <a:pt x="351" y="480"/>
                  </a:lnTo>
                  <a:lnTo>
                    <a:pt x="351" y="460"/>
                  </a:lnTo>
                  <a:lnTo>
                    <a:pt x="343" y="453"/>
                  </a:lnTo>
                  <a:lnTo>
                    <a:pt x="347" y="435"/>
                  </a:lnTo>
                  <a:lnTo>
                    <a:pt x="354" y="435"/>
                  </a:lnTo>
                  <a:lnTo>
                    <a:pt x="374" y="425"/>
                  </a:lnTo>
                  <a:lnTo>
                    <a:pt x="359" y="393"/>
                  </a:lnTo>
                  <a:lnTo>
                    <a:pt x="351" y="382"/>
                  </a:lnTo>
                  <a:lnTo>
                    <a:pt x="351" y="379"/>
                  </a:lnTo>
                  <a:lnTo>
                    <a:pt x="351" y="353"/>
                  </a:lnTo>
                  <a:lnTo>
                    <a:pt x="362" y="332"/>
                  </a:lnTo>
                  <a:lnTo>
                    <a:pt x="366" y="310"/>
                  </a:lnTo>
                  <a:lnTo>
                    <a:pt x="370" y="285"/>
                  </a:lnTo>
                  <a:lnTo>
                    <a:pt x="366" y="264"/>
                  </a:lnTo>
                  <a:lnTo>
                    <a:pt x="374" y="250"/>
                  </a:lnTo>
                  <a:lnTo>
                    <a:pt x="378" y="240"/>
                  </a:lnTo>
                  <a:lnTo>
                    <a:pt x="401" y="226"/>
                  </a:lnTo>
                  <a:lnTo>
                    <a:pt x="424" y="219"/>
                  </a:lnTo>
                  <a:lnTo>
                    <a:pt x="444" y="226"/>
                  </a:lnTo>
                  <a:lnTo>
                    <a:pt x="452" y="229"/>
                  </a:lnTo>
                  <a:lnTo>
                    <a:pt x="463" y="214"/>
                  </a:lnTo>
                  <a:lnTo>
                    <a:pt x="463" y="198"/>
                  </a:lnTo>
                  <a:lnTo>
                    <a:pt x="452" y="166"/>
                  </a:lnTo>
                  <a:lnTo>
                    <a:pt x="447" y="152"/>
                  </a:lnTo>
                  <a:lnTo>
                    <a:pt x="452" y="145"/>
                  </a:lnTo>
                  <a:lnTo>
                    <a:pt x="459" y="145"/>
                  </a:lnTo>
                  <a:lnTo>
                    <a:pt x="467" y="135"/>
                  </a:lnTo>
                  <a:lnTo>
                    <a:pt x="472" y="114"/>
                  </a:lnTo>
                  <a:lnTo>
                    <a:pt x="475" y="85"/>
                  </a:lnTo>
                  <a:lnTo>
                    <a:pt x="478" y="58"/>
                  </a:lnTo>
                  <a:lnTo>
                    <a:pt x="490" y="46"/>
                  </a:lnTo>
                  <a:lnTo>
                    <a:pt x="513" y="34"/>
                  </a:lnTo>
                  <a:lnTo>
                    <a:pt x="529" y="26"/>
                  </a:lnTo>
                  <a:lnTo>
                    <a:pt x="533" y="1"/>
                  </a:lnTo>
                  <a:lnTo>
                    <a:pt x="458" y="0"/>
                  </a:lnTo>
                  <a:lnTo>
                    <a:pt x="453" y="7"/>
                  </a:lnTo>
                  <a:lnTo>
                    <a:pt x="431" y="26"/>
                  </a:lnTo>
                  <a:lnTo>
                    <a:pt x="431" y="36"/>
                  </a:lnTo>
                  <a:lnTo>
                    <a:pt x="436" y="46"/>
                  </a:lnTo>
                  <a:lnTo>
                    <a:pt x="420" y="58"/>
                  </a:lnTo>
                  <a:lnTo>
                    <a:pt x="424" y="72"/>
                  </a:lnTo>
                  <a:lnTo>
                    <a:pt x="408" y="96"/>
                  </a:lnTo>
                  <a:lnTo>
                    <a:pt x="397" y="99"/>
                  </a:lnTo>
                  <a:lnTo>
                    <a:pt x="397" y="118"/>
                  </a:lnTo>
                  <a:lnTo>
                    <a:pt x="406" y="128"/>
                  </a:lnTo>
                  <a:lnTo>
                    <a:pt x="393" y="138"/>
                  </a:lnTo>
                  <a:lnTo>
                    <a:pt x="385" y="130"/>
                  </a:lnTo>
                  <a:lnTo>
                    <a:pt x="370" y="138"/>
                  </a:lnTo>
                  <a:lnTo>
                    <a:pt x="374" y="159"/>
                  </a:lnTo>
                  <a:lnTo>
                    <a:pt x="359" y="166"/>
                  </a:lnTo>
                  <a:lnTo>
                    <a:pt x="336" y="170"/>
                  </a:lnTo>
                  <a:lnTo>
                    <a:pt x="320" y="188"/>
                  </a:lnTo>
                  <a:lnTo>
                    <a:pt x="315" y="204"/>
                  </a:lnTo>
                  <a:lnTo>
                    <a:pt x="300" y="219"/>
                  </a:lnTo>
                  <a:lnTo>
                    <a:pt x="300" y="229"/>
                  </a:lnTo>
                  <a:lnTo>
                    <a:pt x="320" y="214"/>
                  </a:lnTo>
                  <a:lnTo>
                    <a:pt x="343" y="201"/>
                  </a:lnTo>
                  <a:lnTo>
                    <a:pt x="351" y="204"/>
                  </a:lnTo>
                  <a:lnTo>
                    <a:pt x="343" y="226"/>
                  </a:lnTo>
                  <a:lnTo>
                    <a:pt x="324" y="236"/>
                  </a:lnTo>
                  <a:lnTo>
                    <a:pt x="304" y="233"/>
                  </a:lnTo>
                  <a:lnTo>
                    <a:pt x="308" y="247"/>
                  </a:lnTo>
                  <a:lnTo>
                    <a:pt x="281" y="257"/>
                  </a:lnTo>
                  <a:lnTo>
                    <a:pt x="277" y="236"/>
                  </a:lnTo>
                  <a:lnTo>
                    <a:pt x="266" y="229"/>
                  </a:lnTo>
                  <a:lnTo>
                    <a:pt x="250" y="250"/>
                  </a:lnTo>
                  <a:lnTo>
                    <a:pt x="233" y="250"/>
                  </a:lnTo>
                  <a:lnTo>
                    <a:pt x="217" y="254"/>
                  </a:lnTo>
                  <a:lnTo>
                    <a:pt x="215" y="272"/>
                  </a:lnTo>
                  <a:lnTo>
                    <a:pt x="206" y="274"/>
                  </a:lnTo>
                  <a:lnTo>
                    <a:pt x="206" y="283"/>
                  </a:lnTo>
                  <a:lnTo>
                    <a:pt x="197" y="280"/>
                  </a:lnTo>
                  <a:lnTo>
                    <a:pt x="183" y="273"/>
                  </a:lnTo>
                  <a:lnTo>
                    <a:pt x="162" y="274"/>
                  </a:lnTo>
                  <a:lnTo>
                    <a:pt x="162" y="285"/>
                  </a:lnTo>
                  <a:lnTo>
                    <a:pt x="164" y="294"/>
                  </a:lnTo>
                  <a:lnTo>
                    <a:pt x="156" y="297"/>
                  </a:lnTo>
                  <a:lnTo>
                    <a:pt x="137" y="289"/>
                  </a:lnTo>
                  <a:lnTo>
                    <a:pt x="120" y="301"/>
                  </a:lnTo>
                  <a:lnTo>
                    <a:pt x="124" y="311"/>
                  </a:lnTo>
                  <a:lnTo>
                    <a:pt x="122" y="319"/>
                  </a:lnTo>
                  <a:lnTo>
                    <a:pt x="104" y="311"/>
                  </a:lnTo>
                  <a:lnTo>
                    <a:pt x="99" y="320"/>
                  </a:lnTo>
                  <a:lnTo>
                    <a:pt x="92" y="327"/>
                  </a:lnTo>
                  <a:lnTo>
                    <a:pt x="70" y="324"/>
                  </a:lnTo>
                  <a:lnTo>
                    <a:pt x="59" y="326"/>
                  </a:lnTo>
                  <a:lnTo>
                    <a:pt x="56" y="340"/>
                  </a:lnTo>
                  <a:lnTo>
                    <a:pt x="48" y="343"/>
                  </a:lnTo>
                  <a:lnTo>
                    <a:pt x="37" y="359"/>
                  </a:lnTo>
                  <a:lnTo>
                    <a:pt x="39" y="379"/>
                  </a:lnTo>
                  <a:lnTo>
                    <a:pt x="35" y="407"/>
                  </a:lnTo>
                  <a:lnTo>
                    <a:pt x="30" y="435"/>
                  </a:lnTo>
                  <a:lnTo>
                    <a:pt x="25" y="462"/>
                  </a:lnTo>
                  <a:lnTo>
                    <a:pt x="21" y="475"/>
                  </a:lnTo>
                  <a:lnTo>
                    <a:pt x="31" y="487"/>
                  </a:lnTo>
                  <a:lnTo>
                    <a:pt x="48" y="477"/>
                  </a:lnTo>
                  <a:lnTo>
                    <a:pt x="60" y="483"/>
                  </a:lnTo>
                  <a:lnTo>
                    <a:pt x="60" y="493"/>
                  </a:lnTo>
                  <a:lnTo>
                    <a:pt x="43" y="501"/>
                  </a:lnTo>
                  <a:lnTo>
                    <a:pt x="41" y="519"/>
                  </a:lnTo>
                  <a:lnTo>
                    <a:pt x="37" y="527"/>
                  </a:lnTo>
                  <a:lnTo>
                    <a:pt x="20" y="526"/>
                  </a:lnTo>
                  <a:lnTo>
                    <a:pt x="14" y="547"/>
                  </a:lnTo>
                  <a:lnTo>
                    <a:pt x="21" y="553"/>
                  </a:lnTo>
                  <a:lnTo>
                    <a:pt x="37" y="549"/>
                  </a:lnTo>
                  <a:lnTo>
                    <a:pt x="45" y="559"/>
                  </a:lnTo>
                  <a:lnTo>
                    <a:pt x="46" y="563"/>
                  </a:lnTo>
                  <a:lnTo>
                    <a:pt x="33" y="570"/>
                  </a:lnTo>
                  <a:lnTo>
                    <a:pt x="35" y="583"/>
                  </a:lnTo>
                  <a:lnTo>
                    <a:pt x="20" y="586"/>
                  </a:lnTo>
                  <a:lnTo>
                    <a:pt x="9" y="579"/>
                  </a:lnTo>
                  <a:lnTo>
                    <a:pt x="12" y="597"/>
                  </a:lnTo>
                  <a:lnTo>
                    <a:pt x="9" y="608"/>
                  </a:lnTo>
                  <a:lnTo>
                    <a:pt x="0" y="608"/>
                  </a:lnTo>
                  <a:lnTo>
                    <a:pt x="23" y="630"/>
                  </a:lnTo>
                  <a:lnTo>
                    <a:pt x="35" y="643"/>
                  </a:lnTo>
                  <a:lnTo>
                    <a:pt x="41" y="660"/>
                  </a:lnTo>
                  <a:lnTo>
                    <a:pt x="64" y="671"/>
                  </a:lnTo>
                  <a:lnTo>
                    <a:pt x="89" y="684"/>
                  </a:lnTo>
                  <a:lnTo>
                    <a:pt x="114" y="684"/>
                  </a:lnTo>
                  <a:lnTo>
                    <a:pt x="148" y="663"/>
                  </a:lnTo>
                  <a:lnTo>
                    <a:pt x="183" y="640"/>
                  </a:lnTo>
                  <a:lnTo>
                    <a:pt x="215" y="602"/>
                  </a:lnTo>
                  <a:lnTo>
                    <a:pt x="220" y="598"/>
                  </a:lnTo>
                  <a:lnTo>
                    <a:pt x="229" y="610"/>
                  </a:lnTo>
                  <a:lnTo>
                    <a:pt x="244" y="602"/>
                  </a:lnTo>
                  <a:lnTo>
                    <a:pt x="250" y="587"/>
                  </a:lnTo>
                  <a:lnTo>
                    <a:pt x="252" y="570"/>
                  </a:lnTo>
                  <a:lnTo>
                    <a:pt x="267" y="549"/>
                  </a:lnTo>
                  <a:lnTo>
                    <a:pt x="261" y="574"/>
                  </a:lnTo>
                  <a:lnTo>
                    <a:pt x="269" y="577"/>
                  </a:lnTo>
                  <a:lnTo>
                    <a:pt x="266" y="587"/>
                  </a:lnTo>
                  <a:lnTo>
                    <a:pt x="269" y="607"/>
                  </a:lnTo>
                  <a:lnTo>
                    <a:pt x="277" y="623"/>
                  </a:lnTo>
                  <a:lnTo>
                    <a:pt x="286" y="617"/>
                  </a:lnTo>
                  <a:lnTo>
                    <a:pt x="285" y="623"/>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3" name="Freeform 419">
              <a:extLst>
                <a:ext uri="{FF2B5EF4-FFF2-40B4-BE49-F238E27FC236}">
                  <a16:creationId xmlns:a16="http://schemas.microsoft.com/office/drawing/2014/main" xmlns="" id="{D28DE885-0073-4904-98F0-1CD6AF58075E}"/>
                </a:ext>
              </a:extLst>
            </p:cNvPr>
            <p:cNvSpPr>
              <a:spLocks/>
            </p:cNvSpPr>
            <p:nvPr/>
          </p:nvSpPr>
          <p:spPr bwMode="auto">
            <a:xfrm>
              <a:off x="3141" y="1215"/>
              <a:ext cx="37" cy="19"/>
            </a:xfrm>
            <a:custGeom>
              <a:avLst/>
              <a:gdLst>
                <a:gd name="T0" fmla="*/ 36 w 36"/>
                <a:gd name="T1" fmla="*/ 12 h 21"/>
                <a:gd name="T2" fmla="*/ 9 w 36"/>
                <a:gd name="T3" fmla="*/ 0 h 21"/>
                <a:gd name="T4" fmla="*/ 0 w 36"/>
                <a:gd name="T5" fmla="*/ 9 h 21"/>
                <a:gd name="T6" fmla="*/ 3 w 36"/>
                <a:gd name="T7" fmla="*/ 21 h 21"/>
                <a:gd name="T8" fmla="*/ 36 w 36"/>
                <a:gd name="T9" fmla="*/ 12 h 21"/>
              </a:gdLst>
              <a:ahLst/>
              <a:cxnLst>
                <a:cxn ang="0">
                  <a:pos x="T0" y="T1"/>
                </a:cxn>
                <a:cxn ang="0">
                  <a:pos x="T2" y="T3"/>
                </a:cxn>
                <a:cxn ang="0">
                  <a:pos x="T4" y="T5"/>
                </a:cxn>
                <a:cxn ang="0">
                  <a:pos x="T6" y="T7"/>
                </a:cxn>
                <a:cxn ang="0">
                  <a:pos x="T8" y="T9"/>
                </a:cxn>
              </a:cxnLst>
              <a:rect l="0" t="0" r="r" b="b"/>
              <a:pathLst>
                <a:path w="36" h="21">
                  <a:moveTo>
                    <a:pt x="36" y="12"/>
                  </a:moveTo>
                  <a:lnTo>
                    <a:pt x="9" y="0"/>
                  </a:lnTo>
                  <a:lnTo>
                    <a:pt x="0" y="9"/>
                  </a:lnTo>
                  <a:lnTo>
                    <a:pt x="3" y="21"/>
                  </a:lnTo>
                  <a:lnTo>
                    <a:pt x="36" y="12"/>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4" name="Freeform 420">
              <a:extLst>
                <a:ext uri="{FF2B5EF4-FFF2-40B4-BE49-F238E27FC236}">
                  <a16:creationId xmlns:a16="http://schemas.microsoft.com/office/drawing/2014/main" xmlns="" id="{91174ED9-4ADC-481D-AF5E-858017D54A82}"/>
                </a:ext>
              </a:extLst>
            </p:cNvPr>
            <p:cNvSpPr>
              <a:spLocks/>
            </p:cNvSpPr>
            <p:nvPr/>
          </p:nvSpPr>
          <p:spPr bwMode="auto">
            <a:xfrm>
              <a:off x="2974" y="2491"/>
              <a:ext cx="473" cy="195"/>
            </a:xfrm>
            <a:custGeom>
              <a:avLst/>
              <a:gdLst>
                <a:gd name="T0" fmla="*/ 19 w 453"/>
                <a:gd name="T1" fmla="*/ 72 h 206"/>
                <a:gd name="T2" fmla="*/ 36 w 453"/>
                <a:gd name="T3" fmla="*/ 82 h 206"/>
                <a:gd name="T4" fmla="*/ 64 w 453"/>
                <a:gd name="T5" fmla="*/ 80 h 206"/>
                <a:gd name="T6" fmla="*/ 89 w 453"/>
                <a:gd name="T7" fmla="*/ 78 h 206"/>
                <a:gd name="T8" fmla="*/ 119 w 453"/>
                <a:gd name="T9" fmla="*/ 88 h 206"/>
                <a:gd name="T10" fmla="*/ 139 w 453"/>
                <a:gd name="T11" fmla="*/ 85 h 206"/>
                <a:gd name="T12" fmla="*/ 173 w 453"/>
                <a:gd name="T13" fmla="*/ 81 h 206"/>
                <a:gd name="T14" fmla="*/ 210 w 453"/>
                <a:gd name="T15" fmla="*/ 100 h 206"/>
                <a:gd name="T16" fmla="*/ 228 w 453"/>
                <a:gd name="T17" fmla="*/ 81 h 206"/>
                <a:gd name="T18" fmla="*/ 213 w 453"/>
                <a:gd name="T19" fmla="*/ 40 h 206"/>
                <a:gd name="T20" fmla="*/ 275 w 453"/>
                <a:gd name="T21" fmla="*/ 5 h 206"/>
                <a:gd name="T22" fmla="*/ 292 w 453"/>
                <a:gd name="T23" fmla="*/ 20 h 206"/>
                <a:gd name="T24" fmla="*/ 337 w 453"/>
                <a:gd name="T25" fmla="*/ 2 h 206"/>
                <a:gd name="T26" fmla="*/ 386 w 453"/>
                <a:gd name="T27" fmla="*/ 17 h 206"/>
                <a:gd name="T28" fmla="*/ 417 w 453"/>
                <a:gd name="T29" fmla="*/ 8 h 206"/>
                <a:gd name="T30" fmla="*/ 442 w 453"/>
                <a:gd name="T31" fmla="*/ 52 h 206"/>
                <a:gd name="T32" fmla="*/ 450 w 453"/>
                <a:gd name="T33" fmla="*/ 82 h 206"/>
                <a:gd name="T34" fmla="*/ 429 w 453"/>
                <a:gd name="T35" fmla="*/ 100 h 206"/>
                <a:gd name="T36" fmla="*/ 432 w 453"/>
                <a:gd name="T37" fmla="*/ 120 h 206"/>
                <a:gd name="T38" fmla="*/ 424 w 453"/>
                <a:gd name="T39" fmla="*/ 148 h 206"/>
                <a:gd name="T40" fmla="*/ 401 w 453"/>
                <a:gd name="T41" fmla="*/ 172 h 206"/>
                <a:gd name="T42" fmla="*/ 381 w 453"/>
                <a:gd name="T43" fmla="*/ 189 h 206"/>
                <a:gd name="T44" fmla="*/ 331 w 453"/>
                <a:gd name="T45" fmla="*/ 192 h 206"/>
                <a:gd name="T46" fmla="*/ 290 w 453"/>
                <a:gd name="T47" fmla="*/ 206 h 206"/>
                <a:gd name="T48" fmla="*/ 221 w 453"/>
                <a:gd name="T49" fmla="*/ 192 h 206"/>
                <a:gd name="T50" fmla="*/ 155 w 453"/>
                <a:gd name="T51" fmla="*/ 165 h 206"/>
                <a:gd name="T52" fmla="*/ 151 w 453"/>
                <a:gd name="T53" fmla="*/ 141 h 206"/>
                <a:gd name="T54" fmla="*/ 108 w 453"/>
                <a:gd name="T55" fmla="*/ 139 h 206"/>
                <a:gd name="T56" fmla="*/ 53 w 453"/>
                <a:gd name="T57" fmla="*/ 132 h 206"/>
                <a:gd name="T58" fmla="*/ 28 w 453"/>
                <a:gd name="T59" fmla="*/ 123 h 206"/>
                <a:gd name="T60" fmla="*/ 13 w 453"/>
                <a:gd name="T61" fmla="*/ 105 h 206"/>
                <a:gd name="T62" fmla="*/ 0 w 453"/>
                <a:gd name="T63" fmla="*/ 74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3" h="206">
                  <a:moveTo>
                    <a:pt x="0" y="74"/>
                  </a:moveTo>
                  <a:lnTo>
                    <a:pt x="19" y="72"/>
                  </a:lnTo>
                  <a:lnTo>
                    <a:pt x="26" y="70"/>
                  </a:lnTo>
                  <a:lnTo>
                    <a:pt x="36" y="82"/>
                  </a:lnTo>
                  <a:lnTo>
                    <a:pt x="49" y="78"/>
                  </a:lnTo>
                  <a:lnTo>
                    <a:pt x="64" y="80"/>
                  </a:lnTo>
                  <a:lnTo>
                    <a:pt x="73" y="87"/>
                  </a:lnTo>
                  <a:lnTo>
                    <a:pt x="89" y="78"/>
                  </a:lnTo>
                  <a:lnTo>
                    <a:pt x="110" y="79"/>
                  </a:lnTo>
                  <a:lnTo>
                    <a:pt x="119" y="88"/>
                  </a:lnTo>
                  <a:lnTo>
                    <a:pt x="132" y="91"/>
                  </a:lnTo>
                  <a:lnTo>
                    <a:pt x="139" y="85"/>
                  </a:lnTo>
                  <a:lnTo>
                    <a:pt x="162" y="81"/>
                  </a:lnTo>
                  <a:lnTo>
                    <a:pt x="173" y="81"/>
                  </a:lnTo>
                  <a:lnTo>
                    <a:pt x="190" y="87"/>
                  </a:lnTo>
                  <a:lnTo>
                    <a:pt x="210" y="100"/>
                  </a:lnTo>
                  <a:lnTo>
                    <a:pt x="225" y="94"/>
                  </a:lnTo>
                  <a:lnTo>
                    <a:pt x="228" y="81"/>
                  </a:lnTo>
                  <a:lnTo>
                    <a:pt x="218" y="64"/>
                  </a:lnTo>
                  <a:lnTo>
                    <a:pt x="213" y="40"/>
                  </a:lnTo>
                  <a:lnTo>
                    <a:pt x="264" y="5"/>
                  </a:lnTo>
                  <a:lnTo>
                    <a:pt x="275" y="5"/>
                  </a:lnTo>
                  <a:lnTo>
                    <a:pt x="277" y="17"/>
                  </a:lnTo>
                  <a:lnTo>
                    <a:pt x="292" y="20"/>
                  </a:lnTo>
                  <a:lnTo>
                    <a:pt x="324" y="16"/>
                  </a:lnTo>
                  <a:lnTo>
                    <a:pt x="337" y="2"/>
                  </a:lnTo>
                  <a:lnTo>
                    <a:pt x="377" y="0"/>
                  </a:lnTo>
                  <a:lnTo>
                    <a:pt x="386" y="17"/>
                  </a:lnTo>
                  <a:lnTo>
                    <a:pt x="402" y="17"/>
                  </a:lnTo>
                  <a:lnTo>
                    <a:pt x="417" y="8"/>
                  </a:lnTo>
                  <a:lnTo>
                    <a:pt x="442" y="24"/>
                  </a:lnTo>
                  <a:lnTo>
                    <a:pt x="442" y="52"/>
                  </a:lnTo>
                  <a:lnTo>
                    <a:pt x="453" y="64"/>
                  </a:lnTo>
                  <a:lnTo>
                    <a:pt x="450" y="82"/>
                  </a:lnTo>
                  <a:lnTo>
                    <a:pt x="442" y="100"/>
                  </a:lnTo>
                  <a:lnTo>
                    <a:pt x="429" y="100"/>
                  </a:lnTo>
                  <a:lnTo>
                    <a:pt x="424" y="105"/>
                  </a:lnTo>
                  <a:lnTo>
                    <a:pt x="432" y="120"/>
                  </a:lnTo>
                  <a:lnTo>
                    <a:pt x="432" y="135"/>
                  </a:lnTo>
                  <a:lnTo>
                    <a:pt x="424" y="148"/>
                  </a:lnTo>
                  <a:lnTo>
                    <a:pt x="402" y="159"/>
                  </a:lnTo>
                  <a:lnTo>
                    <a:pt x="401" y="172"/>
                  </a:lnTo>
                  <a:lnTo>
                    <a:pt x="401" y="185"/>
                  </a:lnTo>
                  <a:lnTo>
                    <a:pt x="381" y="189"/>
                  </a:lnTo>
                  <a:lnTo>
                    <a:pt x="347" y="187"/>
                  </a:lnTo>
                  <a:lnTo>
                    <a:pt x="331" y="192"/>
                  </a:lnTo>
                  <a:lnTo>
                    <a:pt x="302" y="192"/>
                  </a:lnTo>
                  <a:lnTo>
                    <a:pt x="290" y="206"/>
                  </a:lnTo>
                  <a:lnTo>
                    <a:pt x="244" y="191"/>
                  </a:lnTo>
                  <a:lnTo>
                    <a:pt x="221" y="192"/>
                  </a:lnTo>
                  <a:lnTo>
                    <a:pt x="163" y="179"/>
                  </a:lnTo>
                  <a:lnTo>
                    <a:pt x="155" y="165"/>
                  </a:lnTo>
                  <a:lnTo>
                    <a:pt x="155" y="150"/>
                  </a:lnTo>
                  <a:lnTo>
                    <a:pt x="151" y="141"/>
                  </a:lnTo>
                  <a:lnTo>
                    <a:pt x="144" y="137"/>
                  </a:lnTo>
                  <a:lnTo>
                    <a:pt x="108" y="139"/>
                  </a:lnTo>
                  <a:lnTo>
                    <a:pt x="58" y="144"/>
                  </a:lnTo>
                  <a:lnTo>
                    <a:pt x="53" y="132"/>
                  </a:lnTo>
                  <a:lnTo>
                    <a:pt x="43" y="128"/>
                  </a:lnTo>
                  <a:lnTo>
                    <a:pt x="28" y="123"/>
                  </a:lnTo>
                  <a:lnTo>
                    <a:pt x="13" y="119"/>
                  </a:lnTo>
                  <a:lnTo>
                    <a:pt x="13" y="105"/>
                  </a:lnTo>
                  <a:lnTo>
                    <a:pt x="13" y="85"/>
                  </a:lnTo>
                  <a:lnTo>
                    <a:pt x="0" y="74"/>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5" name="Freeform 421">
              <a:extLst>
                <a:ext uri="{FF2B5EF4-FFF2-40B4-BE49-F238E27FC236}">
                  <a16:creationId xmlns:a16="http://schemas.microsoft.com/office/drawing/2014/main" xmlns="" id="{73E6C3F0-89F6-47F9-9DB9-984895EC9BF2}"/>
                </a:ext>
              </a:extLst>
            </p:cNvPr>
            <p:cNvSpPr>
              <a:spLocks/>
            </p:cNvSpPr>
            <p:nvPr/>
          </p:nvSpPr>
          <p:spPr bwMode="auto">
            <a:xfrm>
              <a:off x="3661" y="3372"/>
              <a:ext cx="27" cy="26"/>
            </a:xfrm>
            <a:custGeom>
              <a:avLst/>
              <a:gdLst>
                <a:gd name="T0" fmla="*/ 18 w 24"/>
                <a:gd name="T1" fmla="*/ 0 h 25"/>
                <a:gd name="T2" fmla="*/ 24 w 24"/>
                <a:gd name="T3" fmla="*/ 7 h 25"/>
                <a:gd name="T4" fmla="*/ 22 w 24"/>
                <a:gd name="T5" fmla="*/ 16 h 25"/>
                <a:gd name="T6" fmla="*/ 24 w 24"/>
                <a:gd name="T7" fmla="*/ 23 h 25"/>
                <a:gd name="T8" fmla="*/ 18 w 24"/>
                <a:gd name="T9" fmla="*/ 25 h 25"/>
                <a:gd name="T10" fmla="*/ 7 w 24"/>
                <a:gd name="T11" fmla="*/ 23 h 25"/>
                <a:gd name="T12" fmla="*/ 0 w 24"/>
                <a:gd name="T13" fmla="*/ 14 h 25"/>
                <a:gd name="T14" fmla="*/ 18 w 24"/>
                <a:gd name="T15" fmla="*/ 0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25">
                  <a:moveTo>
                    <a:pt x="18" y="0"/>
                  </a:moveTo>
                  <a:lnTo>
                    <a:pt x="24" y="7"/>
                  </a:lnTo>
                  <a:lnTo>
                    <a:pt x="22" y="16"/>
                  </a:lnTo>
                  <a:lnTo>
                    <a:pt x="24" y="23"/>
                  </a:lnTo>
                  <a:lnTo>
                    <a:pt x="18" y="25"/>
                  </a:lnTo>
                  <a:lnTo>
                    <a:pt x="7" y="23"/>
                  </a:lnTo>
                  <a:lnTo>
                    <a:pt x="0" y="14"/>
                  </a:lnTo>
                  <a:lnTo>
                    <a:pt x="18" y="0"/>
                  </a:lnTo>
                  <a:close/>
                </a:path>
              </a:pathLst>
            </a:custGeom>
            <a:solidFill>
              <a:schemeClr val="accent2">
                <a:lumMod val="75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6" name="Freeform 422">
              <a:extLst>
                <a:ext uri="{FF2B5EF4-FFF2-40B4-BE49-F238E27FC236}">
                  <a16:creationId xmlns:a16="http://schemas.microsoft.com/office/drawing/2014/main" xmlns="" id="{4F71BF75-3BA8-4268-9694-B1FECD892142}"/>
                </a:ext>
              </a:extLst>
            </p:cNvPr>
            <p:cNvSpPr>
              <a:spLocks/>
            </p:cNvSpPr>
            <p:nvPr/>
          </p:nvSpPr>
          <p:spPr bwMode="auto">
            <a:xfrm>
              <a:off x="3712" y="3383"/>
              <a:ext cx="191" cy="155"/>
            </a:xfrm>
            <a:custGeom>
              <a:avLst/>
              <a:gdLst>
                <a:gd name="T0" fmla="*/ 26 w 184"/>
                <a:gd name="T1" fmla="*/ 7 h 163"/>
                <a:gd name="T2" fmla="*/ 17 w 184"/>
                <a:gd name="T3" fmla="*/ 11 h 163"/>
                <a:gd name="T4" fmla="*/ 20 w 184"/>
                <a:gd name="T5" fmla="*/ 20 h 163"/>
                <a:gd name="T6" fmla="*/ 11 w 184"/>
                <a:gd name="T7" fmla="*/ 31 h 163"/>
                <a:gd name="T8" fmla="*/ 4 w 184"/>
                <a:gd name="T9" fmla="*/ 30 h 163"/>
                <a:gd name="T10" fmla="*/ 0 w 184"/>
                <a:gd name="T11" fmla="*/ 35 h 163"/>
                <a:gd name="T12" fmla="*/ 2 w 184"/>
                <a:gd name="T13" fmla="*/ 46 h 163"/>
                <a:gd name="T14" fmla="*/ 32 w 184"/>
                <a:gd name="T15" fmla="*/ 57 h 163"/>
                <a:gd name="T16" fmla="*/ 39 w 184"/>
                <a:gd name="T17" fmla="*/ 82 h 163"/>
                <a:gd name="T18" fmla="*/ 48 w 184"/>
                <a:gd name="T19" fmla="*/ 113 h 163"/>
                <a:gd name="T20" fmla="*/ 59 w 184"/>
                <a:gd name="T21" fmla="*/ 130 h 163"/>
                <a:gd name="T22" fmla="*/ 72 w 184"/>
                <a:gd name="T23" fmla="*/ 119 h 163"/>
                <a:gd name="T24" fmla="*/ 89 w 184"/>
                <a:gd name="T25" fmla="*/ 141 h 163"/>
                <a:gd name="T26" fmla="*/ 106 w 184"/>
                <a:gd name="T27" fmla="*/ 163 h 163"/>
                <a:gd name="T28" fmla="*/ 113 w 184"/>
                <a:gd name="T29" fmla="*/ 146 h 163"/>
                <a:gd name="T30" fmla="*/ 108 w 184"/>
                <a:gd name="T31" fmla="*/ 135 h 163"/>
                <a:gd name="T32" fmla="*/ 115 w 184"/>
                <a:gd name="T33" fmla="*/ 130 h 163"/>
                <a:gd name="T34" fmla="*/ 141 w 184"/>
                <a:gd name="T35" fmla="*/ 150 h 163"/>
                <a:gd name="T36" fmla="*/ 149 w 184"/>
                <a:gd name="T37" fmla="*/ 144 h 163"/>
                <a:gd name="T38" fmla="*/ 151 w 184"/>
                <a:gd name="T39" fmla="*/ 137 h 163"/>
                <a:gd name="T40" fmla="*/ 138 w 184"/>
                <a:gd name="T41" fmla="*/ 111 h 163"/>
                <a:gd name="T42" fmla="*/ 138 w 184"/>
                <a:gd name="T43" fmla="*/ 106 h 163"/>
                <a:gd name="T44" fmla="*/ 126 w 184"/>
                <a:gd name="T45" fmla="*/ 85 h 163"/>
                <a:gd name="T46" fmla="*/ 121 w 184"/>
                <a:gd name="T47" fmla="*/ 70 h 163"/>
                <a:gd name="T48" fmla="*/ 126 w 184"/>
                <a:gd name="T49" fmla="*/ 69 h 163"/>
                <a:gd name="T50" fmla="*/ 141 w 184"/>
                <a:gd name="T51" fmla="*/ 72 h 163"/>
                <a:gd name="T52" fmla="*/ 158 w 184"/>
                <a:gd name="T53" fmla="*/ 87 h 163"/>
                <a:gd name="T54" fmla="*/ 167 w 184"/>
                <a:gd name="T55" fmla="*/ 76 h 163"/>
                <a:gd name="T56" fmla="*/ 182 w 184"/>
                <a:gd name="T57" fmla="*/ 78 h 163"/>
                <a:gd name="T58" fmla="*/ 184 w 184"/>
                <a:gd name="T59" fmla="*/ 74 h 163"/>
                <a:gd name="T60" fmla="*/ 165 w 184"/>
                <a:gd name="T61" fmla="*/ 50 h 163"/>
                <a:gd name="T62" fmla="*/ 151 w 184"/>
                <a:gd name="T63" fmla="*/ 52 h 163"/>
                <a:gd name="T64" fmla="*/ 147 w 184"/>
                <a:gd name="T65" fmla="*/ 44 h 163"/>
                <a:gd name="T66" fmla="*/ 138 w 184"/>
                <a:gd name="T67" fmla="*/ 26 h 163"/>
                <a:gd name="T68" fmla="*/ 130 w 184"/>
                <a:gd name="T69" fmla="*/ 33 h 163"/>
                <a:gd name="T70" fmla="*/ 112 w 184"/>
                <a:gd name="T71" fmla="*/ 26 h 163"/>
                <a:gd name="T72" fmla="*/ 100 w 184"/>
                <a:gd name="T73" fmla="*/ 7 h 163"/>
                <a:gd name="T74" fmla="*/ 78 w 184"/>
                <a:gd name="T75" fmla="*/ 9 h 163"/>
                <a:gd name="T76" fmla="*/ 61 w 184"/>
                <a:gd name="T77" fmla="*/ 11 h 163"/>
                <a:gd name="T78" fmla="*/ 50 w 184"/>
                <a:gd name="T79" fmla="*/ 0 h 163"/>
                <a:gd name="T80" fmla="*/ 41 w 184"/>
                <a:gd name="T81" fmla="*/ 6 h 163"/>
                <a:gd name="T82" fmla="*/ 26 w 184"/>
                <a:gd name="T83" fmla="*/ 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4" h="163">
                  <a:moveTo>
                    <a:pt x="26" y="7"/>
                  </a:moveTo>
                  <a:lnTo>
                    <a:pt x="17" y="11"/>
                  </a:lnTo>
                  <a:lnTo>
                    <a:pt x="20" y="20"/>
                  </a:lnTo>
                  <a:lnTo>
                    <a:pt x="11" y="31"/>
                  </a:lnTo>
                  <a:lnTo>
                    <a:pt x="4" y="30"/>
                  </a:lnTo>
                  <a:lnTo>
                    <a:pt x="0" y="35"/>
                  </a:lnTo>
                  <a:lnTo>
                    <a:pt x="2" y="46"/>
                  </a:lnTo>
                  <a:lnTo>
                    <a:pt x="32" y="57"/>
                  </a:lnTo>
                  <a:lnTo>
                    <a:pt x="39" y="82"/>
                  </a:lnTo>
                  <a:lnTo>
                    <a:pt x="48" y="113"/>
                  </a:lnTo>
                  <a:lnTo>
                    <a:pt x="59" y="130"/>
                  </a:lnTo>
                  <a:lnTo>
                    <a:pt x="72" y="119"/>
                  </a:lnTo>
                  <a:lnTo>
                    <a:pt x="89" y="141"/>
                  </a:lnTo>
                  <a:lnTo>
                    <a:pt x="106" y="163"/>
                  </a:lnTo>
                  <a:lnTo>
                    <a:pt x="113" y="146"/>
                  </a:lnTo>
                  <a:lnTo>
                    <a:pt x="108" y="135"/>
                  </a:lnTo>
                  <a:lnTo>
                    <a:pt x="115" y="130"/>
                  </a:lnTo>
                  <a:lnTo>
                    <a:pt x="141" y="150"/>
                  </a:lnTo>
                  <a:lnTo>
                    <a:pt x="149" y="144"/>
                  </a:lnTo>
                  <a:lnTo>
                    <a:pt x="151" y="137"/>
                  </a:lnTo>
                  <a:lnTo>
                    <a:pt x="138" y="111"/>
                  </a:lnTo>
                  <a:lnTo>
                    <a:pt x="138" y="106"/>
                  </a:lnTo>
                  <a:lnTo>
                    <a:pt x="126" y="85"/>
                  </a:lnTo>
                  <a:lnTo>
                    <a:pt x="121" y="70"/>
                  </a:lnTo>
                  <a:lnTo>
                    <a:pt x="126" y="69"/>
                  </a:lnTo>
                  <a:lnTo>
                    <a:pt x="141" y="72"/>
                  </a:lnTo>
                  <a:lnTo>
                    <a:pt x="158" y="87"/>
                  </a:lnTo>
                  <a:lnTo>
                    <a:pt x="167" y="76"/>
                  </a:lnTo>
                  <a:lnTo>
                    <a:pt x="182" y="78"/>
                  </a:lnTo>
                  <a:lnTo>
                    <a:pt x="184" y="74"/>
                  </a:lnTo>
                  <a:lnTo>
                    <a:pt x="165" y="50"/>
                  </a:lnTo>
                  <a:lnTo>
                    <a:pt x="151" y="52"/>
                  </a:lnTo>
                  <a:lnTo>
                    <a:pt x="147" y="44"/>
                  </a:lnTo>
                  <a:lnTo>
                    <a:pt x="138" y="26"/>
                  </a:lnTo>
                  <a:lnTo>
                    <a:pt x="130" y="33"/>
                  </a:lnTo>
                  <a:lnTo>
                    <a:pt x="112" y="26"/>
                  </a:lnTo>
                  <a:lnTo>
                    <a:pt x="100" y="7"/>
                  </a:lnTo>
                  <a:lnTo>
                    <a:pt x="78" y="9"/>
                  </a:lnTo>
                  <a:lnTo>
                    <a:pt x="61" y="11"/>
                  </a:lnTo>
                  <a:lnTo>
                    <a:pt x="50" y="0"/>
                  </a:lnTo>
                  <a:lnTo>
                    <a:pt x="41" y="6"/>
                  </a:lnTo>
                  <a:lnTo>
                    <a:pt x="26" y="7"/>
                  </a:lnTo>
                  <a:close/>
                </a:path>
              </a:pathLst>
            </a:custGeom>
            <a:solidFill>
              <a:schemeClr val="accent2">
                <a:lumMod val="75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dirty="0">
                <a:solidFill>
                  <a:srgbClr val="004A7A"/>
                </a:solidFill>
              </a:endParaRPr>
            </a:p>
          </p:txBody>
        </p:sp>
        <p:sp>
          <p:nvSpPr>
            <p:cNvPr id="37" name="Freeform 423">
              <a:extLst>
                <a:ext uri="{FF2B5EF4-FFF2-40B4-BE49-F238E27FC236}">
                  <a16:creationId xmlns:a16="http://schemas.microsoft.com/office/drawing/2014/main" xmlns="" id="{71819E38-96B5-4725-97AC-55C170EF814C}"/>
                </a:ext>
              </a:extLst>
            </p:cNvPr>
            <p:cNvSpPr>
              <a:spLocks/>
            </p:cNvSpPr>
            <p:nvPr/>
          </p:nvSpPr>
          <p:spPr bwMode="auto">
            <a:xfrm>
              <a:off x="3873" y="3320"/>
              <a:ext cx="107" cy="82"/>
            </a:xfrm>
            <a:custGeom>
              <a:avLst/>
              <a:gdLst>
                <a:gd name="T0" fmla="*/ 9 w 106"/>
                <a:gd name="T1" fmla="*/ 0 h 87"/>
                <a:gd name="T2" fmla="*/ 0 w 106"/>
                <a:gd name="T3" fmla="*/ 7 h 87"/>
                <a:gd name="T4" fmla="*/ 11 w 106"/>
                <a:gd name="T5" fmla="*/ 26 h 87"/>
                <a:gd name="T6" fmla="*/ 24 w 106"/>
                <a:gd name="T7" fmla="*/ 30 h 87"/>
                <a:gd name="T8" fmla="*/ 39 w 106"/>
                <a:gd name="T9" fmla="*/ 46 h 87"/>
                <a:gd name="T10" fmla="*/ 52 w 106"/>
                <a:gd name="T11" fmla="*/ 54 h 87"/>
                <a:gd name="T12" fmla="*/ 73 w 106"/>
                <a:gd name="T13" fmla="*/ 70 h 87"/>
                <a:gd name="T14" fmla="*/ 86 w 106"/>
                <a:gd name="T15" fmla="*/ 76 h 87"/>
                <a:gd name="T16" fmla="*/ 102 w 106"/>
                <a:gd name="T17" fmla="*/ 87 h 87"/>
                <a:gd name="T18" fmla="*/ 106 w 106"/>
                <a:gd name="T19" fmla="*/ 81 h 87"/>
                <a:gd name="T20" fmla="*/ 73 w 106"/>
                <a:gd name="T21" fmla="*/ 56 h 87"/>
                <a:gd name="T22" fmla="*/ 71 w 106"/>
                <a:gd name="T23" fmla="*/ 44 h 87"/>
                <a:gd name="T24" fmla="*/ 67 w 106"/>
                <a:gd name="T25" fmla="*/ 33 h 87"/>
                <a:gd name="T26" fmla="*/ 54 w 106"/>
                <a:gd name="T27" fmla="*/ 20 h 87"/>
                <a:gd name="T28" fmla="*/ 50 w 106"/>
                <a:gd name="T29" fmla="*/ 22 h 87"/>
                <a:gd name="T30" fmla="*/ 32 w 106"/>
                <a:gd name="T31" fmla="*/ 9 h 87"/>
                <a:gd name="T32" fmla="*/ 22 w 106"/>
                <a:gd name="T33" fmla="*/ 4 h 87"/>
                <a:gd name="T34" fmla="*/ 9 w 106"/>
                <a:gd name="T35" fmla="*/ 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6" h="87">
                  <a:moveTo>
                    <a:pt x="9" y="0"/>
                  </a:moveTo>
                  <a:lnTo>
                    <a:pt x="0" y="7"/>
                  </a:lnTo>
                  <a:lnTo>
                    <a:pt x="11" y="26"/>
                  </a:lnTo>
                  <a:lnTo>
                    <a:pt x="24" y="30"/>
                  </a:lnTo>
                  <a:lnTo>
                    <a:pt x="39" y="46"/>
                  </a:lnTo>
                  <a:lnTo>
                    <a:pt x="52" y="54"/>
                  </a:lnTo>
                  <a:lnTo>
                    <a:pt x="73" y="70"/>
                  </a:lnTo>
                  <a:lnTo>
                    <a:pt x="86" y="76"/>
                  </a:lnTo>
                  <a:lnTo>
                    <a:pt x="102" y="87"/>
                  </a:lnTo>
                  <a:lnTo>
                    <a:pt x="106" y="81"/>
                  </a:lnTo>
                  <a:lnTo>
                    <a:pt x="73" y="56"/>
                  </a:lnTo>
                  <a:lnTo>
                    <a:pt x="71" y="44"/>
                  </a:lnTo>
                  <a:lnTo>
                    <a:pt x="67" y="33"/>
                  </a:lnTo>
                  <a:lnTo>
                    <a:pt x="54" y="20"/>
                  </a:lnTo>
                  <a:lnTo>
                    <a:pt x="50" y="22"/>
                  </a:lnTo>
                  <a:lnTo>
                    <a:pt x="32" y="9"/>
                  </a:lnTo>
                  <a:lnTo>
                    <a:pt x="22" y="4"/>
                  </a:lnTo>
                  <a:lnTo>
                    <a:pt x="9" y="0"/>
                  </a:lnTo>
                  <a:close/>
                </a:path>
              </a:pathLst>
            </a:custGeom>
            <a:solidFill>
              <a:schemeClr val="accent2">
                <a:lumMod val="75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8" name="Freeform 425">
              <a:extLst>
                <a:ext uri="{FF2B5EF4-FFF2-40B4-BE49-F238E27FC236}">
                  <a16:creationId xmlns:a16="http://schemas.microsoft.com/office/drawing/2014/main" xmlns="" id="{754822F9-36B8-41D5-BC85-1144620ABD22}"/>
                </a:ext>
              </a:extLst>
            </p:cNvPr>
            <p:cNvSpPr>
              <a:spLocks/>
            </p:cNvSpPr>
            <p:nvPr/>
          </p:nvSpPr>
          <p:spPr bwMode="auto">
            <a:xfrm>
              <a:off x="3997" y="3224"/>
              <a:ext cx="31" cy="26"/>
            </a:xfrm>
            <a:custGeom>
              <a:avLst/>
              <a:gdLst>
                <a:gd name="T0" fmla="*/ 30 w 30"/>
                <a:gd name="T1" fmla="*/ 0 h 28"/>
                <a:gd name="T2" fmla="*/ 11 w 30"/>
                <a:gd name="T3" fmla="*/ 0 h 28"/>
                <a:gd name="T4" fmla="*/ 2 w 30"/>
                <a:gd name="T5" fmla="*/ 6 h 28"/>
                <a:gd name="T6" fmla="*/ 0 w 30"/>
                <a:gd name="T7" fmla="*/ 15 h 28"/>
                <a:gd name="T8" fmla="*/ 0 w 30"/>
                <a:gd name="T9" fmla="*/ 26 h 28"/>
                <a:gd name="T10" fmla="*/ 9 w 30"/>
                <a:gd name="T11" fmla="*/ 28 h 28"/>
                <a:gd name="T12" fmla="*/ 26 w 30"/>
                <a:gd name="T13" fmla="*/ 17 h 28"/>
                <a:gd name="T14" fmla="*/ 30 w 30"/>
                <a:gd name="T15" fmla="*/ 0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28">
                  <a:moveTo>
                    <a:pt x="30" y="0"/>
                  </a:moveTo>
                  <a:lnTo>
                    <a:pt x="11" y="0"/>
                  </a:lnTo>
                  <a:lnTo>
                    <a:pt x="2" y="6"/>
                  </a:lnTo>
                  <a:lnTo>
                    <a:pt x="0" y="15"/>
                  </a:lnTo>
                  <a:lnTo>
                    <a:pt x="0" y="26"/>
                  </a:lnTo>
                  <a:lnTo>
                    <a:pt x="9" y="28"/>
                  </a:lnTo>
                  <a:lnTo>
                    <a:pt x="26" y="17"/>
                  </a:lnTo>
                  <a:lnTo>
                    <a:pt x="30"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39" name="Freeform 426">
              <a:extLst>
                <a:ext uri="{FF2B5EF4-FFF2-40B4-BE49-F238E27FC236}">
                  <a16:creationId xmlns:a16="http://schemas.microsoft.com/office/drawing/2014/main" xmlns="" id="{A381BC33-D81F-4FA8-B73F-98E75FDE3003}"/>
                </a:ext>
              </a:extLst>
            </p:cNvPr>
            <p:cNvSpPr>
              <a:spLocks/>
            </p:cNvSpPr>
            <p:nvPr/>
          </p:nvSpPr>
          <p:spPr bwMode="auto">
            <a:xfrm>
              <a:off x="4210" y="3471"/>
              <a:ext cx="42" cy="23"/>
            </a:xfrm>
            <a:custGeom>
              <a:avLst/>
              <a:gdLst>
                <a:gd name="T0" fmla="*/ 42 w 42"/>
                <a:gd name="T1" fmla="*/ 6 h 22"/>
                <a:gd name="T2" fmla="*/ 23 w 42"/>
                <a:gd name="T3" fmla="*/ 22 h 22"/>
                <a:gd name="T4" fmla="*/ 9 w 42"/>
                <a:gd name="T5" fmla="*/ 22 h 22"/>
                <a:gd name="T6" fmla="*/ 0 w 42"/>
                <a:gd name="T7" fmla="*/ 15 h 22"/>
                <a:gd name="T8" fmla="*/ 6 w 42"/>
                <a:gd name="T9" fmla="*/ 2 h 22"/>
                <a:gd name="T10" fmla="*/ 27 w 42"/>
                <a:gd name="T11" fmla="*/ 0 h 22"/>
                <a:gd name="T12" fmla="*/ 42 w 42"/>
                <a:gd name="T13" fmla="*/ 6 h 22"/>
              </a:gdLst>
              <a:ahLst/>
              <a:cxnLst>
                <a:cxn ang="0">
                  <a:pos x="T0" y="T1"/>
                </a:cxn>
                <a:cxn ang="0">
                  <a:pos x="T2" y="T3"/>
                </a:cxn>
                <a:cxn ang="0">
                  <a:pos x="T4" y="T5"/>
                </a:cxn>
                <a:cxn ang="0">
                  <a:pos x="T6" y="T7"/>
                </a:cxn>
                <a:cxn ang="0">
                  <a:pos x="T8" y="T9"/>
                </a:cxn>
                <a:cxn ang="0">
                  <a:pos x="T10" y="T11"/>
                </a:cxn>
                <a:cxn ang="0">
                  <a:pos x="T12" y="T13"/>
                </a:cxn>
              </a:cxnLst>
              <a:rect l="0" t="0" r="r" b="b"/>
              <a:pathLst>
                <a:path w="42" h="22">
                  <a:moveTo>
                    <a:pt x="42" y="6"/>
                  </a:moveTo>
                  <a:lnTo>
                    <a:pt x="23" y="22"/>
                  </a:lnTo>
                  <a:lnTo>
                    <a:pt x="9" y="22"/>
                  </a:lnTo>
                  <a:lnTo>
                    <a:pt x="0" y="15"/>
                  </a:lnTo>
                  <a:lnTo>
                    <a:pt x="6" y="2"/>
                  </a:lnTo>
                  <a:lnTo>
                    <a:pt x="27" y="0"/>
                  </a:lnTo>
                  <a:lnTo>
                    <a:pt x="42" y="6"/>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0" name="Freeform 427">
              <a:extLst>
                <a:ext uri="{FF2B5EF4-FFF2-40B4-BE49-F238E27FC236}">
                  <a16:creationId xmlns:a16="http://schemas.microsoft.com/office/drawing/2014/main" xmlns="" id="{A62CA8CC-59D5-4E3B-BEA7-96F11D2D05FC}"/>
                </a:ext>
              </a:extLst>
            </p:cNvPr>
            <p:cNvSpPr>
              <a:spLocks/>
            </p:cNvSpPr>
            <p:nvPr/>
          </p:nvSpPr>
          <p:spPr bwMode="auto">
            <a:xfrm>
              <a:off x="4214" y="3520"/>
              <a:ext cx="47" cy="31"/>
            </a:xfrm>
            <a:custGeom>
              <a:avLst/>
              <a:gdLst>
                <a:gd name="T0" fmla="*/ 43 w 43"/>
                <a:gd name="T1" fmla="*/ 0 h 34"/>
                <a:gd name="T2" fmla="*/ 43 w 43"/>
                <a:gd name="T3" fmla="*/ 11 h 34"/>
                <a:gd name="T4" fmla="*/ 17 w 43"/>
                <a:gd name="T5" fmla="*/ 29 h 34"/>
                <a:gd name="T6" fmla="*/ 5 w 43"/>
                <a:gd name="T7" fmla="*/ 34 h 34"/>
                <a:gd name="T8" fmla="*/ 0 w 43"/>
                <a:gd name="T9" fmla="*/ 32 h 34"/>
                <a:gd name="T10" fmla="*/ 4 w 43"/>
                <a:gd name="T11" fmla="*/ 20 h 34"/>
                <a:gd name="T12" fmla="*/ 23 w 43"/>
                <a:gd name="T13" fmla="*/ 6 h 34"/>
                <a:gd name="T14" fmla="*/ 43 w 43"/>
                <a:gd name="T15" fmla="*/ 0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34">
                  <a:moveTo>
                    <a:pt x="43" y="0"/>
                  </a:moveTo>
                  <a:lnTo>
                    <a:pt x="43" y="11"/>
                  </a:lnTo>
                  <a:lnTo>
                    <a:pt x="17" y="29"/>
                  </a:lnTo>
                  <a:lnTo>
                    <a:pt x="5" y="34"/>
                  </a:lnTo>
                  <a:lnTo>
                    <a:pt x="0" y="32"/>
                  </a:lnTo>
                  <a:lnTo>
                    <a:pt x="4" y="20"/>
                  </a:lnTo>
                  <a:lnTo>
                    <a:pt x="23" y="6"/>
                  </a:lnTo>
                  <a:lnTo>
                    <a:pt x="43"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1" name="Freeform 428">
              <a:extLst>
                <a:ext uri="{FF2B5EF4-FFF2-40B4-BE49-F238E27FC236}">
                  <a16:creationId xmlns:a16="http://schemas.microsoft.com/office/drawing/2014/main" xmlns="" id="{C7C7AD1D-406C-4BFA-B7E1-2D996B38DCA6}"/>
                </a:ext>
              </a:extLst>
            </p:cNvPr>
            <p:cNvSpPr>
              <a:spLocks/>
            </p:cNvSpPr>
            <p:nvPr/>
          </p:nvSpPr>
          <p:spPr bwMode="auto">
            <a:xfrm>
              <a:off x="4055" y="3269"/>
              <a:ext cx="55" cy="35"/>
            </a:xfrm>
            <a:custGeom>
              <a:avLst/>
              <a:gdLst>
                <a:gd name="T0" fmla="*/ 28 w 52"/>
                <a:gd name="T1" fmla="*/ 0 h 37"/>
                <a:gd name="T2" fmla="*/ 52 w 52"/>
                <a:gd name="T3" fmla="*/ 26 h 37"/>
                <a:gd name="T4" fmla="*/ 48 w 52"/>
                <a:gd name="T5" fmla="*/ 33 h 37"/>
                <a:gd name="T6" fmla="*/ 35 w 52"/>
                <a:gd name="T7" fmla="*/ 37 h 37"/>
                <a:gd name="T8" fmla="*/ 33 w 52"/>
                <a:gd name="T9" fmla="*/ 28 h 37"/>
                <a:gd name="T10" fmla="*/ 28 w 52"/>
                <a:gd name="T11" fmla="*/ 24 h 37"/>
                <a:gd name="T12" fmla="*/ 20 w 52"/>
                <a:gd name="T13" fmla="*/ 28 h 37"/>
                <a:gd name="T14" fmla="*/ 11 w 52"/>
                <a:gd name="T15" fmla="*/ 22 h 37"/>
                <a:gd name="T16" fmla="*/ 7 w 52"/>
                <a:gd name="T17" fmla="*/ 17 h 37"/>
                <a:gd name="T18" fmla="*/ 13 w 52"/>
                <a:gd name="T19" fmla="*/ 13 h 37"/>
                <a:gd name="T20" fmla="*/ 2 w 52"/>
                <a:gd name="T21" fmla="*/ 19 h 37"/>
                <a:gd name="T22" fmla="*/ 0 w 52"/>
                <a:gd name="T23" fmla="*/ 13 h 37"/>
                <a:gd name="T24" fmla="*/ 15 w 52"/>
                <a:gd name="T25" fmla="*/ 7 h 37"/>
                <a:gd name="T26" fmla="*/ 28 w 52"/>
                <a:gd name="T2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37">
                  <a:moveTo>
                    <a:pt x="28" y="0"/>
                  </a:moveTo>
                  <a:lnTo>
                    <a:pt x="52" y="26"/>
                  </a:lnTo>
                  <a:lnTo>
                    <a:pt x="48" y="33"/>
                  </a:lnTo>
                  <a:lnTo>
                    <a:pt x="35" y="37"/>
                  </a:lnTo>
                  <a:lnTo>
                    <a:pt x="33" y="28"/>
                  </a:lnTo>
                  <a:lnTo>
                    <a:pt x="28" y="24"/>
                  </a:lnTo>
                  <a:lnTo>
                    <a:pt x="20" y="28"/>
                  </a:lnTo>
                  <a:lnTo>
                    <a:pt x="11" y="22"/>
                  </a:lnTo>
                  <a:lnTo>
                    <a:pt x="7" y="17"/>
                  </a:lnTo>
                  <a:lnTo>
                    <a:pt x="13" y="13"/>
                  </a:lnTo>
                  <a:lnTo>
                    <a:pt x="2" y="19"/>
                  </a:lnTo>
                  <a:lnTo>
                    <a:pt x="0" y="13"/>
                  </a:lnTo>
                  <a:lnTo>
                    <a:pt x="15" y="7"/>
                  </a:lnTo>
                  <a:lnTo>
                    <a:pt x="28"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2" name="Freeform 429">
              <a:extLst>
                <a:ext uri="{FF2B5EF4-FFF2-40B4-BE49-F238E27FC236}">
                  <a16:creationId xmlns:a16="http://schemas.microsoft.com/office/drawing/2014/main" xmlns="" id="{26349859-B5E1-4006-95FF-BF2849122C22}"/>
                </a:ext>
              </a:extLst>
            </p:cNvPr>
            <p:cNvSpPr>
              <a:spLocks/>
            </p:cNvSpPr>
            <p:nvPr/>
          </p:nvSpPr>
          <p:spPr bwMode="auto">
            <a:xfrm>
              <a:off x="4060" y="3048"/>
              <a:ext cx="210" cy="164"/>
            </a:xfrm>
            <a:custGeom>
              <a:avLst/>
              <a:gdLst>
                <a:gd name="T0" fmla="*/ 35 w 200"/>
                <a:gd name="T1" fmla="*/ 28 h 171"/>
                <a:gd name="T2" fmla="*/ 32 w 200"/>
                <a:gd name="T3" fmla="*/ 71 h 171"/>
                <a:gd name="T4" fmla="*/ 0 w 200"/>
                <a:gd name="T5" fmla="*/ 117 h 171"/>
                <a:gd name="T6" fmla="*/ 7 w 200"/>
                <a:gd name="T7" fmla="*/ 126 h 171"/>
                <a:gd name="T8" fmla="*/ 43 w 200"/>
                <a:gd name="T9" fmla="*/ 123 h 171"/>
                <a:gd name="T10" fmla="*/ 26 w 200"/>
                <a:gd name="T11" fmla="*/ 143 h 171"/>
                <a:gd name="T12" fmla="*/ 19 w 200"/>
                <a:gd name="T13" fmla="*/ 151 h 171"/>
                <a:gd name="T14" fmla="*/ 22 w 200"/>
                <a:gd name="T15" fmla="*/ 171 h 171"/>
                <a:gd name="T16" fmla="*/ 50 w 200"/>
                <a:gd name="T17" fmla="*/ 139 h 171"/>
                <a:gd name="T18" fmla="*/ 67 w 200"/>
                <a:gd name="T19" fmla="*/ 130 h 171"/>
                <a:gd name="T20" fmla="*/ 97 w 200"/>
                <a:gd name="T21" fmla="*/ 91 h 171"/>
                <a:gd name="T22" fmla="*/ 132 w 200"/>
                <a:gd name="T23" fmla="*/ 71 h 171"/>
                <a:gd name="T24" fmla="*/ 187 w 200"/>
                <a:gd name="T25" fmla="*/ 69 h 171"/>
                <a:gd name="T26" fmla="*/ 200 w 200"/>
                <a:gd name="T27" fmla="*/ 63 h 171"/>
                <a:gd name="T28" fmla="*/ 198 w 200"/>
                <a:gd name="T29" fmla="*/ 52 h 171"/>
                <a:gd name="T30" fmla="*/ 172 w 200"/>
                <a:gd name="T31" fmla="*/ 30 h 171"/>
                <a:gd name="T32" fmla="*/ 158 w 200"/>
                <a:gd name="T33" fmla="*/ 32 h 171"/>
                <a:gd name="T34" fmla="*/ 154 w 200"/>
                <a:gd name="T35" fmla="*/ 26 h 171"/>
                <a:gd name="T36" fmla="*/ 139 w 200"/>
                <a:gd name="T37" fmla="*/ 26 h 171"/>
                <a:gd name="T38" fmla="*/ 117 w 200"/>
                <a:gd name="T39" fmla="*/ 2 h 171"/>
                <a:gd name="T40" fmla="*/ 93 w 200"/>
                <a:gd name="T41" fmla="*/ 0 h 171"/>
                <a:gd name="T42" fmla="*/ 71 w 200"/>
                <a:gd name="T43" fmla="*/ 6 h 171"/>
                <a:gd name="T44" fmla="*/ 52 w 200"/>
                <a:gd name="T45" fmla="*/ 15 h 171"/>
                <a:gd name="T46" fmla="*/ 35 w 200"/>
                <a:gd name="T47" fmla="*/ 2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0" h="171">
                  <a:moveTo>
                    <a:pt x="35" y="28"/>
                  </a:moveTo>
                  <a:lnTo>
                    <a:pt x="32" y="71"/>
                  </a:lnTo>
                  <a:lnTo>
                    <a:pt x="0" y="117"/>
                  </a:lnTo>
                  <a:lnTo>
                    <a:pt x="7" y="126"/>
                  </a:lnTo>
                  <a:lnTo>
                    <a:pt x="43" y="123"/>
                  </a:lnTo>
                  <a:lnTo>
                    <a:pt x="26" y="143"/>
                  </a:lnTo>
                  <a:lnTo>
                    <a:pt x="19" y="151"/>
                  </a:lnTo>
                  <a:lnTo>
                    <a:pt x="22" y="171"/>
                  </a:lnTo>
                  <a:lnTo>
                    <a:pt x="50" y="139"/>
                  </a:lnTo>
                  <a:lnTo>
                    <a:pt x="67" y="130"/>
                  </a:lnTo>
                  <a:lnTo>
                    <a:pt x="97" y="91"/>
                  </a:lnTo>
                  <a:lnTo>
                    <a:pt x="132" y="71"/>
                  </a:lnTo>
                  <a:lnTo>
                    <a:pt x="187" y="69"/>
                  </a:lnTo>
                  <a:lnTo>
                    <a:pt x="200" y="63"/>
                  </a:lnTo>
                  <a:lnTo>
                    <a:pt x="198" y="52"/>
                  </a:lnTo>
                  <a:lnTo>
                    <a:pt x="172" y="30"/>
                  </a:lnTo>
                  <a:lnTo>
                    <a:pt x="158" y="32"/>
                  </a:lnTo>
                  <a:lnTo>
                    <a:pt x="154" y="26"/>
                  </a:lnTo>
                  <a:lnTo>
                    <a:pt x="139" y="26"/>
                  </a:lnTo>
                  <a:lnTo>
                    <a:pt x="117" y="2"/>
                  </a:lnTo>
                  <a:lnTo>
                    <a:pt x="93" y="0"/>
                  </a:lnTo>
                  <a:lnTo>
                    <a:pt x="71" y="6"/>
                  </a:lnTo>
                  <a:lnTo>
                    <a:pt x="52" y="15"/>
                  </a:lnTo>
                  <a:lnTo>
                    <a:pt x="35" y="28"/>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3" name="Freeform 430">
              <a:extLst>
                <a:ext uri="{FF2B5EF4-FFF2-40B4-BE49-F238E27FC236}">
                  <a16:creationId xmlns:a16="http://schemas.microsoft.com/office/drawing/2014/main" xmlns="" id="{44406B13-803C-4BBB-8607-89776B8BF18A}"/>
                </a:ext>
              </a:extLst>
            </p:cNvPr>
            <p:cNvSpPr>
              <a:spLocks/>
            </p:cNvSpPr>
            <p:nvPr/>
          </p:nvSpPr>
          <p:spPr bwMode="auto">
            <a:xfrm>
              <a:off x="3345" y="2787"/>
              <a:ext cx="247" cy="215"/>
            </a:xfrm>
            <a:custGeom>
              <a:avLst/>
              <a:gdLst>
                <a:gd name="T0" fmla="*/ 228 w 247"/>
                <a:gd name="T1" fmla="*/ 30 h 215"/>
                <a:gd name="T2" fmla="*/ 216 w 247"/>
                <a:gd name="T3" fmla="*/ 30 h 215"/>
                <a:gd name="T4" fmla="*/ 202 w 247"/>
                <a:gd name="T5" fmla="*/ 21 h 215"/>
                <a:gd name="T6" fmla="*/ 184 w 247"/>
                <a:gd name="T7" fmla="*/ 13 h 215"/>
                <a:gd name="T8" fmla="*/ 163 w 247"/>
                <a:gd name="T9" fmla="*/ 23 h 215"/>
                <a:gd name="T10" fmla="*/ 143 w 247"/>
                <a:gd name="T11" fmla="*/ 18 h 215"/>
                <a:gd name="T12" fmla="*/ 125 w 247"/>
                <a:gd name="T13" fmla="*/ 26 h 215"/>
                <a:gd name="T14" fmla="*/ 124 w 247"/>
                <a:gd name="T15" fmla="*/ 18 h 215"/>
                <a:gd name="T16" fmla="*/ 108 w 247"/>
                <a:gd name="T17" fmla="*/ 18 h 215"/>
                <a:gd name="T18" fmla="*/ 90 w 247"/>
                <a:gd name="T19" fmla="*/ 0 h 215"/>
                <a:gd name="T20" fmla="*/ 61 w 247"/>
                <a:gd name="T21" fmla="*/ 29 h 215"/>
                <a:gd name="T22" fmla="*/ 18 w 247"/>
                <a:gd name="T23" fmla="*/ 16 h 215"/>
                <a:gd name="T24" fmla="*/ 0 w 247"/>
                <a:gd name="T25" fmla="*/ 20 h 215"/>
                <a:gd name="T26" fmla="*/ 0 w 247"/>
                <a:gd name="T27" fmla="*/ 30 h 215"/>
                <a:gd name="T28" fmla="*/ 47 w 247"/>
                <a:gd name="T29" fmla="*/ 76 h 215"/>
                <a:gd name="T30" fmla="*/ 58 w 247"/>
                <a:gd name="T31" fmla="*/ 106 h 215"/>
                <a:gd name="T32" fmla="*/ 83 w 247"/>
                <a:gd name="T33" fmla="*/ 124 h 215"/>
                <a:gd name="T34" fmla="*/ 94 w 247"/>
                <a:gd name="T35" fmla="*/ 121 h 215"/>
                <a:gd name="T36" fmla="*/ 155 w 247"/>
                <a:gd name="T37" fmla="*/ 182 h 215"/>
                <a:gd name="T38" fmla="*/ 159 w 247"/>
                <a:gd name="T39" fmla="*/ 196 h 215"/>
                <a:gd name="T40" fmla="*/ 155 w 247"/>
                <a:gd name="T41" fmla="*/ 205 h 215"/>
                <a:gd name="T42" fmla="*/ 159 w 247"/>
                <a:gd name="T43" fmla="*/ 215 h 215"/>
                <a:gd name="T44" fmla="*/ 177 w 247"/>
                <a:gd name="T45" fmla="*/ 206 h 215"/>
                <a:gd name="T46" fmla="*/ 191 w 247"/>
                <a:gd name="T47" fmla="*/ 201 h 215"/>
                <a:gd name="T48" fmla="*/ 191 w 247"/>
                <a:gd name="T49" fmla="*/ 181 h 215"/>
                <a:gd name="T50" fmla="*/ 208 w 247"/>
                <a:gd name="T51" fmla="*/ 167 h 215"/>
                <a:gd name="T52" fmla="*/ 216 w 247"/>
                <a:gd name="T53" fmla="*/ 153 h 215"/>
                <a:gd name="T54" fmla="*/ 234 w 247"/>
                <a:gd name="T55" fmla="*/ 146 h 215"/>
                <a:gd name="T56" fmla="*/ 238 w 247"/>
                <a:gd name="T57" fmla="*/ 128 h 215"/>
                <a:gd name="T58" fmla="*/ 234 w 247"/>
                <a:gd name="T59" fmla="*/ 112 h 215"/>
                <a:gd name="T60" fmla="*/ 244 w 247"/>
                <a:gd name="T61" fmla="*/ 105 h 215"/>
                <a:gd name="T62" fmla="*/ 233 w 247"/>
                <a:gd name="T63" fmla="*/ 85 h 215"/>
                <a:gd name="T64" fmla="*/ 247 w 247"/>
                <a:gd name="T65" fmla="*/ 51 h 215"/>
                <a:gd name="T66" fmla="*/ 228 w 247"/>
                <a:gd name="T67" fmla="*/ 3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7" h="215">
                  <a:moveTo>
                    <a:pt x="228" y="30"/>
                  </a:moveTo>
                  <a:lnTo>
                    <a:pt x="216" y="30"/>
                  </a:lnTo>
                  <a:lnTo>
                    <a:pt x="202" y="21"/>
                  </a:lnTo>
                  <a:lnTo>
                    <a:pt x="184" y="13"/>
                  </a:lnTo>
                  <a:lnTo>
                    <a:pt x="163" y="23"/>
                  </a:lnTo>
                  <a:lnTo>
                    <a:pt x="143" y="18"/>
                  </a:lnTo>
                  <a:lnTo>
                    <a:pt x="125" y="26"/>
                  </a:lnTo>
                  <a:lnTo>
                    <a:pt x="124" y="18"/>
                  </a:lnTo>
                  <a:lnTo>
                    <a:pt x="108" y="18"/>
                  </a:lnTo>
                  <a:lnTo>
                    <a:pt x="90" y="0"/>
                  </a:lnTo>
                  <a:lnTo>
                    <a:pt x="61" y="29"/>
                  </a:lnTo>
                  <a:lnTo>
                    <a:pt x="18" y="16"/>
                  </a:lnTo>
                  <a:lnTo>
                    <a:pt x="0" y="20"/>
                  </a:lnTo>
                  <a:lnTo>
                    <a:pt x="0" y="30"/>
                  </a:lnTo>
                  <a:lnTo>
                    <a:pt x="47" y="76"/>
                  </a:lnTo>
                  <a:lnTo>
                    <a:pt x="58" y="106"/>
                  </a:lnTo>
                  <a:lnTo>
                    <a:pt x="83" y="124"/>
                  </a:lnTo>
                  <a:lnTo>
                    <a:pt x="94" y="121"/>
                  </a:lnTo>
                  <a:lnTo>
                    <a:pt x="155" y="182"/>
                  </a:lnTo>
                  <a:lnTo>
                    <a:pt x="159" y="196"/>
                  </a:lnTo>
                  <a:lnTo>
                    <a:pt x="155" y="205"/>
                  </a:lnTo>
                  <a:lnTo>
                    <a:pt x="159" y="215"/>
                  </a:lnTo>
                  <a:lnTo>
                    <a:pt x="177" y="206"/>
                  </a:lnTo>
                  <a:lnTo>
                    <a:pt x="191" y="201"/>
                  </a:lnTo>
                  <a:lnTo>
                    <a:pt x="191" y="181"/>
                  </a:lnTo>
                  <a:lnTo>
                    <a:pt x="208" y="167"/>
                  </a:lnTo>
                  <a:lnTo>
                    <a:pt x="216" y="153"/>
                  </a:lnTo>
                  <a:lnTo>
                    <a:pt x="234" y="146"/>
                  </a:lnTo>
                  <a:lnTo>
                    <a:pt x="238" y="128"/>
                  </a:lnTo>
                  <a:lnTo>
                    <a:pt x="234" y="112"/>
                  </a:lnTo>
                  <a:lnTo>
                    <a:pt x="244" y="105"/>
                  </a:lnTo>
                  <a:lnTo>
                    <a:pt x="233" y="85"/>
                  </a:lnTo>
                  <a:lnTo>
                    <a:pt x="247" y="51"/>
                  </a:lnTo>
                  <a:lnTo>
                    <a:pt x="228" y="3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4" name="Freeform 431">
              <a:extLst>
                <a:ext uri="{FF2B5EF4-FFF2-40B4-BE49-F238E27FC236}">
                  <a16:creationId xmlns:a16="http://schemas.microsoft.com/office/drawing/2014/main" xmlns="" id="{7E8326D4-40E1-4CF9-8406-D1B7D5B47C80}"/>
                </a:ext>
              </a:extLst>
            </p:cNvPr>
            <p:cNvSpPr>
              <a:spLocks/>
            </p:cNvSpPr>
            <p:nvPr/>
          </p:nvSpPr>
          <p:spPr bwMode="auto">
            <a:xfrm>
              <a:off x="3576" y="3031"/>
              <a:ext cx="161" cy="234"/>
            </a:xfrm>
            <a:custGeom>
              <a:avLst/>
              <a:gdLst>
                <a:gd name="T0" fmla="*/ 11 w 149"/>
                <a:gd name="T1" fmla="*/ 56 h 248"/>
                <a:gd name="T2" fmla="*/ 20 w 149"/>
                <a:gd name="T3" fmla="*/ 63 h 248"/>
                <a:gd name="T4" fmla="*/ 20 w 149"/>
                <a:gd name="T5" fmla="*/ 74 h 248"/>
                <a:gd name="T6" fmla="*/ 19 w 149"/>
                <a:gd name="T7" fmla="*/ 81 h 248"/>
                <a:gd name="T8" fmla="*/ 13 w 149"/>
                <a:gd name="T9" fmla="*/ 91 h 248"/>
                <a:gd name="T10" fmla="*/ 13 w 149"/>
                <a:gd name="T11" fmla="*/ 115 h 248"/>
                <a:gd name="T12" fmla="*/ 17 w 149"/>
                <a:gd name="T13" fmla="*/ 124 h 248"/>
                <a:gd name="T14" fmla="*/ 4 w 149"/>
                <a:gd name="T15" fmla="*/ 144 h 248"/>
                <a:gd name="T16" fmla="*/ 7 w 149"/>
                <a:gd name="T17" fmla="*/ 148 h 248"/>
                <a:gd name="T18" fmla="*/ 0 w 149"/>
                <a:gd name="T19" fmla="*/ 159 h 248"/>
                <a:gd name="T20" fmla="*/ 6 w 149"/>
                <a:gd name="T21" fmla="*/ 170 h 248"/>
                <a:gd name="T22" fmla="*/ 7 w 149"/>
                <a:gd name="T23" fmla="*/ 178 h 248"/>
                <a:gd name="T24" fmla="*/ 11 w 149"/>
                <a:gd name="T25" fmla="*/ 168 h 248"/>
                <a:gd name="T26" fmla="*/ 22 w 149"/>
                <a:gd name="T27" fmla="*/ 181 h 248"/>
                <a:gd name="T28" fmla="*/ 20 w 149"/>
                <a:gd name="T29" fmla="*/ 194 h 248"/>
                <a:gd name="T30" fmla="*/ 15 w 149"/>
                <a:gd name="T31" fmla="*/ 200 h 248"/>
                <a:gd name="T32" fmla="*/ 22 w 149"/>
                <a:gd name="T33" fmla="*/ 211 h 248"/>
                <a:gd name="T34" fmla="*/ 31 w 149"/>
                <a:gd name="T35" fmla="*/ 215 h 248"/>
                <a:gd name="T36" fmla="*/ 47 w 149"/>
                <a:gd name="T37" fmla="*/ 224 h 248"/>
                <a:gd name="T38" fmla="*/ 60 w 149"/>
                <a:gd name="T39" fmla="*/ 235 h 248"/>
                <a:gd name="T40" fmla="*/ 62 w 149"/>
                <a:gd name="T41" fmla="*/ 242 h 248"/>
                <a:gd name="T42" fmla="*/ 77 w 149"/>
                <a:gd name="T43" fmla="*/ 248 h 248"/>
                <a:gd name="T44" fmla="*/ 90 w 149"/>
                <a:gd name="T45" fmla="*/ 242 h 248"/>
                <a:gd name="T46" fmla="*/ 106 w 149"/>
                <a:gd name="T47" fmla="*/ 233 h 248"/>
                <a:gd name="T48" fmla="*/ 114 w 149"/>
                <a:gd name="T49" fmla="*/ 217 h 248"/>
                <a:gd name="T50" fmla="*/ 121 w 149"/>
                <a:gd name="T51" fmla="*/ 207 h 248"/>
                <a:gd name="T52" fmla="*/ 134 w 149"/>
                <a:gd name="T53" fmla="*/ 183 h 248"/>
                <a:gd name="T54" fmla="*/ 138 w 149"/>
                <a:gd name="T55" fmla="*/ 165 h 248"/>
                <a:gd name="T56" fmla="*/ 140 w 149"/>
                <a:gd name="T57" fmla="*/ 148 h 248"/>
                <a:gd name="T58" fmla="*/ 149 w 149"/>
                <a:gd name="T59" fmla="*/ 137 h 248"/>
                <a:gd name="T60" fmla="*/ 134 w 149"/>
                <a:gd name="T61" fmla="*/ 133 h 248"/>
                <a:gd name="T62" fmla="*/ 129 w 149"/>
                <a:gd name="T63" fmla="*/ 126 h 248"/>
                <a:gd name="T64" fmla="*/ 121 w 149"/>
                <a:gd name="T65" fmla="*/ 128 h 248"/>
                <a:gd name="T66" fmla="*/ 108 w 149"/>
                <a:gd name="T67" fmla="*/ 122 h 248"/>
                <a:gd name="T68" fmla="*/ 105 w 149"/>
                <a:gd name="T69" fmla="*/ 105 h 248"/>
                <a:gd name="T70" fmla="*/ 101 w 149"/>
                <a:gd name="T71" fmla="*/ 93 h 248"/>
                <a:gd name="T72" fmla="*/ 108 w 149"/>
                <a:gd name="T73" fmla="*/ 80 h 248"/>
                <a:gd name="T74" fmla="*/ 108 w 149"/>
                <a:gd name="T75" fmla="*/ 41 h 248"/>
                <a:gd name="T76" fmla="*/ 108 w 149"/>
                <a:gd name="T77" fmla="*/ 28 h 248"/>
                <a:gd name="T78" fmla="*/ 101 w 149"/>
                <a:gd name="T79" fmla="*/ 20 h 248"/>
                <a:gd name="T80" fmla="*/ 88 w 149"/>
                <a:gd name="T81" fmla="*/ 19 h 248"/>
                <a:gd name="T82" fmla="*/ 79 w 149"/>
                <a:gd name="T83" fmla="*/ 15 h 248"/>
                <a:gd name="T84" fmla="*/ 71 w 149"/>
                <a:gd name="T85" fmla="*/ 2 h 248"/>
                <a:gd name="T86" fmla="*/ 62 w 149"/>
                <a:gd name="T87" fmla="*/ 0 h 248"/>
                <a:gd name="T88" fmla="*/ 58 w 149"/>
                <a:gd name="T89" fmla="*/ 6 h 248"/>
                <a:gd name="T90" fmla="*/ 57 w 149"/>
                <a:gd name="T91" fmla="*/ 2 h 248"/>
                <a:gd name="T92" fmla="*/ 41 w 149"/>
                <a:gd name="T93" fmla="*/ 4 h 248"/>
                <a:gd name="T94" fmla="*/ 33 w 149"/>
                <a:gd name="T95" fmla="*/ 0 h 248"/>
                <a:gd name="T96" fmla="*/ 22 w 149"/>
                <a:gd name="T97" fmla="*/ 7 h 248"/>
                <a:gd name="T98" fmla="*/ 20 w 149"/>
                <a:gd name="T99" fmla="*/ 30 h 248"/>
                <a:gd name="T100" fmla="*/ 17 w 149"/>
                <a:gd name="T101" fmla="*/ 44 h 248"/>
                <a:gd name="T102" fmla="*/ 11 w 149"/>
                <a:gd name="T103" fmla="*/ 56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248">
                  <a:moveTo>
                    <a:pt x="11" y="56"/>
                  </a:moveTo>
                  <a:lnTo>
                    <a:pt x="20" y="63"/>
                  </a:lnTo>
                  <a:lnTo>
                    <a:pt x="20" y="74"/>
                  </a:lnTo>
                  <a:lnTo>
                    <a:pt x="19" y="81"/>
                  </a:lnTo>
                  <a:lnTo>
                    <a:pt x="13" y="91"/>
                  </a:lnTo>
                  <a:lnTo>
                    <a:pt x="13" y="115"/>
                  </a:lnTo>
                  <a:lnTo>
                    <a:pt x="17" y="124"/>
                  </a:lnTo>
                  <a:lnTo>
                    <a:pt x="4" y="144"/>
                  </a:lnTo>
                  <a:lnTo>
                    <a:pt x="7" y="148"/>
                  </a:lnTo>
                  <a:lnTo>
                    <a:pt x="0" y="159"/>
                  </a:lnTo>
                  <a:lnTo>
                    <a:pt x="6" y="170"/>
                  </a:lnTo>
                  <a:lnTo>
                    <a:pt x="7" y="178"/>
                  </a:lnTo>
                  <a:lnTo>
                    <a:pt x="11" y="168"/>
                  </a:lnTo>
                  <a:lnTo>
                    <a:pt x="22" y="181"/>
                  </a:lnTo>
                  <a:lnTo>
                    <a:pt x="20" y="194"/>
                  </a:lnTo>
                  <a:lnTo>
                    <a:pt x="15" y="200"/>
                  </a:lnTo>
                  <a:lnTo>
                    <a:pt x="22" y="211"/>
                  </a:lnTo>
                  <a:lnTo>
                    <a:pt x="31" y="215"/>
                  </a:lnTo>
                  <a:lnTo>
                    <a:pt x="47" y="224"/>
                  </a:lnTo>
                  <a:lnTo>
                    <a:pt x="60" y="235"/>
                  </a:lnTo>
                  <a:lnTo>
                    <a:pt x="62" y="242"/>
                  </a:lnTo>
                  <a:lnTo>
                    <a:pt x="77" y="248"/>
                  </a:lnTo>
                  <a:lnTo>
                    <a:pt x="90" y="242"/>
                  </a:lnTo>
                  <a:lnTo>
                    <a:pt x="106" y="233"/>
                  </a:lnTo>
                  <a:lnTo>
                    <a:pt x="114" y="217"/>
                  </a:lnTo>
                  <a:lnTo>
                    <a:pt x="121" y="207"/>
                  </a:lnTo>
                  <a:lnTo>
                    <a:pt x="134" y="183"/>
                  </a:lnTo>
                  <a:lnTo>
                    <a:pt x="138" y="165"/>
                  </a:lnTo>
                  <a:lnTo>
                    <a:pt x="140" y="148"/>
                  </a:lnTo>
                  <a:lnTo>
                    <a:pt x="149" y="137"/>
                  </a:lnTo>
                  <a:lnTo>
                    <a:pt x="134" y="133"/>
                  </a:lnTo>
                  <a:lnTo>
                    <a:pt x="129" y="126"/>
                  </a:lnTo>
                  <a:lnTo>
                    <a:pt x="121" y="128"/>
                  </a:lnTo>
                  <a:lnTo>
                    <a:pt x="108" y="122"/>
                  </a:lnTo>
                  <a:lnTo>
                    <a:pt x="105" y="105"/>
                  </a:lnTo>
                  <a:lnTo>
                    <a:pt x="101" y="93"/>
                  </a:lnTo>
                  <a:lnTo>
                    <a:pt x="108" y="80"/>
                  </a:lnTo>
                  <a:lnTo>
                    <a:pt x="108" y="41"/>
                  </a:lnTo>
                  <a:lnTo>
                    <a:pt x="108" y="28"/>
                  </a:lnTo>
                  <a:lnTo>
                    <a:pt x="101" y="20"/>
                  </a:lnTo>
                  <a:lnTo>
                    <a:pt x="88" y="19"/>
                  </a:lnTo>
                  <a:lnTo>
                    <a:pt x="79" y="15"/>
                  </a:lnTo>
                  <a:lnTo>
                    <a:pt x="71" y="2"/>
                  </a:lnTo>
                  <a:lnTo>
                    <a:pt x="62" y="0"/>
                  </a:lnTo>
                  <a:lnTo>
                    <a:pt x="58" y="6"/>
                  </a:lnTo>
                  <a:lnTo>
                    <a:pt x="57" y="2"/>
                  </a:lnTo>
                  <a:lnTo>
                    <a:pt x="41" y="4"/>
                  </a:lnTo>
                  <a:lnTo>
                    <a:pt x="33" y="0"/>
                  </a:lnTo>
                  <a:lnTo>
                    <a:pt x="22" y="7"/>
                  </a:lnTo>
                  <a:lnTo>
                    <a:pt x="20" y="30"/>
                  </a:lnTo>
                  <a:lnTo>
                    <a:pt x="17" y="44"/>
                  </a:lnTo>
                  <a:lnTo>
                    <a:pt x="11" y="56"/>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5" name="Freeform 432">
              <a:extLst>
                <a:ext uri="{FF2B5EF4-FFF2-40B4-BE49-F238E27FC236}">
                  <a16:creationId xmlns:a16="http://schemas.microsoft.com/office/drawing/2014/main" xmlns="" id="{96C1CA83-34F5-47FA-90C8-00EE61BD5689}"/>
                </a:ext>
              </a:extLst>
            </p:cNvPr>
            <p:cNvSpPr>
              <a:spLocks/>
            </p:cNvSpPr>
            <p:nvPr/>
          </p:nvSpPr>
          <p:spPr bwMode="auto">
            <a:xfrm>
              <a:off x="3504" y="2728"/>
              <a:ext cx="342" cy="363"/>
            </a:xfrm>
            <a:custGeom>
              <a:avLst/>
              <a:gdLst>
                <a:gd name="T0" fmla="*/ 121 w 328"/>
                <a:gd name="T1" fmla="*/ 3 h 388"/>
                <a:gd name="T2" fmla="*/ 169 w 328"/>
                <a:gd name="T3" fmla="*/ 1 h 388"/>
                <a:gd name="T4" fmla="*/ 181 w 328"/>
                <a:gd name="T5" fmla="*/ 12 h 388"/>
                <a:gd name="T6" fmla="*/ 188 w 328"/>
                <a:gd name="T7" fmla="*/ 21 h 388"/>
                <a:gd name="T8" fmla="*/ 197 w 328"/>
                <a:gd name="T9" fmla="*/ 58 h 388"/>
                <a:gd name="T10" fmla="*/ 224 w 328"/>
                <a:gd name="T11" fmla="*/ 66 h 388"/>
                <a:gd name="T12" fmla="*/ 236 w 328"/>
                <a:gd name="T13" fmla="*/ 118 h 388"/>
                <a:gd name="T14" fmla="*/ 253 w 328"/>
                <a:gd name="T15" fmla="*/ 132 h 388"/>
                <a:gd name="T16" fmla="*/ 283 w 328"/>
                <a:gd name="T17" fmla="*/ 127 h 388"/>
                <a:gd name="T18" fmla="*/ 304 w 328"/>
                <a:gd name="T19" fmla="*/ 156 h 388"/>
                <a:gd name="T20" fmla="*/ 302 w 328"/>
                <a:gd name="T21" fmla="*/ 180 h 388"/>
                <a:gd name="T22" fmla="*/ 298 w 328"/>
                <a:gd name="T23" fmla="*/ 193 h 388"/>
                <a:gd name="T24" fmla="*/ 307 w 328"/>
                <a:gd name="T25" fmla="*/ 229 h 388"/>
                <a:gd name="T26" fmla="*/ 328 w 328"/>
                <a:gd name="T27" fmla="*/ 244 h 388"/>
                <a:gd name="T28" fmla="*/ 299 w 328"/>
                <a:gd name="T29" fmla="*/ 290 h 388"/>
                <a:gd name="T30" fmla="*/ 296 w 328"/>
                <a:gd name="T31" fmla="*/ 344 h 388"/>
                <a:gd name="T32" fmla="*/ 272 w 328"/>
                <a:gd name="T33" fmla="*/ 356 h 388"/>
                <a:gd name="T34" fmla="*/ 242 w 328"/>
                <a:gd name="T35" fmla="*/ 362 h 388"/>
                <a:gd name="T36" fmla="*/ 206 w 328"/>
                <a:gd name="T37" fmla="*/ 370 h 388"/>
                <a:gd name="T38" fmla="*/ 179 w 328"/>
                <a:gd name="T39" fmla="*/ 353 h 388"/>
                <a:gd name="T40" fmla="*/ 154 w 328"/>
                <a:gd name="T41" fmla="*/ 341 h 388"/>
                <a:gd name="T42" fmla="*/ 136 w 328"/>
                <a:gd name="T43" fmla="*/ 325 h 388"/>
                <a:gd name="T44" fmla="*/ 105 w 328"/>
                <a:gd name="T45" fmla="*/ 325 h 388"/>
                <a:gd name="T46" fmla="*/ 91 w 328"/>
                <a:gd name="T47" fmla="*/ 359 h 388"/>
                <a:gd name="T48" fmla="*/ 13 w 328"/>
                <a:gd name="T49" fmla="*/ 320 h 388"/>
                <a:gd name="T50" fmla="*/ 18 w 328"/>
                <a:gd name="T51" fmla="*/ 284 h 388"/>
                <a:gd name="T52" fmla="*/ 33 w 328"/>
                <a:gd name="T53" fmla="*/ 253 h 388"/>
                <a:gd name="T54" fmla="*/ 55 w 328"/>
                <a:gd name="T55" fmla="*/ 228 h 388"/>
                <a:gd name="T56" fmla="*/ 75 w 328"/>
                <a:gd name="T57" fmla="*/ 202 h 388"/>
                <a:gd name="T58" fmla="*/ 84 w 328"/>
                <a:gd name="T59" fmla="*/ 177 h 388"/>
                <a:gd name="T60" fmla="*/ 85 w 328"/>
                <a:gd name="T61" fmla="*/ 123 h 388"/>
                <a:gd name="T62" fmla="*/ 72 w 328"/>
                <a:gd name="T63" fmla="*/ 79 h 388"/>
                <a:gd name="T64" fmla="*/ 55 w 328"/>
                <a:gd name="T65" fmla="*/ 27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8" h="388">
                  <a:moveTo>
                    <a:pt x="55" y="27"/>
                  </a:moveTo>
                  <a:lnTo>
                    <a:pt x="121" y="3"/>
                  </a:lnTo>
                  <a:lnTo>
                    <a:pt x="151" y="0"/>
                  </a:lnTo>
                  <a:lnTo>
                    <a:pt x="169" y="1"/>
                  </a:lnTo>
                  <a:lnTo>
                    <a:pt x="176" y="6"/>
                  </a:lnTo>
                  <a:lnTo>
                    <a:pt x="181" y="12"/>
                  </a:lnTo>
                  <a:lnTo>
                    <a:pt x="182" y="19"/>
                  </a:lnTo>
                  <a:lnTo>
                    <a:pt x="188" y="21"/>
                  </a:lnTo>
                  <a:lnTo>
                    <a:pt x="196" y="36"/>
                  </a:lnTo>
                  <a:lnTo>
                    <a:pt x="197" y="58"/>
                  </a:lnTo>
                  <a:lnTo>
                    <a:pt x="205" y="66"/>
                  </a:lnTo>
                  <a:lnTo>
                    <a:pt x="224" y="66"/>
                  </a:lnTo>
                  <a:lnTo>
                    <a:pt x="236" y="97"/>
                  </a:lnTo>
                  <a:lnTo>
                    <a:pt x="236" y="118"/>
                  </a:lnTo>
                  <a:lnTo>
                    <a:pt x="244" y="132"/>
                  </a:lnTo>
                  <a:lnTo>
                    <a:pt x="253" y="132"/>
                  </a:lnTo>
                  <a:lnTo>
                    <a:pt x="272" y="118"/>
                  </a:lnTo>
                  <a:lnTo>
                    <a:pt x="283" y="127"/>
                  </a:lnTo>
                  <a:lnTo>
                    <a:pt x="284" y="145"/>
                  </a:lnTo>
                  <a:lnTo>
                    <a:pt x="304" y="156"/>
                  </a:lnTo>
                  <a:lnTo>
                    <a:pt x="301" y="175"/>
                  </a:lnTo>
                  <a:lnTo>
                    <a:pt x="302" y="180"/>
                  </a:lnTo>
                  <a:lnTo>
                    <a:pt x="305" y="183"/>
                  </a:lnTo>
                  <a:lnTo>
                    <a:pt x="298" y="193"/>
                  </a:lnTo>
                  <a:lnTo>
                    <a:pt x="296" y="205"/>
                  </a:lnTo>
                  <a:lnTo>
                    <a:pt x="307" y="229"/>
                  </a:lnTo>
                  <a:lnTo>
                    <a:pt x="323" y="232"/>
                  </a:lnTo>
                  <a:lnTo>
                    <a:pt x="328" y="244"/>
                  </a:lnTo>
                  <a:lnTo>
                    <a:pt x="323" y="268"/>
                  </a:lnTo>
                  <a:lnTo>
                    <a:pt x="299" y="290"/>
                  </a:lnTo>
                  <a:lnTo>
                    <a:pt x="305" y="328"/>
                  </a:lnTo>
                  <a:lnTo>
                    <a:pt x="296" y="344"/>
                  </a:lnTo>
                  <a:lnTo>
                    <a:pt x="302" y="362"/>
                  </a:lnTo>
                  <a:lnTo>
                    <a:pt x="272" y="356"/>
                  </a:lnTo>
                  <a:lnTo>
                    <a:pt x="257" y="362"/>
                  </a:lnTo>
                  <a:lnTo>
                    <a:pt x="242" y="362"/>
                  </a:lnTo>
                  <a:lnTo>
                    <a:pt x="224" y="367"/>
                  </a:lnTo>
                  <a:lnTo>
                    <a:pt x="206" y="370"/>
                  </a:lnTo>
                  <a:lnTo>
                    <a:pt x="178" y="388"/>
                  </a:lnTo>
                  <a:lnTo>
                    <a:pt x="179" y="353"/>
                  </a:lnTo>
                  <a:lnTo>
                    <a:pt x="173" y="344"/>
                  </a:lnTo>
                  <a:lnTo>
                    <a:pt x="154" y="341"/>
                  </a:lnTo>
                  <a:lnTo>
                    <a:pt x="148" y="326"/>
                  </a:lnTo>
                  <a:lnTo>
                    <a:pt x="136" y="325"/>
                  </a:lnTo>
                  <a:lnTo>
                    <a:pt x="131" y="329"/>
                  </a:lnTo>
                  <a:lnTo>
                    <a:pt x="105" y="325"/>
                  </a:lnTo>
                  <a:lnTo>
                    <a:pt x="96" y="332"/>
                  </a:lnTo>
                  <a:lnTo>
                    <a:pt x="91" y="359"/>
                  </a:lnTo>
                  <a:lnTo>
                    <a:pt x="81" y="380"/>
                  </a:lnTo>
                  <a:lnTo>
                    <a:pt x="13" y="320"/>
                  </a:lnTo>
                  <a:lnTo>
                    <a:pt x="0" y="292"/>
                  </a:lnTo>
                  <a:lnTo>
                    <a:pt x="18" y="284"/>
                  </a:lnTo>
                  <a:lnTo>
                    <a:pt x="33" y="276"/>
                  </a:lnTo>
                  <a:lnTo>
                    <a:pt x="33" y="253"/>
                  </a:lnTo>
                  <a:lnTo>
                    <a:pt x="48" y="244"/>
                  </a:lnTo>
                  <a:lnTo>
                    <a:pt x="55" y="228"/>
                  </a:lnTo>
                  <a:lnTo>
                    <a:pt x="72" y="217"/>
                  </a:lnTo>
                  <a:lnTo>
                    <a:pt x="75" y="202"/>
                  </a:lnTo>
                  <a:lnTo>
                    <a:pt x="73" y="186"/>
                  </a:lnTo>
                  <a:lnTo>
                    <a:pt x="84" y="177"/>
                  </a:lnTo>
                  <a:lnTo>
                    <a:pt x="69" y="154"/>
                  </a:lnTo>
                  <a:lnTo>
                    <a:pt x="85" y="123"/>
                  </a:lnTo>
                  <a:lnTo>
                    <a:pt x="67" y="102"/>
                  </a:lnTo>
                  <a:lnTo>
                    <a:pt x="72" y="79"/>
                  </a:lnTo>
                  <a:lnTo>
                    <a:pt x="55" y="58"/>
                  </a:lnTo>
                  <a:lnTo>
                    <a:pt x="55" y="27"/>
                  </a:lnTo>
                  <a:close/>
                </a:path>
              </a:pathLst>
            </a:custGeom>
            <a:solidFill>
              <a:srgbClr val="822D59"/>
            </a:solidFill>
            <a:ln w="9525" cap="flat" cmpd="sng">
              <a:solidFill>
                <a:srgbClr val="A35574"/>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6" name="Freeform 433">
              <a:extLst>
                <a:ext uri="{FF2B5EF4-FFF2-40B4-BE49-F238E27FC236}">
                  <a16:creationId xmlns:a16="http://schemas.microsoft.com/office/drawing/2014/main" xmlns="" id="{19276859-349F-4769-AE12-8C1740D7624A}"/>
                </a:ext>
              </a:extLst>
            </p:cNvPr>
            <p:cNvSpPr>
              <a:spLocks/>
            </p:cNvSpPr>
            <p:nvPr/>
          </p:nvSpPr>
          <p:spPr bwMode="auto">
            <a:xfrm>
              <a:off x="3724" y="1640"/>
              <a:ext cx="47" cy="34"/>
            </a:xfrm>
            <a:custGeom>
              <a:avLst/>
              <a:gdLst>
                <a:gd name="T0" fmla="*/ 26 w 44"/>
                <a:gd name="T1" fmla="*/ 0 h 37"/>
                <a:gd name="T2" fmla="*/ 6 w 44"/>
                <a:gd name="T3" fmla="*/ 13 h 37"/>
                <a:gd name="T4" fmla="*/ 0 w 44"/>
                <a:gd name="T5" fmla="*/ 20 h 37"/>
                <a:gd name="T6" fmla="*/ 13 w 44"/>
                <a:gd name="T7" fmla="*/ 24 h 37"/>
                <a:gd name="T8" fmla="*/ 24 w 44"/>
                <a:gd name="T9" fmla="*/ 37 h 37"/>
                <a:gd name="T10" fmla="*/ 33 w 44"/>
                <a:gd name="T11" fmla="*/ 28 h 37"/>
                <a:gd name="T12" fmla="*/ 44 w 44"/>
                <a:gd name="T13" fmla="*/ 20 h 37"/>
                <a:gd name="T14" fmla="*/ 35 w 44"/>
                <a:gd name="T15" fmla="*/ 11 h 37"/>
                <a:gd name="T16" fmla="*/ 26 w 44"/>
                <a:gd name="T1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37">
                  <a:moveTo>
                    <a:pt x="26" y="0"/>
                  </a:moveTo>
                  <a:lnTo>
                    <a:pt x="6" y="13"/>
                  </a:lnTo>
                  <a:lnTo>
                    <a:pt x="0" y="20"/>
                  </a:lnTo>
                  <a:lnTo>
                    <a:pt x="13" y="24"/>
                  </a:lnTo>
                  <a:lnTo>
                    <a:pt x="24" y="37"/>
                  </a:lnTo>
                  <a:lnTo>
                    <a:pt x="33" y="28"/>
                  </a:lnTo>
                  <a:lnTo>
                    <a:pt x="44" y="20"/>
                  </a:lnTo>
                  <a:lnTo>
                    <a:pt x="35" y="11"/>
                  </a:lnTo>
                  <a:lnTo>
                    <a:pt x="26"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7" name="Freeform 434">
              <a:extLst>
                <a:ext uri="{FF2B5EF4-FFF2-40B4-BE49-F238E27FC236}">
                  <a16:creationId xmlns:a16="http://schemas.microsoft.com/office/drawing/2014/main" xmlns="" id="{2B6E707E-CA47-4AE4-9B1F-74AD9A083BD0}"/>
                </a:ext>
              </a:extLst>
            </p:cNvPr>
            <p:cNvSpPr>
              <a:spLocks/>
            </p:cNvSpPr>
            <p:nvPr/>
          </p:nvSpPr>
          <p:spPr bwMode="auto">
            <a:xfrm>
              <a:off x="2296" y="1833"/>
              <a:ext cx="39" cy="27"/>
            </a:xfrm>
            <a:custGeom>
              <a:avLst/>
              <a:gdLst>
                <a:gd name="T0" fmla="*/ 19 w 37"/>
                <a:gd name="T1" fmla="*/ 0 h 27"/>
                <a:gd name="T2" fmla="*/ 35 w 37"/>
                <a:gd name="T3" fmla="*/ 2 h 27"/>
                <a:gd name="T4" fmla="*/ 37 w 37"/>
                <a:gd name="T5" fmla="*/ 12 h 27"/>
                <a:gd name="T6" fmla="*/ 20 w 37"/>
                <a:gd name="T7" fmla="*/ 23 h 27"/>
                <a:gd name="T8" fmla="*/ 2 w 37"/>
                <a:gd name="T9" fmla="*/ 27 h 27"/>
                <a:gd name="T10" fmla="*/ 0 w 37"/>
                <a:gd name="T11" fmla="*/ 15 h 27"/>
                <a:gd name="T12" fmla="*/ 19 w 37"/>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37" h="27">
                  <a:moveTo>
                    <a:pt x="19" y="0"/>
                  </a:moveTo>
                  <a:lnTo>
                    <a:pt x="35" y="2"/>
                  </a:lnTo>
                  <a:lnTo>
                    <a:pt x="37" y="12"/>
                  </a:lnTo>
                  <a:lnTo>
                    <a:pt x="20" y="23"/>
                  </a:lnTo>
                  <a:lnTo>
                    <a:pt x="2" y="27"/>
                  </a:lnTo>
                  <a:lnTo>
                    <a:pt x="0" y="15"/>
                  </a:lnTo>
                  <a:lnTo>
                    <a:pt x="19"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8" name="Freeform 435">
              <a:extLst>
                <a:ext uri="{FF2B5EF4-FFF2-40B4-BE49-F238E27FC236}">
                  <a16:creationId xmlns:a16="http://schemas.microsoft.com/office/drawing/2014/main" xmlns="" id="{033A72B4-B171-403F-9836-2DDB84D74FD7}"/>
                </a:ext>
              </a:extLst>
            </p:cNvPr>
            <p:cNvSpPr>
              <a:spLocks/>
            </p:cNvSpPr>
            <p:nvPr/>
          </p:nvSpPr>
          <p:spPr bwMode="auto">
            <a:xfrm>
              <a:off x="2269" y="1670"/>
              <a:ext cx="40" cy="24"/>
            </a:xfrm>
            <a:custGeom>
              <a:avLst/>
              <a:gdLst>
                <a:gd name="T0" fmla="*/ 31 w 37"/>
                <a:gd name="T1" fmla="*/ 0 h 27"/>
                <a:gd name="T2" fmla="*/ 37 w 37"/>
                <a:gd name="T3" fmla="*/ 13 h 27"/>
                <a:gd name="T4" fmla="*/ 19 w 37"/>
                <a:gd name="T5" fmla="*/ 23 h 27"/>
                <a:gd name="T6" fmla="*/ 4 w 37"/>
                <a:gd name="T7" fmla="*/ 27 h 27"/>
                <a:gd name="T8" fmla="*/ 0 w 37"/>
                <a:gd name="T9" fmla="*/ 14 h 27"/>
                <a:gd name="T10" fmla="*/ 7 w 37"/>
                <a:gd name="T11" fmla="*/ 5 h 27"/>
                <a:gd name="T12" fmla="*/ 31 w 37"/>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37" h="27">
                  <a:moveTo>
                    <a:pt x="31" y="0"/>
                  </a:moveTo>
                  <a:lnTo>
                    <a:pt x="37" y="13"/>
                  </a:lnTo>
                  <a:lnTo>
                    <a:pt x="19" y="23"/>
                  </a:lnTo>
                  <a:lnTo>
                    <a:pt x="4" y="27"/>
                  </a:lnTo>
                  <a:lnTo>
                    <a:pt x="0" y="14"/>
                  </a:lnTo>
                  <a:lnTo>
                    <a:pt x="7" y="5"/>
                  </a:lnTo>
                  <a:lnTo>
                    <a:pt x="31"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49" name="Freeform 436">
              <a:extLst>
                <a:ext uri="{FF2B5EF4-FFF2-40B4-BE49-F238E27FC236}">
                  <a16:creationId xmlns:a16="http://schemas.microsoft.com/office/drawing/2014/main" xmlns="" id="{3DF45862-80D0-4C99-9A09-005447B85B9A}"/>
                </a:ext>
              </a:extLst>
            </p:cNvPr>
            <p:cNvSpPr>
              <a:spLocks/>
            </p:cNvSpPr>
            <p:nvPr/>
          </p:nvSpPr>
          <p:spPr bwMode="auto">
            <a:xfrm>
              <a:off x="2326" y="1542"/>
              <a:ext cx="21" cy="46"/>
            </a:xfrm>
            <a:custGeom>
              <a:avLst/>
              <a:gdLst>
                <a:gd name="T0" fmla="*/ 9 w 20"/>
                <a:gd name="T1" fmla="*/ 52 h 52"/>
                <a:gd name="T2" fmla="*/ 20 w 20"/>
                <a:gd name="T3" fmla="*/ 39 h 52"/>
                <a:gd name="T4" fmla="*/ 16 w 20"/>
                <a:gd name="T5" fmla="*/ 22 h 52"/>
                <a:gd name="T6" fmla="*/ 13 w 20"/>
                <a:gd name="T7" fmla="*/ 13 h 52"/>
                <a:gd name="T8" fmla="*/ 9 w 20"/>
                <a:gd name="T9" fmla="*/ 0 h 52"/>
                <a:gd name="T10" fmla="*/ 0 w 20"/>
                <a:gd name="T11" fmla="*/ 6 h 52"/>
                <a:gd name="T12" fmla="*/ 5 w 20"/>
                <a:gd name="T13" fmla="*/ 24 h 52"/>
                <a:gd name="T14" fmla="*/ 9 w 20"/>
                <a:gd name="T15" fmla="*/ 52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52">
                  <a:moveTo>
                    <a:pt x="9" y="52"/>
                  </a:moveTo>
                  <a:lnTo>
                    <a:pt x="20" y="39"/>
                  </a:lnTo>
                  <a:lnTo>
                    <a:pt x="16" y="22"/>
                  </a:lnTo>
                  <a:lnTo>
                    <a:pt x="13" y="13"/>
                  </a:lnTo>
                  <a:lnTo>
                    <a:pt x="9" y="0"/>
                  </a:lnTo>
                  <a:lnTo>
                    <a:pt x="0" y="6"/>
                  </a:lnTo>
                  <a:lnTo>
                    <a:pt x="5" y="24"/>
                  </a:lnTo>
                  <a:lnTo>
                    <a:pt x="9" y="52"/>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0" name="Freeform 437">
              <a:extLst>
                <a:ext uri="{FF2B5EF4-FFF2-40B4-BE49-F238E27FC236}">
                  <a16:creationId xmlns:a16="http://schemas.microsoft.com/office/drawing/2014/main" xmlns="" id="{EB2EB37F-F7E0-4AE5-9F04-DC18AE284058}"/>
                </a:ext>
              </a:extLst>
            </p:cNvPr>
            <p:cNvSpPr>
              <a:spLocks/>
            </p:cNvSpPr>
            <p:nvPr/>
          </p:nvSpPr>
          <p:spPr bwMode="auto">
            <a:xfrm>
              <a:off x="2171" y="1729"/>
              <a:ext cx="103" cy="96"/>
            </a:xfrm>
            <a:custGeom>
              <a:avLst/>
              <a:gdLst>
                <a:gd name="T0" fmla="*/ 34 w 97"/>
                <a:gd name="T1" fmla="*/ 0 h 99"/>
                <a:gd name="T2" fmla="*/ 56 w 97"/>
                <a:gd name="T3" fmla="*/ 0 h 99"/>
                <a:gd name="T4" fmla="*/ 73 w 97"/>
                <a:gd name="T5" fmla="*/ 4 h 99"/>
                <a:gd name="T6" fmla="*/ 84 w 97"/>
                <a:gd name="T7" fmla="*/ 20 h 99"/>
                <a:gd name="T8" fmla="*/ 95 w 97"/>
                <a:gd name="T9" fmla="*/ 46 h 99"/>
                <a:gd name="T10" fmla="*/ 97 w 97"/>
                <a:gd name="T11" fmla="*/ 68 h 99"/>
                <a:gd name="T12" fmla="*/ 86 w 97"/>
                <a:gd name="T13" fmla="*/ 79 h 99"/>
                <a:gd name="T14" fmla="*/ 82 w 97"/>
                <a:gd name="T15" fmla="*/ 94 h 99"/>
                <a:gd name="T16" fmla="*/ 71 w 97"/>
                <a:gd name="T17" fmla="*/ 99 h 99"/>
                <a:gd name="T18" fmla="*/ 60 w 97"/>
                <a:gd name="T19" fmla="*/ 86 h 99"/>
                <a:gd name="T20" fmla="*/ 50 w 97"/>
                <a:gd name="T21" fmla="*/ 62 h 99"/>
                <a:gd name="T22" fmla="*/ 43 w 97"/>
                <a:gd name="T23" fmla="*/ 53 h 99"/>
                <a:gd name="T24" fmla="*/ 24 w 97"/>
                <a:gd name="T25" fmla="*/ 51 h 99"/>
                <a:gd name="T26" fmla="*/ 0 w 97"/>
                <a:gd name="T27" fmla="*/ 26 h 99"/>
                <a:gd name="T28" fmla="*/ 34 w 97"/>
                <a:gd name="T29"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7" h="99">
                  <a:moveTo>
                    <a:pt x="34" y="0"/>
                  </a:moveTo>
                  <a:lnTo>
                    <a:pt x="56" y="0"/>
                  </a:lnTo>
                  <a:lnTo>
                    <a:pt x="73" y="4"/>
                  </a:lnTo>
                  <a:lnTo>
                    <a:pt x="84" y="20"/>
                  </a:lnTo>
                  <a:lnTo>
                    <a:pt x="95" y="46"/>
                  </a:lnTo>
                  <a:lnTo>
                    <a:pt x="97" y="68"/>
                  </a:lnTo>
                  <a:lnTo>
                    <a:pt x="86" y="79"/>
                  </a:lnTo>
                  <a:lnTo>
                    <a:pt x="82" y="94"/>
                  </a:lnTo>
                  <a:lnTo>
                    <a:pt x="71" y="99"/>
                  </a:lnTo>
                  <a:lnTo>
                    <a:pt x="60" y="86"/>
                  </a:lnTo>
                  <a:lnTo>
                    <a:pt x="50" y="62"/>
                  </a:lnTo>
                  <a:lnTo>
                    <a:pt x="43" y="53"/>
                  </a:lnTo>
                  <a:lnTo>
                    <a:pt x="24" y="51"/>
                  </a:lnTo>
                  <a:lnTo>
                    <a:pt x="0" y="26"/>
                  </a:lnTo>
                  <a:lnTo>
                    <a:pt x="34"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1" name="Freeform 438">
              <a:extLst>
                <a:ext uri="{FF2B5EF4-FFF2-40B4-BE49-F238E27FC236}">
                  <a16:creationId xmlns:a16="http://schemas.microsoft.com/office/drawing/2014/main" xmlns="" id="{E44B3980-E35E-45CB-A886-CFF7EA8F02BA}"/>
                </a:ext>
              </a:extLst>
            </p:cNvPr>
            <p:cNvSpPr>
              <a:spLocks/>
            </p:cNvSpPr>
            <p:nvPr/>
          </p:nvSpPr>
          <p:spPr bwMode="auto">
            <a:xfrm>
              <a:off x="2320" y="1486"/>
              <a:ext cx="54" cy="33"/>
            </a:xfrm>
            <a:custGeom>
              <a:avLst/>
              <a:gdLst>
                <a:gd name="T0" fmla="*/ 44 w 50"/>
                <a:gd name="T1" fmla="*/ 0 h 37"/>
                <a:gd name="T2" fmla="*/ 50 w 50"/>
                <a:gd name="T3" fmla="*/ 9 h 37"/>
                <a:gd name="T4" fmla="*/ 31 w 50"/>
                <a:gd name="T5" fmla="*/ 20 h 37"/>
                <a:gd name="T6" fmla="*/ 13 w 50"/>
                <a:gd name="T7" fmla="*/ 37 h 37"/>
                <a:gd name="T8" fmla="*/ 2 w 50"/>
                <a:gd name="T9" fmla="*/ 33 h 37"/>
                <a:gd name="T10" fmla="*/ 0 w 50"/>
                <a:gd name="T11" fmla="*/ 13 h 37"/>
                <a:gd name="T12" fmla="*/ 0 w 50"/>
                <a:gd name="T13" fmla="*/ 6 h 37"/>
                <a:gd name="T14" fmla="*/ 30 w 50"/>
                <a:gd name="T15" fmla="*/ 0 h 37"/>
                <a:gd name="T16" fmla="*/ 44 w 50"/>
                <a:gd name="T1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37">
                  <a:moveTo>
                    <a:pt x="44" y="0"/>
                  </a:moveTo>
                  <a:lnTo>
                    <a:pt x="50" y="9"/>
                  </a:lnTo>
                  <a:lnTo>
                    <a:pt x="31" y="20"/>
                  </a:lnTo>
                  <a:lnTo>
                    <a:pt x="13" y="37"/>
                  </a:lnTo>
                  <a:lnTo>
                    <a:pt x="2" y="33"/>
                  </a:lnTo>
                  <a:lnTo>
                    <a:pt x="0" y="13"/>
                  </a:lnTo>
                  <a:lnTo>
                    <a:pt x="0" y="6"/>
                  </a:lnTo>
                  <a:lnTo>
                    <a:pt x="30" y="0"/>
                  </a:lnTo>
                  <a:lnTo>
                    <a:pt x="44"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2" name="Freeform 439">
              <a:extLst>
                <a:ext uri="{FF2B5EF4-FFF2-40B4-BE49-F238E27FC236}">
                  <a16:creationId xmlns:a16="http://schemas.microsoft.com/office/drawing/2014/main" xmlns="" id="{F9FC0227-7B31-44D2-A354-08EA0E6B1205}"/>
                </a:ext>
              </a:extLst>
            </p:cNvPr>
            <p:cNvSpPr>
              <a:spLocks/>
            </p:cNvSpPr>
            <p:nvPr/>
          </p:nvSpPr>
          <p:spPr bwMode="auto">
            <a:xfrm>
              <a:off x="2269" y="3163"/>
              <a:ext cx="34" cy="23"/>
            </a:xfrm>
            <a:custGeom>
              <a:avLst/>
              <a:gdLst>
                <a:gd name="T0" fmla="*/ 31 w 31"/>
                <a:gd name="T1" fmla="*/ 0 h 22"/>
                <a:gd name="T2" fmla="*/ 16 w 31"/>
                <a:gd name="T3" fmla="*/ 0 h 22"/>
                <a:gd name="T4" fmla="*/ 0 w 31"/>
                <a:gd name="T5" fmla="*/ 15 h 22"/>
                <a:gd name="T6" fmla="*/ 8 w 31"/>
                <a:gd name="T7" fmla="*/ 22 h 22"/>
                <a:gd name="T8" fmla="*/ 23 w 31"/>
                <a:gd name="T9" fmla="*/ 22 h 22"/>
                <a:gd name="T10" fmla="*/ 31 w 31"/>
                <a:gd name="T11" fmla="*/ 0 h 22"/>
              </a:gdLst>
              <a:ahLst/>
              <a:cxnLst>
                <a:cxn ang="0">
                  <a:pos x="T0" y="T1"/>
                </a:cxn>
                <a:cxn ang="0">
                  <a:pos x="T2" y="T3"/>
                </a:cxn>
                <a:cxn ang="0">
                  <a:pos x="T4" y="T5"/>
                </a:cxn>
                <a:cxn ang="0">
                  <a:pos x="T6" y="T7"/>
                </a:cxn>
                <a:cxn ang="0">
                  <a:pos x="T8" y="T9"/>
                </a:cxn>
                <a:cxn ang="0">
                  <a:pos x="T10" y="T11"/>
                </a:cxn>
              </a:cxnLst>
              <a:rect l="0" t="0" r="r" b="b"/>
              <a:pathLst>
                <a:path w="31" h="22">
                  <a:moveTo>
                    <a:pt x="31" y="0"/>
                  </a:moveTo>
                  <a:lnTo>
                    <a:pt x="16" y="0"/>
                  </a:lnTo>
                  <a:lnTo>
                    <a:pt x="0" y="15"/>
                  </a:lnTo>
                  <a:lnTo>
                    <a:pt x="8" y="22"/>
                  </a:lnTo>
                  <a:lnTo>
                    <a:pt x="23" y="22"/>
                  </a:lnTo>
                  <a:lnTo>
                    <a:pt x="31"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3" name="Freeform 440">
              <a:extLst>
                <a:ext uri="{FF2B5EF4-FFF2-40B4-BE49-F238E27FC236}">
                  <a16:creationId xmlns:a16="http://schemas.microsoft.com/office/drawing/2014/main" xmlns="" id="{3D89A33C-95A2-4801-A2A7-FE1FDEB907DE}"/>
                </a:ext>
              </a:extLst>
            </p:cNvPr>
            <p:cNvSpPr>
              <a:spLocks/>
            </p:cNvSpPr>
            <p:nvPr/>
          </p:nvSpPr>
          <p:spPr bwMode="auto">
            <a:xfrm>
              <a:off x="2361" y="3111"/>
              <a:ext cx="76" cy="52"/>
            </a:xfrm>
            <a:custGeom>
              <a:avLst/>
              <a:gdLst>
                <a:gd name="T0" fmla="*/ 53 w 72"/>
                <a:gd name="T1" fmla="*/ 0 h 56"/>
                <a:gd name="T2" fmla="*/ 45 w 72"/>
                <a:gd name="T3" fmla="*/ 7 h 56"/>
                <a:gd name="T4" fmla="*/ 15 w 72"/>
                <a:gd name="T5" fmla="*/ 11 h 56"/>
                <a:gd name="T6" fmla="*/ 0 w 72"/>
                <a:gd name="T7" fmla="*/ 30 h 56"/>
                <a:gd name="T8" fmla="*/ 22 w 72"/>
                <a:gd name="T9" fmla="*/ 45 h 56"/>
                <a:gd name="T10" fmla="*/ 34 w 72"/>
                <a:gd name="T11" fmla="*/ 56 h 56"/>
                <a:gd name="T12" fmla="*/ 57 w 72"/>
                <a:gd name="T13" fmla="*/ 52 h 56"/>
                <a:gd name="T14" fmla="*/ 72 w 72"/>
                <a:gd name="T15" fmla="*/ 45 h 56"/>
                <a:gd name="T16" fmla="*/ 68 w 72"/>
                <a:gd name="T17" fmla="*/ 30 h 56"/>
                <a:gd name="T18" fmla="*/ 57 w 72"/>
                <a:gd name="T19" fmla="*/ 19 h 56"/>
                <a:gd name="T20" fmla="*/ 53 w 72"/>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56">
                  <a:moveTo>
                    <a:pt x="53" y="0"/>
                  </a:moveTo>
                  <a:lnTo>
                    <a:pt x="45" y="7"/>
                  </a:lnTo>
                  <a:lnTo>
                    <a:pt x="15" y="11"/>
                  </a:lnTo>
                  <a:lnTo>
                    <a:pt x="0" y="30"/>
                  </a:lnTo>
                  <a:lnTo>
                    <a:pt x="22" y="45"/>
                  </a:lnTo>
                  <a:lnTo>
                    <a:pt x="34" y="56"/>
                  </a:lnTo>
                  <a:lnTo>
                    <a:pt x="57" y="52"/>
                  </a:lnTo>
                  <a:lnTo>
                    <a:pt x="72" y="45"/>
                  </a:lnTo>
                  <a:lnTo>
                    <a:pt x="68" y="30"/>
                  </a:lnTo>
                  <a:lnTo>
                    <a:pt x="57" y="19"/>
                  </a:lnTo>
                  <a:lnTo>
                    <a:pt x="53"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4" name="Freeform 441">
              <a:extLst>
                <a:ext uri="{FF2B5EF4-FFF2-40B4-BE49-F238E27FC236}">
                  <a16:creationId xmlns:a16="http://schemas.microsoft.com/office/drawing/2014/main" xmlns="" id="{3EBF0880-7369-463A-B8D2-7544508218D3}"/>
                </a:ext>
              </a:extLst>
            </p:cNvPr>
            <p:cNvSpPr>
              <a:spLocks/>
            </p:cNvSpPr>
            <p:nvPr/>
          </p:nvSpPr>
          <p:spPr bwMode="auto">
            <a:xfrm>
              <a:off x="2479" y="3115"/>
              <a:ext cx="23" cy="28"/>
            </a:xfrm>
            <a:custGeom>
              <a:avLst/>
              <a:gdLst>
                <a:gd name="T0" fmla="*/ 15 w 23"/>
                <a:gd name="T1" fmla="*/ 0 h 29"/>
                <a:gd name="T2" fmla="*/ 0 w 23"/>
                <a:gd name="T3" fmla="*/ 7 h 29"/>
                <a:gd name="T4" fmla="*/ 12 w 23"/>
                <a:gd name="T5" fmla="*/ 18 h 29"/>
                <a:gd name="T6" fmla="*/ 23 w 23"/>
                <a:gd name="T7" fmla="*/ 29 h 29"/>
                <a:gd name="T8" fmla="*/ 15 w 23"/>
                <a:gd name="T9" fmla="*/ 0 h 29"/>
              </a:gdLst>
              <a:ahLst/>
              <a:cxnLst>
                <a:cxn ang="0">
                  <a:pos x="T0" y="T1"/>
                </a:cxn>
                <a:cxn ang="0">
                  <a:pos x="T2" y="T3"/>
                </a:cxn>
                <a:cxn ang="0">
                  <a:pos x="T4" y="T5"/>
                </a:cxn>
                <a:cxn ang="0">
                  <a:pos x="T6" y="T7"/>
                </a:cxn>
                <a:cxn ang="0">
                  <a:pos x="T8" y="T9"/>
                </a:cxn>
              </a:cxnLst>
              <a:rect l="0" t="0" r="r" b="b"/>
              <a:pathLst>
                <a:path w="23" h="29">
                  <a:moveTo>
                    <a:pt x="15" y="0"/>
                  </a:moveTo>
                  <a:lnTo>
                    <a:pt x="0" y="7"/>
                  </a:lnTo>
                  <a:lnTo>
                    <a:pt x="12" y="18"/>
                  </a:lnTo>
                  <a:lnTo>
                    <a:pt x="23" y="29"/>
                  </a:lnTo>
                  <a:lnTo>
                    <a:pt x="15"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5" name="Freeform 442">
              <a:extLst>
                <a:ext uri="{FF2B5EF4-FFF2-40B4-BE49-F238E27FC236}">
                  <a16:creationId xmlns:a16="http://schemas.microsoft.com/office/drawing/2014/main" xmlns="" id="{B2F6E3E4-8059-4550-A59C-DFABA6716CA6}"/>
                </a:ext>
              </a:extLst>
            </p:cNvPr>
            <p:cNvSpPr>
              <a:spLocks/>
            </p:cNvSpPr>
            <p:nvPr/>
          </p:nvSpPr>
          <p:spPr bwMode="auto">
            <a:xfrm>
              <a:off x="2789" y="3086"/>
              <a:ext cx="123" cy="185"/>
            </a:xfrm>
            <a:custGeom>
              <a:avLst/>
              <a:gdLst>
                <a:gd name="T0" fmla="*/ 70 w 118"/>
                <a:gd name="T1" fmla="*/ 0 h 193"/>
                <a:gd name="T2" fmla="*/ 52 w 118"/>
                <a:gd name="T3" fmla="*/ 11 h 193"/>
                <a:gd name="T4" fmla="*/ 37 w 118"/>
                <a:gd name="T5" fmla="*/ 22 h 193"/>
                <a:gd name="T6" fmla="*/ 22 w 118"/>
                <a:gd name="T7" fmla="*/ 26 h 193"/>
                <a:gd name="T8" fmla="*/ 0 w 118"/>
                <a:gd name="T9" fmla="*/ 22 h 193"/>
                <a:gd name="T10" fmla="*/ 4 w 118"/>
                <a:gd name="T11" fmla="*/ 45 h 193"/>
                <a:gd name="T12" fmla="*/ 15 w 118"/>
                <a:gd name="T13" fmla="*/ 59 h 193"/>
                <a:gd name="T14" fmla="*/ 11 w 118"/>
                <a:gd name="T15" fmla="*/ 97 h 193"/>
                <a:gd name="T16" fmla="*/ 11 w 118"/>
                <a:gd name="T17" fmla="*/ 115 h 193"/>
                <a:gd name="T18" fmla="*/ 15 w 118"/>
                <a:gd name="T19" fmla="*/ 130 h 193"/>
                <a:gd name="T20" fmla="*/ 4 w 118"/>
                <a:gd name="T21" fmla="*/ 160 h 193"/>
                <a:gd name="T22" fmla="*/ 7 w 118"/>
                <a:gd name="T23" fmla="*/ 182 h 193"/>
                <a:gd name="T24" fmla="*/ 22 w 118"/>
                <a:gd name="T25" fmla="*/ 193 h 193"/>
                <a:gd name="T26" fmla="*/ 44 w 118"/>
                <a:gd name="T27" fmla="*/ 178 h 193"/>
                <a:gd name="T28" fmla="*/ 52 w 118"/>
                <a:gd name="T29" fmla="*/ 174 h 193"/>
                <a:gd name="T30" fmla="*/ 74 w 118"/>
                <a:gd name="T31" fmla="*/ 178 h 193"/>
                <a:gd name="T32" fmla="*/ 89 w 118"/>
                <a:gd name="T33" fmla="*/ 163 h 193"/>
                <a:gd name="T34" fmla="*/ 89 w 118"/>
                <a:gd name="T35" fmla="*/ 148 h 193"/>
                <a:gd name="T36" fmla="*/ 107 w 118"/>
                <a:gd name="T37" fmla="*/ 119 h 193"/>
                <a:gd name="T38" fmla="*/ 114 w 118"/>
                <a:gd name="T39" fmla="*/ 100 h 193"/>
                <a:gd name="T40" fmla="*/ 107 w 118"/>
                <a:gd name="T41" fmla="*/ 82 h 193"/>
                <a:gd name="T42" fmla="*/ 118 w 118"/>
                <a:gd name="T43" fmla="*/ 59 h 193"/>
                <a:gd name="T44" fmla="*/ 111 w 118"/>
                <a:gd name="T45" fmla="*/ 26 h 193"/>
                <a:gd name="T46" fmla="*/ 107 w 118"/>
                <a:gd name="T47" fmla="*/ 7 h 193"/>
                <a:gd name="T48" fmla="*/ 70 w 118"/>
                <a:gd name="T49"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8" h="193">
                  <a:moveTo>
                    <a:pt x="70" y="0"/>
                  </a:moveTo>
                  <a:lnTo>
                    <a:pt x="52" y="11"/>
                  </a:lnTo>
                  <a:lnTo>
                    <a:pt x="37" y="22"/>
                  </a:lnTo>
                  <a:lnTo>
                    <a:pt x="22" y="26"/>
                  </a:lnTo>
                  <a:lnTo>
                    <a:pt x="0" y="22"/>
                  </a:lnTo>
                  <a:lnTo>
                    <a:pt x="4" y="45"/>
                  </a:lnTo>
                  <a:lnTo>
                    <a:pt x="15" y="59"/>
                  </a:lnTo>
                  <a:lnTo>
                    <a:pt x="11" y="97"/>
                  </a:lnTo>
                  <a:lnTo>
                    <a:pt x="11" y="115"/>
                  </a:lnTo>
                  <a:lnTo>
                    <a:pt x="15" y="130"/>
                  </a:lnTo>
                  <a:lnTo>
                    <a:pt x="4" y="160"/>
                  </a:lnTo>
                  <a:lnTo>
                    <a:pt x="7" y="182"/>
                  </a:lnTo>
                  <a:lnTo>
                    <a:pt x="22" y="193"/>
                  </a:lnTo>
                  <a:lnTo>
                    <a:pt x="44" y="178"/>
                  </a:lnTo>
                  <a:lnTo>
                    <a:pt x="52" y="174"/>
                  </a:lnTo>
                  <a:lnTo>
                    <a:pt x="74" y="178"/>
                  </a:lnTo>
                  <a:lnTo>
                    <a:pt x="89" y="163"/>
                  </a:lnTo>
                  <a:lnTo>
                    <a:pt x="89" y="148"/>
                  </a:lnTo>
                  <a:lnTo>
                    <a:pt x="107" y="119"/>
                  </a:lnTo>
                  <a:lnTo>
                    <a:pt x="114" y="100"/>
                  </a:lnTo>
                  <a:lnTo>
                    <a:pt x="107" y="82"/>
                  </a:lnTo>
                  <a:lnTo>
                    <a:pt x="118" y="59"/>
                  </a:lnTo>
                  <a:lnTo>
                    <a:pt x="111" y="26"/>
                  </a:lnTo>
                  <a:lnTo>
                    <a:pt x="107" y="7"/>
                  </a:lnTo>
                  <a:lnTo>
                    <a:pt x="70" y="0"/>
                  </a:lnTo>
                  <a:close/>
                </a:path>
              </a:pathLst>
            </a:custGeom>
            <a:solidFill>
              <a:schemeClr val="tx2"/>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6" name="Freeform 443">
              <a:extLst>
                <a:ext uri="{FF2B5EF4-FFF2-40B4-BE49-F238E27FC236}">
                  <a16:creationId xmlns:a16="http://schemas.microsoft.com/office/drawing/2014/main" xmlns="" id="{880BC1CB-787D-4C87-A0FE-D1BFA8A6C3E2}"/>
                </a:ext>
              </a:extLst>
            </p:cNvPr>
            <p:cNvSpPr>
              <a:spLocks/>
            </p:cNvSpPr>
            <p:nvPr/>
          </p:nvSpPr>
          <p:spPr bwMode="auto">
            <a:xfrm>
              <a:off x="3073" y="3371"/>
              <a:ext cx="230" cy="129"/>
            </a:xfrm>
            <a:custGeom>
              <a:avLst/>
              <a:gdLst>
                <a:gd name="T0" fmla="*/ 205 w 216"/>
                <a:gd name="T1" fmla="*/ 0 h 136"/>
                <a:gd name="T2" fmla="*/ 216 w 216"/>
                <a:gd name="T3" fmla="*/ 11 h 136"/>
                <a:gd name="T4" fmla="*/ 209 w 216"/>
                <a:gd name="T5" fmla="*/ 22 h 136"/>
                <a:gd name="T6" fmla="*/ 201 w 216"/>
                <a:gd name="T7" fmla="*/ 40 h 136"/>
                <a:gd name="T8" fmla="*/ 190 w 216"/>
                <a:gd name="T9" fmla="*/ 51 h 136"/>
                <a:gd name="T10" fmla="*/ 194 w 216"/>
                <a:gd name="T11" fmla="*/ 85 h 136"/>
                <a:gd name="T12" fmla="*/ 201 w 216"/>
                <a:gd name="T13" fmla="*/ 110 h 136"/>
                <a:gd name="T14" fmla="*/ 182 w 216"/>
                <a:gd name="T15" fmla="*/ 121 h 136"/>
                <a:gd name="T16" fmla="*/ 179 w 216"/>
                <a:gd name="T17" fmla="*/ 132 h 136"/>
                <a:gd name="T18" fmla="*/ 164 w 216"/>
                <a:gd name="T19" fmla="*/ 136 h 136"/>
                <a:gd name="T20" fmla="*/ 142 w 216"/>
                <a:gd name="T21" fmla="*/ 114 h 136"/>
                <a:gd name="T22" fmla="*/ 127 w 216"/>
                <a:gd name="T23" fmla="*/ 114 h 136"/>
                <a:gd name="T24" fmla="*/ 115 w 216"/>
                <a:gd name="T25" fmla="*/ 96 h 136"/>
                <a:gd name="T26" fmla="*/ 93 w 216"/>
                <a:gd name="T27" fmla="*/ 85 h 136"/>
                <a:gd name="T28" fmla="*/ 78 w 216"/>
                <a:gd name="T29" fmla="*/ 81 h 136"/>
                <a:gd name="T30" fmla="*/ 63 w 216"/>
                <a:gd name="T31" fmla="*/ 74 h 136"/>
                <a:gd name="T32" fmla="*/ 48 w 216"/>
                <a:gd name="T33" fmla="*/ 62 h 136"/>
                <a:gd name="T34" fmla="*/ 22 w 216"/>
                <a:gd name="T35" fmla="*/ 44 h 136"/>
                <a:gd name="T36" fmla="*/ 11 w 216"/>
                <a:gd name="T37" fmla="*/ 40 h 136"/>
                <a:gd name="T38" fmla="*/ 0 w 216"/>
                <a:gd name="T39" fmla="*/ 29 h 136"/>
                <a:gd name="T40" fmla="*/ 0 w 216"/>
                <a:gd name="T41" fmla="*/ 15 h 136"/>
                <a:gd name="T42" fmla="*/ 4 w 216"/>
                <a:gd name="T43" fmla="*/ 4 h 136"/>
                <a:gd name="T44" fmla="*/ 26 w 216"/>
                <a:gd name="T45" fmla="*/ 7 h 136"/>
                <a:gd name="T46" fmla="*/ 60 w 216"/>
                <a:gd name="T47" fmla="*/ 7 h 136"/>
                <a:gd name="T48" fmla="*/ 67 w 216"/>
                <a:gd name="T49" fmla="*/ 18 h 136"/>
                <a:gd name="T50" fmla="*/ 104 w 216"/>
                <a:gd name="T51" fmla="*/ 18 h 136"/>
                <a:gd name="T52" fmla="*/ 130 w 216"/>
                <a:gd name="T53" fmla="*/ 18 h 136"/>
                <a:gd name="T54" fmla="*/ 164 w 216"/>
                <a:gd name="T55" fmla="*/ 11 h 136"/>
                <a:gd name="T56" fmla="*/ 205 w 216"/>
                <a:gd name="T57"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 h="136">
                  <a:moveTo>
                    <a:pt x="205" y="0"/>
                  </a:moveTo>
                  <a:lnTo>
                    <a:pt x="216" y="11"/>
                  </a:lnTo>
                  <a:lnTo>
                    <a:pt x="209" y="22"/>
                  </a:lnTo>
                  <a:lnTo>
                    <a:pt x="201" y="40"/>
                  </a:lnTo>
                  <a:lnTo>
                    <a:pt x="190" y="51"/>
                  </a:lnTo>
                  <a:lnTo>
                    <a:pt x="194" y="85"/>
                  </a:lnTo>
                  <a:lnTo>
                    <a:pt x="201" y="110"/>
                  </a:lnTo>
                  <a:lnTo>
                    <a:pt x="182" y="121"/>
                  </a:lnTo>
                  <a:lnTo>
                    <a:pt x="179" y="132"/>
                  </a:lnTo>
                  <a:lnTo>
                    <a:pt x="164" y="136"/>
                  </a:lnTo>
                  <a:lnTo>
                    <a:pt x="142" y="114"/>
                  </a:lnTo>
                  <a:lnTo>
                    <a:pt x="127" y="114"/>
                  </a:lnTo>
                  <a:lnTo>
                    <a:pt x="115" y="96"/>
                  </a:lnTo>
                  <a:lnTo>
                    <a:pt x="93" y="85"/>
                  </a:lnTo>
                  <a:lnTo>
                    <a:pt x="78" y="81"/>
                  </a:lnTo>
                  <a:lnTo>
                    <a:pt x="63" y="74"/>
                  </a:lnTo>
                  <a:lnTo>
                    <a:pt x="48" y="62"/>
                  </a:lnTo>
                  <a:lnTo>
                    <a:pt x="22" y="44"/>
                  </a:lnTo>
                  <a:lnTo>
                    <a:pt x="11" y="40"/>
                  </a:lnTo>
                  <a:lnTo>
                    <a:pt x="0" y="29"/>
                  </a:lnTo>
                  <a:lnTo>
                    <a:pt x="0" y="15"/>
                  </a:lnTo>
                  <a:lnTo>
                    <a:pt x="4" y="4"/>
                  </a:lnTo>
                  <a:lnTo>
                    <a:pt x="26" y="7"/>
                  </a:lnTo>
                  <a:lnTo>
                    <a:pt x="60" y="7"/>
                  </a:lnTo>
                  <a:lnTo>
                    <a:pt x="67" y="18"/>
                  </a:lnTo>
                  <a:lnTo>
                    <a:pt x="104" y="18"/>
                  </a:lnTo>
                  <a:lnTo>
                    <a:pt x="130" y="18"/>
                  </a:lnTo>
                  <a:lnTo>
                    <a:pt x="164" y="11"/>
                  </a:lnTo>
                  <a:lnTo>
                    <a:pt x="205" y="0"/>
                  </a:lnTo>
                  <a:close/>
                </a:path>
              </a:pathLst>
            </a:custGeom>
            <a:solidFill>
              <a:schemeClr val="tx2"/>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7" name="Freeform 444">
              <a:extLst>
                <a:ext uri="{FF2B5EF4-FFF2-40B4-BE49-F238E27FC236}">
                  <a16:creationId xmlns:a16="http://schemas.microsoft.com/office/drawing/2014/main" xmlns="" id="{3735411C-A7C8-4173-B2AE-657CBA55AC97}"/>
                </a:ext>
              </a:extLst>
            </p:cNvPr>
            <p:cNvSpPr>
              <a:spLocks/>
            </p:cNvSpPr>
            <p:nvPr/>
          </p:nvSpPr>
          <p:spPr bwMode="auto">
            <a:xfrm>
              <a:off x="2847" y="2945"/>
              <a:ext cx="70" cy="114"/>
            </a:xfrm>
            <a:custGeom>
              <a:avLst/>
              <a:gdLst>
                <a:gd name="T0" fmla="*/ 67 w 67"/>
                <a:gd name="T1" fmla="*/ 0 h 122"/>
                <a:gd name="T2" fmla="*/ 45 w 67"/>
                <a:gd name="T3" fmla="*/ 26 h 122"/>
                <a:gd name="T4" fmla="*/ 19 w 67"/>
                <a:gd name="T5" fmla="*/ 26 h 122"/>
                <a:gd name="T6" fmla="*/ 0 w 67"/>
                <a:gd name="T7" fmla="*/ 41 h 122"/>
                <a:gd name="T8" fmla="*/ 4 w 67"/>
                <a:gd name="T9" fmla="*/ 62 h 122"/>
                <a:gd name="T10" fmla="*/ 4 w 67"/>
                <a:gd name="T11" fmla="*/ 96 h 122"/>
                <a:gd name="T12" fmla="*/ 19 w 67"/>
                <a:gd name="T13" fmla="*/ 122 h 122"/>
                <a:gd name="T14" fmla="*/ 37 w 67"/>
                <a:gd name="T15" fmla="*/ 115 h 122"/>
                <a:gd name="T16" fmla="*/ 41 w 67"/>
                <a:gd name="T17" fmla="*/ 100 h 122"/>
                <a:gd name="T18" fmla="*/ 60 w 67"/>
                <a:gd name="T19" fmla="*/ 66 h 122"/>
                <a:gd name="T20" fmla="*/ 60 w 67"/>
                <a:gd name="T21" fmla="*/ 48 h 122"/>
                <a:gd name="T22" fmla="*/ 67 w 67"/>
                <a:gd name="T23"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7" h="122">
                  <a:moveTo>
                    <a:pt x="67" y="0"/>
                  </a:moveTo>
                  <a:lnTo>
                    <a:pt x="45" y="26"/>
                  </a:lnTo>
                  <a:lnTo>
                    <a:pt x="19" y="26"/>
                  </a:lnTo>
                  <a:lnTo>
                    <a:pt x="0" y="41"/>
                  </a:lnTo>
                  <a:lnTo>
                    <a:pt x="4" y="62"/>
                  </a:lnTo>
                  <a:lnTo>
                    <a:pt x="4" y="96"/>
                  </a:lnTo>
                  <a:lnTo>
                    <a:pt x="19" y="122"/>
                  </a:lnTo>
                  <a:lnTo>
                    <a:pt x="37" y="115"/>
                  </a:lnTo>
                  <a:lnTo>
                    <a:pt x="41" y="100"/>
                  </a:lnTo>
                  <a:lnTo>
                    <a:pt x="60" y="66"/>
                  </a:lnTo>
                  <a:lnTo>
                    <a:pt x="60" y="48"/>
                  </a:lnTo>
                  <a:lnTo>
                    <a:pt x="67" y="0"/>
                  </a:lnTo>
                  <a:close/>
                </a:path>
              </a:pathLst>
            </a:custGeom>
            <a:solidFill>
              <a:schemeClr val="tx2"/>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8" name="Freeform 445">
              <a:extLst>
                <a:ext uri="{FF2B5EF4-FFF2-40B4-BE49-F238E27FC236}">
                  <a16:creationId xmlns:a16="http://schemas.microsoft.com/office/drawing/2014/main" xmlns="" id="{694EBD5D-AB16-40E3-AA71-1E06C8C3598E}"/>
                </a:ext>
              </a:extLst>
            </p:cNvPr>
            <p:cNvSpPr>
              <a:spLocks/>
            </p:cNvSpPr>
            <p:nvPr/>
          </p:nvSpPr>
          <p:spPr bwMode="auto">
            <a:xfrm>
              <a:off x="3645" y="3071"/>
              <a:ext cx="452" cy="363"/>
            </a:xfrm>
            <a:custGeom>
              <a:avLst/>
              <a:gdLst>
                <a:gd name="T0" fmla="*/ 78 w 429"/>
                <a:gd name="T1" fmla="*/ 102 h 386"/>
                <a:gd name="T2" fmla="*/ 55 w 429"/>
                <a:gd name="T3" fmla="*/ 167 h 386"/>
                <a:gd name="T4" fmla="*/ 44 w 429"/>
                <a:gd name="T5" fmla="*/ 182 h 386"/>
                <a:gd name="T6" fmla="*/ 24 w 429"/>
                <a:gd name="T7" fmla="*/ 200 h 386"/>
                <a:gd name="T8" fmla="*/ 0 w 429"/>
                <a:gd name="T9" fmla="*/ 204 h 386"/>
                <a:gd name="T10" fmla="*/ 31 w 429"/>
                <a:gd name="T11" fmla="*/ 260 h 386"/>
                <a:gd name="T12" fmla="*/ 57 w 429"/>
                <a:gd name="T13" fmla="*/ 260 h 386"/>
                <a:gd name="T14" fmla="*/ 48 w 429"/>
                <a:gd name="T15" fmla="*/ 278 h 386"/>
                <a:gd name="T16" fmla="*/ 57 w 429"/>
                <a:gd name="T17" fmla="*/ 308 h 386"/>
                <a:gd name="T18" fmla="*/ 76 w 429"/>
                <a:gd name="T19" fmla="*/ 330 h 386"/>
                <a:gd name="T20" fmla="*/ 91 w 429"/>
                <a:gd name="T21" fmla="*/ 317 h 386"/>
                <a:gd name="T22" fmla="*/ 107 w 429"/>
                <a:gd name="T23" fmla="*/ 319 h 386"/>
                <a:gd name="T24" fmla="*/ 159 w 429"/>
                <a:gd name="T25" fmla="*/ 325 h 386"/>
                <a:gd name="T26" fmla="*/ 190 w 429"/>
                <a:gd name="T27" fmla="*/ 341 h 386"/>
                <a:gd name="T28" fmla="*/ 207 w 429"/>
                <a:gd name="T29" fmla="*/ 362 h 386"/>
                <a:gd name="T30" fmla="*/ 229 w 429"/>
                <a:gd name="T31" fmla="*/ 353 h 386"/>
                <a:gd name="T32" fmla="*/ 270 w 429"/>
                <a:gd name="T33" fmla="*/ 386 h 386"/>
                <a:gd name="T34" fmla="*/ 277 w 429"/>
                <a:gd name="T35" fmla="*/ 367 h 386"/>
                <a:gd name="T36" fmla="*/ 276 w 429"/>
                <a:gd name="T37" fmla="*/ 336 h 386"/>
                <a:gd name="T38" fmla="*/ 259 w 429"/>
                <a:gd name="T39" fmla="*/ 323 h 386"/>
                <a:gd name="T40" fmla="*/ 215 w 429"/>
                <a:gd name="T41" fmla="*/ 295 h 386"/>
                <a:gd name="T42" fmla="*/ 189 w 429"/>
                <a:gd name="T43" fmla="*/ 286 h 386"/>
                <a:gd name="T44" fmla="*/ 179 w 429"/>
                <a:gd name="T45" fmla="*/ 273 h 386"/>
                <a:gd name="T46" fmla="*/ 194 w 429"/>
                <a:gd name="T47" fmla="*/ 258 h 386"/>
                <a:gd name="T48" fmla="*/ 183 w 429"/>
                <a:gd name="T49" fmla="*/ 236 h 386"/>
                <a:gd name="T50" fmla="*/ 202 w 429"/>
                <a:gd name="T51" fmla="*/ 245 h 386"/>
                <a:gd name="T52" fmla="*/ 215 w 429"/>
                <a:gd name="T53" fmla="*/ 238 h 386"/>
                <a:gd name="T54" fmla="*/ 190 w 429"/>
                <a:gd name="T55" fmla="*/ 202 h 386"/>
                <a:gd name="T56" fmla="*/ 170 w 429"/>
                <a:gd name="T57" fmla="*/ 160 h 386"/>
                <a:gd name="T58" fmla="*/ 165 w 429"/>
                <a:gd name="T59" fmla="*/ 134 h 386"/>
                <a:gd name="T60" fmla="*/ 176 w 429"/>
                <a:gd name="T61" fmla="*/ 117 h 386"/>
                <a:gd name="T62" fmla="*/ 185 w 429"/>
                <a:gd name="T63" fmla="*/ 139 h 386"/>
                <a:gd name="T64" fmla="*/ 190 w 429"/>
                <a:gd name="T65" fmla="*/ 147 h 386"/>
                <a:gd name="T66" fmla="*/ 227 w 429"/>
                <a:gd name="T67" fmla="*/ 176 h 386"/>
                <a:gd name="T68" fmla="*/ 231 w 429"/>
                <a:gd name="T69" fmla="*/ 156 h 386"/>
                <a:gd name="T70" fmla="*/ 257 w 429"/>
                <a:gd name="T71" fmla="*/ 176 h 386"/>
                <a:gd name="T72" fmla="*/ 246 w 429"/>
                <a:gd name="T73" fmla="*/ 152 h 386"/>
                <a:gd name="T74" fmla="*/ 257 w 429"/>
                <a:gd name="T75" fmla="*/ 141 h 386"/>
                <a:gd name="T76" fmla="*/ 287 w 429"/>
                <a:gd name="T77" fmla="*/ 148 h 386"/>
                <a:gd name="T78" fmla="*/ 274 w 429"/>
                <a:gd name="T79" fmla="*/ 130 h 386"/>
                <a:gd name="T80" fmla="*/ 246 w 429"/>
                <a:gd name="T81" fmla="*/ 113 h 386"/>
                <a:gd name="T82" fmla="*/ 248 w 429"/>
                <a:gd name="T83" fmla="*/ 98 h 386"/>
                <a:gd name="T84" fmla="*/ 298 w 429"/>
                <a:gd name="T85" fmla="*/ 87 h 386"/>
                <a:gd name="T86" fmla="*/ 349 w 429"/>
                <a:gd name="T87" fmla="*/ 82 h 386"/>
                <a:gd name="T88" fmla="*/ 377 w 429"/>
                <a:gd name="T89" fmla="*/ 87 h 386"/>
                <a:gd name="T90" fmla="*/ 405 w 429"/>
                <a:gd name="T91" fmla="*/ 76 h 386"/>
                <a:gd name="T92" fmla="*/ 427 w 429"/>
                <a:gd name="T93" fmla="*/ 48 h 386"/>
                <a:gd name="T94" fmla="*/ 427 w 429"/>
                <a:gd name="T95" fmla="*/ 6 h 386"/>
                <a:gd name="T96" fmla="*/ 407 w 429"/>
                <a:gd name="T97" fmla="*/ 0 h 386"/>
                <a:gd name="T98" fmla="*/ 401 w 429"/>
                <a:gd name="T99" fmla="*/ 20 h 386"/>
                <a:gd name="T100" fmla="*/ 388 w 429"/>
                <a:gd name="T101" fmla="*/ 35 h 386"/>
                <a:gd name="T102" fmla="*/ 370 w 429"/>
                <a:gd name="T103" fmla="*/ 45 h 386"/>
                <a:gd name="T104" fmla="*/ 337 w 429"/>
                <a:gd name="T105" fmla="*/ 33 h 386"/>
                <a:gd name="T106" fmla="*/ 305 w 429"/>
                <a:gd name="T107" fmla="*/ 20 h 386"/>
                <a:gd name="T108" fmla="*/ 270 w 429"/>
                <a:gd name="T109" fmla="*/ 45 h 386"/>
                <a:gd name="T110" fmla="*/ 231 w 429"/>
                <a:gd name="T111" fmla="*/ 56 h 386"/>
                <a:gd name="T112" fmla="*/ 202 w 429"/>
                <a:gd name="T113" fmla="*/ 61 h 386"/>
                <a:gd name="T114" fmla="*/ 183 w 429"/>
                <a:gd name="T115" fmla="*/ 78 h 386"/>
                <a:gd name="T116" fmla="*/ 153 w 429"/>
                <a:gd name="T117" fmla="*/ 82 h 386"/>
                <a:gd name="T118" fmla="*/ 126 w 429"/>
                <a:gd name="T119" fmla="*/ 97 h 386"/>
                <a:gd name="T120" fmla="*/ 98 w 429"/>
                <a:gd name="T121" fmla="*/ 97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29" h="386">
                  <a:moveTo>
                    <a:pt x="87" y="95"/>
                  </a:moveTo>
                  <a:lnTo>
                    <a:pt x="78" y="102"/>
                  </a:lnTo>
                  <a:lnTo>
                    <a:pt x="68" y="135"/>
                  </a:lnTo>
                  <a:lnTo>
                    <a:pt x="55" y="167"/>
                  </a:lnTo>
                  <a:lnTo>
                    <a:pt x="50" y="171"/>
                  </a:lnTo>
                  <a:lnTo>
                    <a:pt x="44" y="182"/>
                  </a:lnTo>
                  <a:lnTo>
                    <a:pt x="37" y="193"/>
                  </a:lnTo>
                  <a:lnTo>
                    <a:pt x="24" y="200"/>
                  </a:lnTo>
                  <a:lnTo>
                    <a:pt x="13" y="204"/>
                  </a:lnTo>
                  <a:lnTo>
                    <a:pt x="0" y="204"/>
                  </a:lnTo>
                  <a:lnTo>
                    <a:pt x="17" y="241"/>
                  </a:lnTo>
                  <a:lnTo>
                    <a:pt x="31" y="260"/>
                  </a:lnTo>
                  <a:lnTo>
                    <a:pt x="44" y="260"/>
                  </a:lnTo>
                  <a:lnTo>
                    <a:pt x="57" y="260"/>
                  </a:lnTo>
                  <a:lnTo>
                    <a:pt x="61" y="269"/>
                  </a:lnTo>
                  <a:lnTo>
                    <a:pt x="48" y="278"/>
                  </a:lnTo>
                  <a:lnTo>
                    <a:pt x="48" y="290"/>
                  </a:lnTo>
                  <a:lnTo>
                    <a:pt x="57" y="308"/>
                  </a:lnTo>
                  <a:lnTo>
                    <a:pt x="68" y="323"/>
                  </a:lnTo>
                  <a:lnTo>
                    <a:pt x="76" y="330"/>
                  </a:lnTo>
                  <a:lnTo>
                    <a:pt x="80" y="319"/>
                  </a:lnTo>
                  <a:lnTo>
                    <a:pt x="91" y="317"/>
                  </a:lnTo>
                  <a:lnTo>
                    <a:pt x="104" y="328"/>
                  </a:lnTo>
                  <a:lnTo>
                    <a:pt x="107" y="319"/>
                  </a:lnTo>
                  <a:lnTo>
                    <a:pt x="128" y="321"/>
                  </a:lnTo>
                  <a:lnTo>
                    <a:pt x="159" y="325"/>
                  </a:lnTo>
                  <a:lnTo>
                    <a:pt x="181" y="332"/>
                  </a:lnTo>
                  <a:lnTo>
                    <a:pt x="190" y="341"/>
                  </a:lnTo>
                  <a:lnTo>
                    <a:pt x="200" y="354"/>
                  </a:lnTo>
                  <a:lnTo>
                    <a:pt x="207" y="362"/>
                  </a:lnTo>
                  <a:lnTo>
                    <a:pt x="216" y="354"/>
                  </a:lnTo>
                  <a:lnTo>
                    <a:pt x="229" y="353"/>
                  </a:lnTo>
                  <a:lnTo>
                    <a:pt x="248" y="366"/>
                  </a:lnTo>
                  <a:lnTo>
                    <a:pt x="270" y="386"/>
                  </a:lnTo>
                  <a:lnTo>
                    <a:pt x="276" y="382"/>
                  </a:lnTo>
                  <a:lnTo>
                    <a:pt x="277" y="367"/>
                  </a:lnTo>
                  <a:lnTo>
                    <a:pt x="277" y="351"/>
                  </a:lnTo>
                  <a:lnTo>
                    <a:pt x="276" y="336"/>
                  </a:lnTo>
                  <a:lnTo>
                    <a:pt x="266" y="319"/>
                  </a:lnTo>
                  <a:lnTo>
                    <a:pt x="259" y="323"/>
                  </a:lnTo>
                  <a:lnTo>
                    <a:pt x="242" y="315"/>
                  </a:lnTo>
                  <a:lnTo>
                    <a:pt x="215" y="295"/>
                  </a:lnTo>
                  <a:lnTo>
                    <a:pt x="207" y="288"/>
                  </a:lnTo>
                  <a:lnTo>
                    <a:pt x="189" y="286"/>
                  </a:lnTo>
                  <a:lnTo>
                    <a:pt x="179" y="280"/>
                  </a:lnTo>
                  <a:lnTo>
                    <a:pt x="179" y="273"/>
                  </a:lnTo>
                  <a:lnTo>
                    <a:pt x="190" y="262"/>
                  </a:lnTo>
                  <a:lnTo>
                    <a:pt x="194" y="258"/>
                  </a:lnTo>
                  <a:lnTo>
                    <a:pt x="187" y="249"/>
                  </a:lnTo>
                  <a:lnTo>
                    <a:pt x="183" y="236"/>
                  </a:lnTo>
                  <a:lnTo>
                    <a:pt x="187" y="230"/>
                  </a:lnTo>
                  <a:lnTo>
                    <a:pt x="202" y="245"/>
                  </a:lnTo>
                  <a:lnTo>
                    <a:pt x="215" y="251"/>
                  </a:lnTo>
                  <a:lnTo>
                    <a:pt x="215" y="238"/>
                  </a:lnTo>
                  <a:lnTo>
                    <a:pt x="207" y="223"/>
                  </a:lnTo>
                  <a:lnTo>
                    <a:pt x="190" y="202"/>
                  </a:lnTo>
                  <a:lnTo>
                    <a:pt x="172" y="174"/>
                  </a:lnTo>
                  <a:lnTo>
                    <a:pt x="170" y="160"/>
                  </a:lnTo>
                  <a:lnTo>
                    <a:pt x="168" y="147"/>
                  </a:lnTo>
                  <a:lnTo>
                    <a:pt x="165" y="134"/>
                  </a:lnTo>
                  <a:lnTo>
                    <a:pt x="163" y="121"/>
                  </a:lnTo>
                  <a:lnTo>
                    <a:pt x="176" y="117"/>
                  </a:lnTo>
                  <a:lnTo>
                    <a:pt x="174" y="126"/>
                  </a:lnTo>
                  <a:lnTo>
                    <a:pt x="185" y="139"/>
                  </a:lnTo>
                  <a:lnTo>
                    <a:pt x="192" y="139"/>
                  </a:lnTo>
                  <a:lnTo>
                    <a:pt x="190" y="147"/>
                  </a:lnTo>
                  <a:lnTo>
                    <a:pt x="226" y="182"/>
                  </a:lnTo>
                  <a:lnTo>
                    <a:pt x="227" y="176"/>
                  </a:lnTo>
                  <a:lnTo>
                    <a:pt x="220" y="160"/>
                  </a:lnTo>
                  <a:lnTo>
                    <a:pt x="231" y="156"/>
                  </a:lnTo>
                  <a:lnTo>
                    <a:pt x="248" y="163"/>
                  </a:lnTo>
                  <a:lnTo>
                    <a:pt x="257" y="176"/>
                  </a:lnTo>
                  <a:lnTo>
                    <a:pt x="259" y="167"/>
                  </a:lnTo>
                  <a:lnTo>
                    <a:pt x="246" y="152"/>
                  </a:lnTo>
                  <a:lnTo>
                    <a:pt x="248" y="145"/>
                  </a:lnTo>
                  <a:lnTo>
                    <a:pt x="257" y="141"/>
                  </a:lnTo>
                  <a:lnTo>
                    <a:pt x="281" y="152"/>
                  </a:lnTo>
                  <a:lnTo>
                    <a:pt x="287" y="148"/>
                  </a:lnTo>
                  <a:lnTo>
                    <a:pt x="285" y="137"/>
                  </a:lnTo>
                  <a:lnTo>
                    <a:pt x="274" y="130"/>
                  </a:lnTo>
                  <a:lnTo>
                    <a:pt x="257" y="122"/>
                  </a:lnTo>
                  <a:lnTo>
                    <a:pt x="246" y="113"/>
                  </a:lnTo>
                  <a:lnTo>
                    <a:pt x="244" y="106"/>
                  </a:lnTo>
                  <a:lnTo>
                    <a:pt x="248" y="98"/>
                  </a:lnTo>
                  <a:lnTo>
                    <a:pt x="272" y="95"/>
                  </a:lnTo>
                  <a:lnTo>
                    <a:pt x="298" y="87"/>
                  </a:lnTo>
                  <a:lnTo>
                    <a:pt x="316" y="89"/>
                  </a:lnTo>
                  <a:lnTo>
                    <a:pt x="349" y="82"/>
                  </a:lnTo>
                  <a:lnTo>
                    <a:pt x="355" y="78"/>
                  </a:lnTo>
                  <a:lnTo>
                    <a:pt x="377" y="87"/>
                  </a:lnTo>
                  <a:lnTo>
                    <a:pt x="396" y="97"/>
                  </a:lnTo>
                  <a:lnTo>
                    <a:pt x="405" y="76"/>
                  </a:lnTo>
                  <a:lnTo>
                    <a:pt x="422" y="54"/>
                  </a:lnTo>
                  <a:lnTo>
                    <a:pt x="427" y="48"/>
                  </a:lnTo>
                  <a:lnTo>
                    <a:pt x="429" y="9"/>
                  </a:lnTo>
                  <a:lnTo>
                    <a:pt x="427" y="6"/>
                  </a:lnTo>
                  <a:lnTo>
                    <a:pt x="418" y="0"/>
                  </a:lnTo>
                  <a:lnTo>
                    <a:pt x="407" y="0"/>
                  </a:lnTo>
                  <a:lnTo>
                    <a:pt x="401" y="6"/>
                  </a:lnTo>
                  <a:lnTo>
                    <a:pt x="401" y="20"/>
                  </a:lnTo>
                  <a:lnTo>
                    <a:pt x="403" y="32"/>
                  </a:lnTo>
                  <a:lnTo>
                    <a:pt x="388" y="35"/>
                  </a:lnTo>
                  <a:lnTo>
                    <a:pt x="377" y="43"/>
                  </a:lnTo>
                  <a:lnTo>
                    <a:pt x="370" y="45"/>
                  </a:lnTo>
                  <a:lnTo>
                    <a:pt x="346" y="39"/>
                  </a:lnTo>
                  <a:lnTo>
                    <a:pt x="337" y="33"/>
                  </a:lnTo>
                  <a:lnTo>
                    <a:pt x="324" y="41"/>
                  </a:lnTo>
                  <a:lnTo>
                    <a:pt x="305" y="20"/>
                  </a:lnTo>
                  <a:lnTo>
                    <a:pt x="285" y="35"/>
                  </a:lnTo>
                  <a:lnTo>
                    <a:pt x="270" y="45"/>
                  </a:lnTo>
                  <a:lnTo>
                    <a:pt x="255" y="52"/>
                  </a:lnTo>
                  <a:lnTo>
                    <a:pt x="231" y="56"/>
                  </a:lnTo>
                  <a:lnTo>
                    <a:pt x="215" y="61"/>
                  </a:lnTo>
                  <a:lnTo>
                    <a:pt x="202" y="61"/>
                  </a:lnTo>
                  <a:lnTo>
                    <a:pt x="196" y="63"/>
                  </a:lnTo>
                  <a:lnTo>
                    <a:pt x="183" y="78"/>
                  </a:lnTo>
                  <a:lnTo>
                    <a:pt x="172" y="78"/>
                  </a:lnTo>
                  <a:lnTo>
                    <a:pt x="153" y="82"/>
                  </a:lnTo>
                  <a:lnTo>
                    <a:pt x="135" y="80"/>
                  </a:lnTo>
                  <a:lnTo>
                    <a:pt x="126" y="97"/>
                  </a:lnTo>
                  <a:lnTo>
                    <a:pt x="111" y="98"/>
                  </a:lnTo>
                  <a:lnTo>
                    <a:pt x="98" y="97"/>
                  </a:lnTo>
                  <a:lnTo>
                    <a:pt x="87" y="95"/>
                  </a:lnTo>
                  <a:close/>
                </a:path>
              </a:pathLst>
            </a:custGeom>
            <a:solidFill>
              <a:schemeClr val="accent2">
                <a:lumMod val="75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59" name="Freeform 446">
              <a:extLst>
                <a:ext uri="{FF2B5EF4-FFF2-40B4-BE49-F238E27FC236}">
                  <a16:creationId xmlns:a16="http://schemas.microsoft.com/office/drawing/2014/main" xmlns="" id="{11A9935B-22F9-4E08-BE48-88F7B4A18C04}"/>
                </a:ext>
              </a:extLst>
            </p:cNvPr>
            <p:cNvSpPr>
              <a:spLocks/>
            </p:cNvSpPr>
            <p:nvPr/>
          </p:nvSpPr>
          <p:spPr bwMode="auto">
            <a:xfrm>
              <a:off x="3442" y="1785"/>
              <a:ext cx="39" cy="87"/>
            </a:xfrm>
            <a:custGeom>
              <a:avLst/>
              <a:gdLst>
                <a:gd name="T0" fmla="*/ 37 w 37"/>
                <a:gd name="T1" fmla="*/ 0 h 92"/>
                <a:gd name="T2" fmla="*/ 35 w 37"/>
                <a:gd name="T3" fmla="*/ 31 h 92"/>
                <a:gd name="T4" fmla="*/ 24 w 37"/>
                <a:gd name="T5" fmla="*/ 55 h 92"/>
                <a:gd name="T6" fmla="*/ 7 w 37"/>
                <a:gd name="T7" fmla="*/ 70 h 92"/>
                <a:gd name="T8" fmla="*/ 11 w 37"/>
                <a:gd name="T9" fmla="*/ 86 h 92"/>
                <a:gd name="T10" fmla="*/ 4 w 37"/>
                <a:gd name="T11" fmla="*/ 92 h 92"/>
                <a:gd name="T12" fmla="*/ 0 w 37"/>
                <a:gd name="T13" fmla="*/ 72 h 92"/>
                <a:gd name="T14" fmla="*/ 6 w 37"/>
                <a:gd name="T15" fmla="*/ 57 h 92"/>
                <a:gd name="T16" fmla="*/ 11 w 37"/>
                <a:gd name="T17" fmla="*/ 40 h 92"/>
                <a:gd name="T18" fmla="*/ 37 w 37"/>
                <a:gd name="T19"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92">
                  <a:moveTo>
                    <a:pt x="37" y="0"/>
                  </a:moveTo>
                  <a:lnTo>
                    <a:pt x="35" y="31"/>
                  </a:lnTo>
                  <a:lnTo>
                    <a:pt x="24" y="55"/>
                  </a:lnTo>
                  <a:lnTo>
                    <a:pt x="7" y="70"/>
                  </a:lnTo>
                  <a:lnTo>
                    <a:pt x="11" y="86"/>
                  </a:lnTo>
                  <a:lnTo>
                    <a:pt x="4" y="92"/>
                  </a:lnTo>
                  <a:lnTo>
                    <a:pt x="0" y="72"/>
                  </a:lnTo>
                  <a:lnTo>
                    <a:pt x="6" y="57"/>
                  </a:lnTo>
                  <a:lnTo>
                    <a:pt x="11" y="40"/>
                  </a:lnTo>
                  <a:lnTo>
                    <a:pt x="37"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0" name="Freeform 447">
              <a:extLst>
                <a:ext uri="{FF2B5EF4-FFF2-40B4-BE49-F238E27FC236}">
                  <a16:creationId xmlns:a16="http://schemas.microsoft.com/office/drawing/2014/main" xmlns="" id="{1B3BD38D-CB16-45A4-8727-20887613B2DE}"/>
                </a:ext>
              </a:extLst>
            </p:cNvPr>
            <p:cNvSpPr>
              <a:spLocks/>
            </p:cNvSpPr>
            <p:nvPr/>
          </p:nvSpPr>
          <p:spPr bwMode="auto">
            <a:xfrm>
              <a:off x="3530" y="1743"/>
              <a:ext cx="50" cy="72"/>
            </a:xfrm>
            <a:custGeom>
              <a:avLst/>
              <a:gdLst>
                <a:gd name="T0" fmla="*/ 39 w 50"/>
                <a:gd name="T1" fmla="*/ 0 h 73"/>
                <a:gd name="T2" fmla="*/ 50 w 50"/>
                <a:gd name="T3" fmla="*/ 0 h 73"/>
                <a:gd name="T4" fmla="*/ 37 w 50"/>
                <a:gd name="T5" fmla="*/ 15 h 73"/>
                <a:gd name="T6" fmla="*/ 35 w 50"/>
                <a:gd name="T7" fmla="*/ 26 h 73"/>
                <a:gd name="T8" fmla="*/ 39 w 50"/>
                <a:gd name="T9" fmla="*/ 41 h 73"/>
                <a:gd name="T10" fmla="*/ 26 w 50"/>
                <a:gd name="T11" fmla="*/ 56 h 73"/>
                <a:gd name="T12" fmla="*/ 9 w 50"/>
                <a:gd name="T13" fmla="*/ 73 h 73"/>
                <a:gd name="T14" fmla="*/ 6 w 50"/>
                <a:gd name="T15" fmla="*/ 56 h 73"/>
                <a:gd name="T16" fmla="*/ 0 w 50"/>
                <a:gd name="T17" fmla="*/ 49 h 73"/>
                <a:gd name="T18" fmla="*/ 0 w 50"/>
                <a:gd name="T19" fmla="*/ 36 h 73"/>
                <a:gd name="T20" fmla="*/ 15 w 50"/>
                <a:gd name="T21" fmla="*/ 22 h 73"/>
                <a:gd name="T22" fmla="*/ 39 w 50"/>
                <a:gd name="T23"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 h="73">
                  <a:moveTo>
                    <a:pt x="39" y="0"/>
                  </a:moveTo>
                  <a:lnTo>
                    <a:pt x="50" y="0"/>
                  </a:lnTo>
                  <a:lnTo>
                    <a:pt x="37" y="15"/>
                  </a:lnTo>
                  <a:lnTo>
                    <a:pt x="35" y="26"/>
                  </a:lnTo>
                  <a:lnTo>
                    <a:pt x="39" y="41"/>
                  </a:lnTo>
                  <a:lnTo>
                    <a:pt x="26" y="56"/>
                  </a:lnTo>
                  <a:lnTo>
                    <a:pt x="9" y="73"/>
                  </a:lnTo>
                  <a:lnTo>
                    <a:pt x="6" y="56"/>
                  </a:lnTo>
                  <a:lnTo>
                    <a:pt x="0" y="49"/>
                  </a:lnTo>
                  <a:lnTo>
                    <a:pt x="0" y="36"/>
                  </a:lnTo>
                  <a:lnTo>
                    <a:pt x="15" y="22"/>
                  </a:lnTo>
                  <a:lnTo>
                    <a:pt x="39"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1" name="Freeform 448">
              <a:extLst>
                <a:ext uri="{FF2B5EF4-FFF2-40B4-BE49-F238E27FC236}">
                  <a16:creationId xmlns:a16="http://schemas.microsoft.com/office/drawing/2014/main" xmlns="" id="{A7E5344E-EE8E-4AAC-8C17-7C1BAE826B50}"/>
                </a:ext>
              </a:extLst>
            </p:cNvPr>
            <p:cNvSpPr>
              <a:spLocks/>
            </p:cNvSpPr>
            <p:nvPr/>
          </p:nvSpPr>
          <p:spPr bwMode="auto">
            <a:xfrm>
              <a:off x="3214" y="1002"/>
              <a:ext cx="584" cy="935"/>
            </a:xfrm>
            <a:custGeom>
              <a:avLst/>
              <a:gdLst>
                <a:gd name="T0" fmla="*/ 564 w 584"/>
                <a:gd name="T1" fmla="*/ 30 h 935"/>
                <a:gd name="T2" fmla="*/ 584 w 584"/>
                <a:gd name="T3" fmla="*/ 72 h 935"/>
                <a:gd name="T4" fmla="*/ 510 w 584"/>
                <a:gd name="T5" fmla="*/ 76 h 935"/>
                <a:gd name="T6" fmla="*/ 494 w 584"/>
                <a:gd name="T7" fmla="*/ 107 h 935"/>
                <a:gd name="T8" fmla="*/ 471 w 584"/>
                <a:gd name="T9" fmla="*/ 150 h 935"/>
                <a:gd name="T10" fmla="*/ 475 w 584"/>
                <a:gd name="T11" fmla="*/ 191 h 935"/>
                <a:gd name="T12" fmla="*/ 447 w 584"/>
                <a:gd name="T13" fmla="*/ 226 h 935"/>
                <a:gd name="T14" fmla="*/ 400 w 584"/>
                <a:gd name="T15" fmla="*/ 265 h 935"/>
                <a:gd name="T16" fmla="*/ 361 w 584"/>
                <a:gd name="T17" fmla="*/ 292 h 935"/>
                <a:gd name="T18" fmla="*/ 317 w 584"/>
                <a:gd name="T19" fmla="*/ 335 h 935"/>
                <a:gd name="T20" fmla="*/ 305 w 584"/>
                <a:gd name="T21" fmla="*/ 366 h 935"/>
                <a:gd name="T22" fmla="*/ 289 w 584"/>
                <a:gd name="T23" fmla="*/ 421 h 935"/>
                <a:gd name="T24" fmla="*/ 297 w 584"/>
                <a:gd name="T25" fmla="*/ 502 h 935"/>
                <a:gd name="T26" fmla="*/ 349 w 584"/>
                <a:gd name="T27" fmla="*/ 565 h 935"/>
                <a:gd name="T28" fmla="*/ 333 w 584"/>
                <a:gd name="T29" fmla="*/ 604 h 935"/>
                <a:gd name="T30" fmla="*/ 297 w 584"/>
                <a:gd name="T31" fmla="*/ 594 h 935"/>
                <a:gd name="T32" fmla="*/ 233 w 584"/>
                <a:gd name="T33" fmla="*/ 599 h 935"/>
                <a:gd name="T34" fmla="*/ 281 w 584"/>
                <a:gd name="T35" fmla="*/ 607 h 935"/>
                <a:gd name="T36" fmla="*/ 329 w 584"/>
                <a:gd name="T37" fmla="*/ 632 h 935"/>
                <a:gd name="T38" fmla="*/ 297 w 584"/>
                <a:gd name="T39" fmla="*/ 642 h 935"/>
                <a:gd name="T40" fmla="*/ 269 w 584"/>
                <a:gd name="T41" fmla="*/ 680 h 935"/>
                <a:gd name="T42" fmla="*/ 258 w 584"/>
                <a:gd name="T43" fmla="*/ 705 h 935"/>
                <a:gd name="T44" fmla="*/ 243 w 584"/>
                <a:gd name="T45" fmla="*/ 758 h 935"/>
                <a:gd name="T46" fmla="*/ 226 w 584"/>
                <a:gd name="T47" fmla="*/ 824 h 935"/>
                <a:gd name="T48" fmla="*/ 194 w 584"/>
                <a:gd name="T49" fmla="*/ 880 h 935"/>
                <a:gd name="T50" fmla="*/ 137 w 584"/>
                <a:gd name="T51" fmla="*/ 887 h 935"/>
                <a:gd name="T52" fmla="*/ 117 w 584"/>
                <a:gd name="T53" fmla="*/ 906 h 935"/>
                <a:gd name="T54" fmla="*/ 82 w 584"/>
                <a:gd name="T55" fmla="*/ 925 h 935"/>
                <a:gd name="T56" fmla="*/ 39 w 584"/>
                <a:gd name="T57" fmla="*/ 925 h 935"/>
                <a:gd name="T58" fmla="*/ 34 w 584"/>
                <a:gd name="T59" fmla="*/ 869 h 935"/>
                <a:gd name="T60" fmla="*/ 39 w 584"/>
                <a:gd name="T61" fmla="*/ 848 h 935"/>
                <a:gd name="T62" fmla="*/ 51 w 584"/>
                <a:gd name="T63" fmla="*/ 827 h 935"/>
                <a:gd name="T64" fmla="*/ 23 w 584"/>
                <a:gd name="T65" fmla="*/ 786 h 935"/>
                <a:gd name="T66" fmla="*/ 5 w 584"/>
                <a:gd name="T67" fmla="*/ 737 h 935"/>
                <a:gd name="T68" fmla="*/ 5 w 584"/>
                <a:gd name="T69" fmla="*/ 667 h 935"/>
                <a:gd name="T70" fmla="*/ 7 w 584"/>
                <a:gd name="T71" fmla="*/ 618 h 935"/>
                <a:gd name="T72" fmla="*/ 31 w 584"/>
                <a:gd name="T73" fmla="*/ 561 h 935"/>
                <a:gd name="T74" fmla="*/ 74 w 584"/>
                <a:gd name="T75" fmla="*/ 526 h 935"/>
                <a:gd name="T76" fmla="*/ 62 w 584"/>
                <a:gd name="T77" fmla="*/ 450 h 935"/>
                <a:gd name="T78" fmla="*/ 90 w 584"/>
                <a:gd name="T79" fmla="*/ 421 h 935"/>
                <a:gd name="T80" fmla="*/ 67 w 584"/>
                <a:gd name="T81" fmla="*/ 356 h 935"/>
                <a:gd name="T82" fmla="*/ 86 w 584"/>
                <a:gd name="T83" fmla="*/ 292 h 935"/>
                <a:gd name="T84" fmla="*/ 117 w 584"/>
                <a:gd name="T85" fmla="*/ 226 h 935"/>
                <a:gd name="T86" fmla="*/ 176 w 584"/>
                <a:gd name="T87" fmla="*/ 226 h 935"/>
                <a:gd name="T88" fmla="*/ 168 w 584"/>
                <a:gd name="T89" fmla="*/ 166 h 935"/>
                <a:gd name="T90" fmla="*/ 180 w 584"/>
                <a:gd name="T91" fmla="*/ 142 h 935"/>
                <a:gd name="T92" fmla="*/ 194 w 584"/>
                <a:gd name="T93" fmla="*/ 80 h 935"/>
                <a:gd name="T94" fmla="*/ 230 w 584"/>
                <a:gd name="T95" fmla="*/ 3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84" h="935">
                  <a:moveTo>
                    <a:pt x="242" y="0"/>
                  </a:moveTo>
                  <a:lnTo>
                    <a:pt x="560" y="2"/>
                  </a:lnTo>
                  <a:lnTo>
                    <a:pt x="564" y="30"/>
                  </a:lnTo>
                  <a:lnTo>
                    <a:pt x="577" y="48"/>
                  </a:lnTo>
                  <a:lnTo>
                    <a:pt x="584" y="65"/>
                  </a:lnTo>
                  <a:lnTo>
                    <a:pt x="584" y="72"/>
                  </a:lnTo>
                  <a:lnTo>
                    <a:pt x="573" y="76"/>
                  </a:lnTo>
                  <a:lnTo>
                    <a:pt x="522" y="76"/>
                  </a:lnTo>
                  <a:lnTo>
                    <a:pt x="510" y="76"/>
                  </a:lnTo>
                  <a:lnTo>
                    <a:pt x="502" y="82"/>
                  </a:lnTo>
                  <a:lnTo>
                    <a:pt x="502" y="97"/>
                  </a:lnTo>
                  <a:lnTo>
                    <a:pt x="494" y="107"/>
                  </a:lnTo>
                  <a:lnTo>
                    <a:pt x="471" y="125"/>
                  </a:lnTo>
                  <a:lnTo>
                    <a:pt x="475" y="140"/>
                  </a:lnTo>
                  <a:lnTo>
                    <a:pt x="471" y="150"/>
                  </a:lnTo>
                  <a:lnTo>
                    <a:pt x="463" y="156"/>
                  </a:lnTo>
                  <a:lnTo>
                    <a:pt x="471" y="178"/>
                  </a:lnTo>
                  <a:lnTo>
                    <a:pt x="475" y="191"/>
                  </a:lnTo>
                  <a:lnTo>
                    <a:pt x="467" y="202"/>
                  </a:lnTo>
                  <a:lnTo>
                    <a:pt x="452" y="213"/>
                  </a:lnTo>
                  <a:lnTo>
                    <a:pt x="447" y="226"/>
                  </a:lnTo>
                  <a:lnTo>
                    <a:pt x="444" y="244"/>
                  </a:lnTo>
                  <a:lnTo>
                    <a:pt x="416" y="255"/>
                  </a:lnTo>
                  <a:lnTo>
                    <a:pt x="400" y="265"/>
                  </a:lnTo>
                  <a:lnTo>
                    <a:pt x="377" y="279"/>
                  </a:lnTo>
                  <a:lnTo>
                    <a:pt x="379" y="289"/>
                  </a:lnTo>
                  <a:lnTo>
                    <a:pt x="361" y="292"/>
                  </a:lnTo>
                  <a:lnTo>
                    <a:pt x="353" y="299"/>
                  </a:lnTo>
                  <a:lnTo>
                    <a:pt x="333" y="325"/>
                  </a:lnTo>
                  <a:lnTo>
                    <a:pt x="317" y="335"/>
                  </a:lnTo>
                  <a:lnTo>
                    <a:pt x="322" y="352"/>
                  </a:lnTo>
                  <a:lnTo>
                    <a:pt x="313" y="358"/>
                  </a:lnTo>
                  <a:lnTo>
                    <a:pt x="305" y="366"/>
                  </a:lnTo>
                  <a:lnTo>
                    <a:pt x="313" y="394"/>
                  </a:lnTo>
                  <a:lnTo>
                    <a:pt x="308" y="411"/>
                  </a:lnTo>
                  <a:lnTo>
                    <a:pt x="289" y="421"/>
                  </a:lnTo>
                  <a:lnTo>
                    <a:pt x="285" y="450"/>
                  </a:lnTo>
                  <a:lnTo>
                    <a:pt x="289" y="484"/>
                  </a:lnTo>
                  <a:lnTo>
                    <a:pt x="297" y="502"/>
                  </a:lnTo>
                  <a:lnTo>
                    <a:pt x="325" y="524"/>
                  </a:lnTo>
                  <a:lnTo>
                    <a:pt x="337" y="544"/>
                  </a:lnTo>
                  <a:lnTo>
                    <a:pt x="349" y="565"/>
                  </a:lnTo>
                  <a:lnTo>
                    <a:pt x="356" y="579"/>
                  </a:lnTo>
                  <a:lnTo>
                    <a:pt x="349" y="594"/>
                  </a:lnTo>
                  <a:lnTo>
                    <a:pt x="333" y="604"/>
                  </a:lnTo>
                  <a:lnTo>
                    <a:pt x="322" y="599"/>
                  </a:lnTo>
                  <a:lnTo>
                    <a:pt x="313" y="589"/>
                  </a:lnTo>
                  <a:lnTo>
                    <a:pt x="297" y="594"/>
                  </a:lnTo>
                  <a:lnTo>
                    <a:pt x="292" y="604"/>
                  </a:lnTo>
                  <a:lnTo>
                    <a:pt x="269" y="604"/>
                  </a:lnTo>
                  <a:lnTo>
                    <a:pt x="233" y="599"/>
                  </a:lnTo>
                  <a:lnTo>
                    <a:pt x="226" y="607"/>
                  </a:lnTo>
                  <a:lnTo>
                    <a:pt x="249" y="618"/>
                  </a:lnTo>
                  <a:lnTo>
                    <a:pt x="281" y="607"/>
                  </a:lnTo>
                  <a:lnTo>
                    <a:pt x="289" y="620"/>
                  </a:lnTo>
                  <a:lnTo>
                    <a:pt x="313" y="625"/>
                  </a:lnTo>
                  <a:lnTo>
                    <a:pt x="329" y="632"/>
                  </a:lnTo>
                  <a:lnTo>
                    <a:pt x="322" y="638"/>
                  </a:lnTo>
                  <a:lnTo>
                    <a:pt x="300" y="635"/>
                  </a:lnTo>
                  <a:lnTo>
                    <a:pt x="297" y="642"/>
                  </a:lnTo>
                  <a:lnTo>
                    <a:pt x="300" y="652"/>
                  </a:lnTo>
                  <a:lnTo>
                    <a:pt x="289" y="667"/>
                  </a:lnTo>
                  <a:lnTo>
                    <a:pt x="269" y="680"/>
                  </a:lnTo>
                  <a:lnTo>
                    <a:pt x="261" y="684"/>
                  </a:lnTo>
                  <a:lnTo>
                    <a:pt x="254" y="688"/>
                  </a:lnTo>
                  <a:lnTo>
                    <a:pt x="258" y="705"/>
                  </a:lnTo>
                  <a:lnTo>
                    <a:pt x="249" y="715"/>
                  </a:lnTo>
                  <a:lnTo>
                    <a:pt x="238" y="737"/>
                  </a:lnTo>
                  <a:lnTo>
                    <a:pt x="243" y="758"/>
                  </a:lnTo>
                  <a:lnTo>
                    <a:pt x="233" y="789"/>
                  </a:lnTo>
                  <a:lnTo>
                    <a:pt x="226" y="803"/>
                  </a:lnTo>
                  <a:lnTo>
                    <a:pt x="226" y="824"/>
                  </a:lnTo>
                  <a:lnTo>
                    <a:pt x="215" y="837"/>
                  </a:lnTo>
                  <a:lnTo>
                    <a:pt x="199" y="863"/>
                  </a:lnTo>
                  <a:lnTo>
                    <a:pt x="194" y="880"/>
                  </a:lnTo>
                  <a:lnTo>
                    <a:pt x="168" y="876"/>
                  </a:lnTo>
                  <a:lnTo>
                    <a:pt x="140" y="876"/>
                  </a:lnTo>
                  <a:lnTo>
                    <a:pt x="137" y="887"/>
                  </a:lnTo>
                  <a:lnTo>
                    <a:pt x="121" y="890"/>
                  </a:lnTo>
                  <a:lnTo>
                    <a:pt x="113" y="895"/>
                  </a:lnTo>
                  <a:lnTo>
                    <a:pt x="117" y="906"/>
                  </a:lnTo>
                  <a:lnTo>
                    <a:pt x="113" y="925"/>
                  </a:lnTo>
                  <a:lnTo>
                    <a:pt x="93" y="935"/>
                  </a:lnTo>
                  <a:lnTo>
                    <a:pt x="82" y="925"/>
                  </a:lnTo>
                  <a:lnTo>
                    <a:pt x="67" y="935"/>
                  </a:lnTo>
                  <a:lnTo>
                    <a:pt x="46" y="935"/>
                  </a:lnTo>
                  <a:lnTo>
                    <a:pt x="39" y="925"/>
                  </a:lnTo>
                  <a:lnTo>
                    <a:pt x="46" y="917"/>
                  </a:lnTo>
                  <a:lnTo>
                    <a:pt x="51" y="897"/>
                  </a:lnTo>
                  <a:lnTo>
                    <a:pt x="34" y="869"/>
                  </a:lnTo>
                  <a:lnTo>
                    <a:pt x="28" y="856"/>
                  </a:lnTo>
                  <a:lnTo>
                    <a:pt x="31" y="848"/>
                  </a:lnTo>
                  <a:lnTo>
                    <a:pt x="39" y="848"/>
                  </a:lnTo>
                  <a:lnTo>
                    <a:pt x="44" y="842"/>
                  </a:lnTo>
                  <a:lnTo>
                    <a:pt x="46" y="834"/>
                  </a:lnTo>
                  <a:lnTo>
                    <a:pt x="51" y="827"/>
                  </a:lnTo>
                  <a:lnTo>
                    <a:pt x="46" y="821"/>
                  </a:lnTo>
                  <a:lnTo>
                    <a:pt x="39" y="806"/>
                  </a:lnTo>
                  <a:lnTo>
                    <a:pt x="23" y="786"/>
                  </a:lnTo>
                  <a:lnTo>
                    <a:pt x="28" y="764"/>
                  </a:lnTo>
                  <a:lnTo>
                    <a:pt x="16" y="748"/>
                  </a:lnTo>
                  <a:lnTo>
                    <a:pt x="5" y="737"/>
                  </a:lnTo>
                  <a:lnTo>
                    <a:pt x="11" y="719"/>
                  </a:lnTo>
                  <a:lnTo>
                    <a:pt x="20" y="684"/>
                  </a:lnTo>
                  <a:lnTo>
                    <a:pt x="5" y="667"/>
                  </a:lnTo>
                  <a:lnTo>
                    <a:pt x="0" y="649"/>
                  </a:lnTo>
                  <a:lnTo>
                    <a:pt x="0" y="638"/>
                  </a:lnTo>
                  <a:lnTo>
                    <a:pt x="7" y="618"/>
                  </a:lnTo>
                  <a:lnTo>
                    <a:pt x="20" y="620"/>
                  </a:lnTo>
                  <a:lnTo>
                    <a:pt x="31" y="594"/>
                  </a:lnTo>
                  <a:lnTo>
                    <a:pt x="31" y="561"/>
                  </a:lnTo>
                  <a:lnTo>
                    <a:pt x="34" y="551"/>
                  </a:lnTo>
                  <a:lnTo>
                    <a:pt x="51" y="541"/>
                  </a:lnTo>
                  <a:lnTo>
                    <a:pt x="74" y="526"/>
                  </a:lnTo>
                  <a:lnTo>
                    <a:pt x="74" y="510"/>
                  </a:lnTo>
                  <a:lnTo>
                    <a:pt x="70" y="457"/>
                  </a:lnTo>
                  <a:lnTo>
                    <a:pt x="62" y="450"/>
                  </a:lnTo>
                  <a:lnTo>
                    <a:pt x="62" y="435"/>
                  </a:lnTo>
                  <a:lnTo>
                    <a:pt x="82" y="428"/>
                  </a:lnTo>
                  <a:lnTo>
                    <a:pt x="90" y="421"/>
                  </a:lnTo>
                  <a:lnTo>
                    <a:pt x="78" y="401"/>
                  </a:lnTo>
                  <a:lnTo>
                    <a:pt x="62" y="380"/>
                  </a:lnTo>
                  <a:lnTo>
                    <a:pt x="67" y="356"/>
                  </a:lnTo>
                  <a:lnTo>
                    <a:pt x="70" y="338"/>
                  </a:lnTo>
                  <a:lnTo>
                    <a:pt x="86" y="307"/>
                  </a:lnTo>
                  <a:lnTo>
                    <a:pt x="86" y="292"/>
                  </a:lnTo>
                  <a:lnTo>
                    <a:pt x="86" y="265"/>
                  </a:lnTo>
                  <a:lnTo>
                    <a:pt x="98" y="240"/>
                  </a:lnTo>
                  <a:lnTo>
                    <a:pt x="117" y="226"/>
                  </a:lnTo>
                  <a:lnTo>
                    <a:pt x="137" y="215"/>
                  </a:lnTo>
                  <a:lnTo>
                    <a:pt x="155" y="219"/>
                  </a:lnTo>
                  <a:lnTo>
                    <a:pt x="176" y="226"/>
                  </a:lnTo>
                  <a:lnTo>
                    <a:pt x="183" y="202"/>
                  </a:lnTo>
                  <a:lnTo>
                    <a:pt x="176" y="181"/>
                  </a:lnTo>
                  <a:lnTo>
                    <a:pt x="168" y="166"/>
                  </a:lnTo>
                  <a:lnTo>
                    <a:pt x="164" y="156"/>
                  </a:lnTo>
                  <a:lnTo>
                    <a:pt x="168" y="145"/>
                  </a:lnTo>
                  <a:lnTo>
                    <a:pt x="180" y="142"/>
                  </a:lnTo>
                  <a:lnTo>
                    <a:pt x="183" y="118"/>
                  </a:lnTo>
                  <a:lnTo>
                    <a:pt x="192" y="97"/>
                  </a:lnTo>
                  <a:lnTo>
                    <a:pt x="194" y="80"/>
                  </a:lnTo>
                  <a:lnTo>
                    <a:pt x="194" y="61"/>
                  </a:lnTo>
                  <a:lnTo>
                    <a:pt x="206" y="44"/>
                  </a:lnTo>
                  <a:lnTo>
                    <a:pt x="230" y="30"/>
                  </a:lnTo>
                  <a:lnTo>
                    <a:pt x="246" y="27"/>
                  </a:lnTo>
                  <a:lnTo>
                    <a:pt x="251" y="4"/>
                  </a:lnTo>
                </a:path>
              </a:pathLst>
            </a:custGeom>
            <a:solidFill>
              <a:schemeClr val="accent5">
                <a:lumMod val="60000"/>
                <a:lumOff val="40000"/>
              </a:schemeClr>
            </a:solidFill>
            <a:ln w="9525" cap="flat" cmpd="sng">
              <a:solidFill>
                <a:schemeClr val="accent3">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2" name="Freeform 449">
              <a:extLst>
                <a:ext uri="{FF2B5EF4-FFF2-40B4-BE49-F238E27FC236}">
                  <a16:creationId xmlns:a16="http://schemas.microsoft.com/office/drawing/2014/main" xmlns="" id="{3AFE8DF5-33AA-4BA1-A8DD-8FA55E72359C}"/>
                </a:ext>
              </a:extLst>
            </p:cNvPr>
            <p:cNvSpPr>
              <a:spLocks/>
            </p:cNvSpPr>
            <p:nvPr/>
          </p:nvSpPr>
          <p:spPr bwMode="auto">
            <a:xfrm>
              <a:off x="1502" y="2732"/>
              <a:ext cx="324" cy="411"/>
            </a:xfrm>
            <a:custGeom>
              <a:avLst/>
              <a:gdLst>
                <a:gd name="T0" fmla="*/ 177 w 307"/>
                <a:gd name="T1" fmla="*/ 0 h 436"/>
                <a:gd name="T2" fmla="*/ 194 w 307"/>
                <a:gd name="T3" fmla="*/ 37 h 436"/>
                <a:gd name="T4" fmla="*/ 211 w 307"/>
                <a:gd name="T5" fmla="*/ 38 h 436"/>
                <a:gd name="T6" fmla="*/ 256 w 307"/>
                <a:gd name="T7" fmla="*/ 45 h 436"/>
                <a:gd name="T8" fmla="*/ 279 w 307"/>
                <a:gd name="T9" fmla="*/ 56 h 436"/>
                <a:gd name="T10" fmla="*/ 299 w 307"/>
                <a:gd name="T11" fmla="*/ 89 h 436"/>
                <a:gd name="T12" fmla="*/ 304 w 307"/>
                <a:gd name="T13" fmla="*/ 103 h 436"/>
                <a:gd name="T14" fmla="*/ 248 w 307"/>
                <a:gd name="T15" fmla="*/ 126 h 436"/>
                <a:gd name="T16" fmla="*/ 232 w 307"/>
                <a:gd name="T17" fmla="*/ 167 h 436"/>
                <a:gd name="T18" fmla="*/ 216 w 307"/>
                <a:gd name="T19" fmla="*/ 205 h 436"/>
                <a:gd name="T20" fmla="*/ 205 w 307"/>
                <a:gd name="T21" fmla="*/ 234 h 436"/>
                <a:gd name="T22" fmla="*/ 180 w 307"/>
                <a:gd name="T23" fmla="*/ 227 h 436"/>
                <a:gd name="T24" fmla="*/ 175 w 307"/>
                <a:gd name="T25" fmla="*/ 257 h 436"/>
                <a:gd name="T26" fmla="*/ 178 w 307"/>
                <a:gd name="T27" fmla="*/ 287 h 436"/>
                <a:gd name="T28" fmla="*/ 155 w 307"/>
                <a:gd name="T29" fmla="*/ 314 h 436"/>
                <a:gd name="T30" fmla="*/ 152 w 307"/>
                <a:gd name="T31" fmla="*/ 354 h 436"/>
                <a:gd name="T32" fmla="*/ 156 w 307"/>
                <a:gd name="T33" fmla="*/ 378 h 436"/>
                <a:gd name="T34" fmla="*/ 116 w 307"/>
                <a:gd name="T35" fmla="*/ 398 h 436"/>
                <a:gd name="T36" fmla="*/ 115 w 307"/>
                <a:gd name="T37" fmla="*/ 432 h 436"/>
                <a:gd name="T38" fmla="*/ 59 w 307"/>
                <a:gd name="T39" fmla="*/ 436 h 436"/>
                <a:gd name="T40" fmla="*/ 19 w 307"/>
                <a:gd name="T41" fmla="*/ 406 h 436"/>
                <a:gd name="T42" fmla="*/ 0 w 307"/>
                <a:gd name="T43" fmla="*/ 395 h 436"/>
                <a:gd name="T44" fmla="*/ 22 w 307"/>
                <a:gd name="T45" fmla="*/ 362 h 436"/>
                <a:gd name="T46" fmla="*/ 48 w 307"/>
                <a:gd name="T47" fmla="*/ 314 h 436"/>
                <a:gd name="T48" fmla="*/ 44 w 307"/>
                <a:gd name="T49" fmla="*/ 288 h 436"/>
                <a:gd name="T50" fmla="*/ 30 w 307"/>
                <a:gd name="T51" fmla="*/ 272 h 436"/>
                <a:gd name="T52" fmla="*/ 52 w 307"/>
                <a:gd name="T53" fmla="*/ 252 h 436"/>
                <a:gd name="T54" fmla="*/ 22 w 307"/>
                <a:gd name="T55" fmla="*/ 256 h 436"/>
                <a:gd name="T56" fmla="*/ 30 w 307"/>
                <a:gd name="T57" fmla="*/ 226 h 436"/>
                <a:gd name="T58" fmla="*/ 41 w 307"/>
                <a:gd name="T59" fmla="*/ 200 h 436"/>
                <a:gd name="T60" fmla="*/ 52 w 307"/>
                <a:gd name="T61" fmla="*/ 186 h 436"/>
                <a:gd name="T62" fmla="*/ 82 w 307"/>
                <a:gd name="T63" fmla="*/ 167 h 436"/>
                <a:gd name="T64" fmla="*/ 122 w 307"/>
                <a:gd name="T65" fmla="*/ 115 h 436"/>
                <a:gd name="T66" fmla="*/ 137 w 307"/>
                <a:gd name="T67" fmla="*/ 78 h 436"/>
                <a:gd name="T68" fmla="*/ 148 w 307"/>
                <a:gd name="T69" fmla="*/ 38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7" h="436">
                  <a:moveTo>
                    <a:pt x="155" y="4"/>
                  </a:moveTo>
                  <a:lnTo>
                    <a:pt x="177" y="0"/>
                  </a:lnTo>
                  <a:lnTo>
                    <a:pt x="192" y="17"/>
                  </a:lnTo>
                  <a:lnTo>
                    <a:pt x="194" y="37"/>
                  </a:lnTo>
                  <a:lnTo>
                    <a:pt x="200" y="41"/>
                  </a:lnTo>
                  <a:lnTo>
                    <a:pt x="211" y="38"/>
                  </a:lnTo>
                  <a:lnTo>
                    <a:pt x="246" y="52"/>
                  </a:lnTo>
                  <a:lnTo>
                    <a:pt x="256" y="45"/>
                  </a:lnTo>
                  <a:lnTo>
                    <a:pt x="270" y="44"/>
                  </a:lnTo>
                  <a:lnTo>
                    <a:pt x="279" y="56"/>
                  </a:lnTo>
                  <a:lnTo>
                    <a:pt x="287" y="76"/>
                  </a:lnTo>
                  <a:lnTo>
                    <a:pt x="299" y="89"/>
                  </a:lnTo>
                  <a:lnTo>
                    <a:pt x="307" y="96"/>
                  </a:lnTo>
                  <a:lnTo>
                    <a:pt x="304" y="103"/>
                  </a:lnTo>
                  <a:lnTo>
                    <a:pt x="277" y="110"/>
                  </a:lnTo>
                  <a:lnTo>
                    <a:pt x="248" y="126"/>
                  </a:lnTo>
                  <a:lnTo>
                    <a:pt x="249" y="153"/>
                  </a:lnTo>
                  <a:lnTo>
                    <a:pt x="232" y="167"/>
                  </a:lnTo>
                  <a:lnTo>
                    <a:pt x="218" y="179"/>
                  </a:lnTo>
                  <a:lnTo>
                    <a:pt x="216" y="205"/>
                  </a:lnTo>
                  <a:lnTo>
                    <a:pt x="216" y="222"/>
                  </a:lnTo>
                  <a:lnTo>
                    <a:pt x="205" y="234"/>
                  </a:lnTo>
                  <a:lnTo>
                    <a:pt x="196" y="222"/>
                  </a:lnTo>
                  <a:lnTo>
                    <a:pt x="180" y="227"/>
                  </a:lnTo>
                  <a:lnTo>
                    <a:pt x="178" y="235"/>
                  </a:lnTo>
                  <a:lnTo>
                    <a:pt x="175" y="257"/>
                  </a:lnTo>
                  <a:lnTo>
                    <a:pt x="181" y="265"/>
                  </a:lnTo>
                  <a:lnTo>
                    <a:pt x="178" y="287"/>
                  </a:lnTo>
                  <a:lnTo>
                    <a:pt x="168" y="297"/>
                  </a:lnTo>
                  <a:lnTo>
                    <a:pt x="155" y="314"/>
                  </a:lnTo>
                  <a:lnTo>
                    <a:pt x="149" y="328"/>
                  </a:lnTo>
                  <a:lnTo>
                    <a:pt x="152" y="354"/>
                  </a:lnTo>
                  <a:lnTo>
                    <a:pt x="163" y="369"/>
                  </a:lnTo>
                  <a:lnTo>
                    <a:pt x="156" y="378"/>
                  </a:lnTo>
                  <a:lnTo>
                    <a:pt x="127" y="387"/>
                  </a:lnTo>
                  <a:lnTo>
                    <a:pt x="116" y="398"/>
                  </a:lnTo>
                  <a:lnTo>
                    <a:pt x="115" y="410"/>
                  </a:lnTo>
                  <a:lnTo>
                    <a:pt x="115" y="432"/>
                  </a:lnTo>
                  <a:lnTo>
                    <a:pt x="82" y="432"/>
                  </a:lnTo>
                  <a:lnTo>
                    <a:pt x="59" y="436"/>
                  </a:lnTo>
                  <a:lnTo>
                    <a:pt x="33" y="406"/>
                  </a:lnTo>
                  <a:lnTo>
                    <a:pt x="19" y="406"/>
                  </a:lnTo>
                  <a:lnTo>
                    <a:pt x="7" y="406"/>
                  </a:lnTo>
                  <a:lnTo>
                    <a:pt x="0" y="395"/>
                  </a:lnTo>
                  <a:lnTo>
                    <a:pt x="7" y="384"/>
                  </a:lnTo>
                  <a:lnTo>
                    <a:pt x="22" y="362"/>
                  </a:lnTo>
                  <a:lnTo>
                    <a:pt x="30" y="340"/>
                  </a:lnTo>
                  <a:lnTo>
                    <a:pt x="48" y="314"/>
                  </a:lnTo>
                  <a:lnTo>
                    <a:pt x="52" y="299"/>
                  </a:lnTo>
                  <a:lnTo>
                    <a:pt x="44" y="288"/>
                  </a:lnTo>
                  <a:lnTo>
                    <a:pt x="33" y="278"/>
                  </a:lnTo>
                  <a:lnTo>
                    <a:pt x="30" y="272"/>
                  </a:lnTo>
                  <a:lnTo>
                    <a:pt x="44" y="267"/>
                  </a:lnTo>
                  <a:lnTo>
                    <a:pt x="52" y="252"/>
                  </a:lnTo>
                  <a:lnTo>
                    <a:pt x="37" y="248"/>
                  </a:lnTo>
                  <a:lnTo>
                    <a:pt x="22" y="256"/>
                  </a:lnTo>
                  <a:lnTo>
                    <a:pt x="22" y="237"/>
                  </a:lnTo>
                  <a:lnTo>
                    <a:pt x="30" y="226"/>
                  </a:lnTo>
                  <a:lnTo>
                    <a:pt x="37" y="215"/>
                  </a:lnTo>
                  <a:lnTo>
                    <a:pt x="41" y="200"/>
                  </a:lnTo>
                  <a:lnTo>
                    <a:pt x="44" y="189"/>
                  </a:lnTo>
                  <a:lnTo>
                    <a:pt x="52" y="186"/>
                  </a:lnTo>
                  <a:lnTo>
                    <a:pt x="63" y="193"/>
                  </a:lnTo>
                  <a:lnTo>
                    <a:pt x="82" y="167"/>
                  </a:lnTo>
                  <a:lnTo>
                    <a:pt x="93" y="149"/>
                  </a:lnTo>
                  <a:lnTo>
                    <a:pt x="122" y="115"/>
                  </a:lnTo>
                  <a:lnTo>
                    <a:pt x="122" y="101"/>
                  </a:lnTo>
                  <a:lnTo>
                    <a:pt x="137" y="78"/>
                  </a:lnTo>
                  <a:lnTo>
                    <a:pt x="141" y="52"/>
                  </a:lnTo>
                  <a:lnTo>
                    <a:pt x="148" y="38"/>
                  </a:lnTo>
                  <a:lnTo>
                    <a:pt x="155" y="4"/>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dirty="0">
                <a:solidFill>
                  <a:srgbClr val="004A7A"/>
                </a:solidFill>
              </a:endParaRPr>
            </a:p>
          </p:txBody>
        </p:sp>
        <p:sp>
          <p:nvSpPr>
            <p:cNvPr id="63" name="Freeform 450">
              <a:extLst>
                <a:ext uri="{FF2B5EF4-FFF2-40B4-BE49-F238E27FC236}">
                  <a16:creationId xmlns:a16="http://schemas.microsoft.com/office/drawing/2014/main" xmlns="" id="{F1007B87-3B62-4605-9A0B-82B4FC6FBC43}"/>
                </a:ext>
              </a:extLst>
            </p:cNvPr>
            <p:cNvSpPr>
              <a:spLocks/>
            </p:cNvSpPr>
            <p:nvPr/>
          </p:nvSpPr>
          <p:spPr bwMode="auto">
            <a:xfrm>
              <a:off x="1623" y="2603"/>
              <a:ext cx="850" cy="676"/>
            </a:xfrm>
            <a:custGeom>
              <a:avLst/>
              <a:gdLst>
                <a:gd name="T0" fmla="*/ 39 w 850"/>
                <a:gd name="T1" fmla="*/ 122 h 676"/>
                <a:gd name="T2" fmla="*/ 66 w 850"/>
                <a:gd name="T3" fmla="*/ 73 h 676"/>
                <a:gd name="T4" fmla="*/ 59 w 850"/>
                <a:gd name="T5" fmla="*/ 56 h 676"/>
                <a:gd name="T6" fmla="*/ 46 w 850"/>
                <a:gd name="T7" fmla="*/ 39 h 676"/>
                <a:gd name="T8" fmla="*/ 93 w 850"/>
                <a:gd name="T9" fmla="*/ 18 h 676"/>
                <a:gd name="T10" fmla="*/ 128 w 850"/>
                <a:gd name="T11" fmla="*/ 10 h 676"/>
                <a:gd name="T12" fmla="*/ 164 w 850"/>
                <a:gd name="T13" fmla="*/ 4 h 676"/>
                <a:gd name="T14" fmla="*/ 234 w 850"/>
                <a:gd name="T15" fmla="*/ 53 h 676"/>
                <a:gd name="T16" fmla="*/ 283 w 850"/>
                <a:gd name="T17" fmla="*/ 56 h 676"/>
                <a:gd name="T18" fmla="*/ 418 w 850"/>
                <a:gd name="T19" fmla="*/ 112 h 676"/>
                <a:gd name="T20" fmla="*/ 476 w 850"/>
                <a:gd name="T21" fmla="*/ 125 h 676"/>
                <a:gd name="T22" fmla="*/ 516 w 850"/>
                <a:gd name="T23" fmla="*/ 153 h 676"/>
                <a:gd name="T24" fmla="*/ 554 w 850"/>
                <a:gd name="T25" fmla="*/ 157 h 676"/>
                <a:gd name="T26" fmla="*/ 554 w 850"/>
                <a:gd name="T27" fmla="*/ 174 h 676"/>
                <a:gd name="T28" fmla="*/ 616 w 850"/>
                <a:gd name="T29" fmla="*/ 227 h 676"/>
                <a:gd name="T30" fmla="*/ 667 w 850"/>
                <a:gd name="T31" fmla="*/ 248 h 676"/>
                <a:gd name="T32" fmla="*/ 744 w 850"/>
                <a:gd name="T33" fmla="*/ 268 h 676"/>
                <a:gd name="T34" fmla="*/ 760 w 850"/>
                <a:gd name="T35" fmla="*/ 293 h 676"/>
                <a:gd name="T36" fmla="*/ 807 w 850"/>
                <a:gd name="T37" fmla="*/ 303 h 676"/>
                <a:gd name="T38" fmla="*/ 838 w 850"/>
                <a:gd name="T39" fmla="*/ 307 h 676"/>
                <a:gd name="T40" fmla="*/ 850 w 850"/>
                <a:gd name="T41" fmla="*/ 317 h 676"/>
                <a:gd name="T42" fmla="*/ 838 w 850"/>
                <a:gd name="T43" fmla="*/ 346 h 676"/>
                <a:gd name="T44" fmla="*/ 748 w 850"/>
                <a:gd name="T45" fmla="*/ 387 h 676"/>
                <a:gd name="T46" fmla="*/ 644 w 850"/>
                <a:gd name="T47" fmla="*/ 408 h 676"/>
                <a:gd name="T48" fmla="*/ 628 w 850"/>
                <a:gd name="T49" fmla="*/ 428 h 676"/>
                <a:gd name="T50" fmla="*/ 596 w 850"/>
                <a:gd name="T51" fmla="*/ 457 h 676"/>
                <a:gd name="T52" fmla="*/ 562 w 850"/>
                <a:gd name="T53" fmla="*/ 474 h 676"/>
                <a:gd name="T54" fmla="*/ 546 w 850"/>
                <a:gd name="T55" fmla="*/ 516 h 676"/>
                <a:gd name="T56" fmla="*/ 562 w 850"/>
                <a:gd name="T57" fmla="*/ 539 h 676"/>
                <a:gd name="T58" fmla="*/ 558 w 850"/>
                <a:gd name="T59" fmla="*/ 564 h 676"/>
                <a:gd name="T60" fmla="*/ 519 w 850"/>
                <a:gd name="T61" fmla="*/ 586 h 676"/>
                <a:gd name="T62" fmla="*/ 476 w 850"/>
                <a:gd name="T63" fmla="*/ 620 h 676"/>
                <a:gd name="T64" fmla="*/ 468 w 850"/>
                <a:gd name="T65" fmla="*/ 637 h 676"/>
                <a:gd name="T66" fmla="*/ 414 w 850"/>
                <a:gd name="T67" fmla="*/ 641 h 676"/>
                <a:gd name="T68" fmla="*/ 391 w 850"/>
                <a:gd name="T69" fmla="*/ 652 h 676"/>
                <a:gd name="T70" fmla="*/ 359 w 850"/>
                <a:gd name="T71" fmla="*/ 672 h 676"/>
                <a:gd name="T72" fmla="*/ 325 w 850"/>
                <a:gd name="T73" fmla="*/ 669 h 676"/>
                <a:gd name="T74" fmla="*/ 218 w 850"/>
                <a:gd name="T75" fmla="*/ 641 h 676"/>
                <a:gd name="T76" fmla="*/ 164 w 850"/>
                <a:gd name="T77" fmla="*/ 645 h 676"/>
                <a:gd name="T78" fmla="*/ 121 w 850"/>
                <a:gd name="T79" fmla="*/ 658 h 676"/>
                <a:gd name="T80" fmla="*/ 89 w 850"/>
                <a:gd name="T81" fmla="*/ 676 h 676"/>
                <a:gd name="T82" fmla="*/ 46 w 850"/>
                <a:gd name="T83" fmla="*/ 575 h 676"/>
                <a:gd name="T84" fmla="*/ 4 w 850"/>
                <a:gd name="T85" fmla="*/ 537 h 676"/>
                <a:gd name="T86" fmla="*/ 0 w 850"/>
                <a:gd name="T87" fmla="*/ 505 h 676"/>
                <a:gd name="T88" fmla="*/ 43 w 850"/>
                <a:gd name="T89" fmla="*/ 484 h 676"/>
                <a:gd name="T90" fmla="*/ 39 w 850"/>
                <a:gd name="T91" fmla="*/ 463 h 676"/>
                <a:gd name="T92" fmla="*/ 46 w 850"/>
                <a:gd name="T93" fmla="*/ 418 h 676"/>
                <a:gd name="T94" fmla="*/ 70 w 850"/>
                <a:gd name="T95" fmla="*/ 380 h 676"/>
                <a:gd name="T96" fmla="*/ 70 w 850"/>
                <a:gd name="T97" fmla="*/ 342 h 676"/>
                <a:gd name="T98" fmla="*/ 85 w 850"/>
                <a:gd name="T99" fmla="*/ 339 h 676"/>
                <a:gd name="T100" fmla="*/ 105 w 850"/>
                <a:gd name="T101" fmla="*/ 335 h 676"/>
                <a:gd name="T102" fmla="*/ 139 w 850"/>
                <a:gd name="T103" fmla="*/ 272 h 676"/>
                <a:gd name="T104" fmla="*/ 139 w 850"/>
                <a:gd name="T105" fmla="*/ 248 h 676"/>
                <a:gd name="T106" fmla="*/ 195 w 850"/>
                <a:gd name="T107" fmla="*/ 227 h 676"/>
                <a:gd name="T108" fmla="*/ 183 w 850"/>
                <a:gd name="T109" fmla="*/ 202 h 676"/>
                <a:gd name="T110" fmla="*/ 159 w 850"/>
                <a:gd name="T111" fmla="*/ 168 h 676"/>
                <a:gd name="T112" fmla="*/ 121 w 850"/>
                <a:gd name="T113" fmla="*/ 171 h 676"/>
                <a:gd name="T114" fmla="*/ 89 w 850"/>
                <a:gd name="T115" fmla="*/ 168 h 676"/>
                <a:gd name="T116" fmla="*/ 82 w 850"/>
                <a:gd name="T117" fmla="*/ 147 h 676"/>
                <a:gd name="T118" fmla="*/ 62 w 850"/>
                <a:gd name="T119" fmla="*/ 129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50" h="676">
                  <a:moveTo>
                    <a:pt x="43" y="133"/>
                  </a:moveTo>
                  <a:lnTo>
                    <a:pt x="39" y="122"/>
                  </a:lnTo>
                  <a:lnTo>
                    <a:pt x="43" y="108"/>
                  </a:lnTo>
                  <a:lnTo>
                    <a:pt x="66" y="73"/>
                  </a:lnTo>
                  <a:lnTo>
                    <a:pt x="55" y="66"/>
                  </a:lnTo>
                  <a:lnTo>
                    <a:pt x="59" y="56"/>
                  </a:lnTo>
                  <a:lnTo>
                    <a:pt x="46" y="53"/>
                  </a:lnTo>
                  <a:lnTo>
                    <a:pt x="46" y="39"/>
                  </a:lnTo>
                  <a:lnTo>
                    <a:pt x="55" y="28"/>
                  </a:lnTo>
                  <a:lnTo>
                    <a:pt x="93" y="18"/>
                  </a:lnTo>
                  <a:lnTo>
                    <a:pt x="125" y="21"/>
                  </a:lnTo>
                  <a:lnTo>
                    <a:pt x="128" y="10"/>
                  </a:lnTo>
                  <a:lnTo>
                    <a:pt x="151" y="0"/>
                  </a:lnTo>
                  <a:lnTo>
                    <a:pt x="164" y="4"/>
                  </a:lnTo>
                  <a:lnTo>
                    <a:pt x="191" y="35"/>
                  </a:lnTo>
                  <a:lnTo>
                    <a:pt x="234" y="53"/>
                  </a:lnTo>
                  <a:lnTo>
                    <a:pt x="273" y="53"/>
                  </a:lnTo>
                  <a:lnTo>
                    <a:pt x="283" y="56"/>
                  </a:lnTo>
                  <a:lnTo>
                    <a:pt x="387" y="108"/>
                  </a:lnTo>
                  <a:lnTo>
                    <a:pt x="418" y="112"/>
                  </a:lnTo>
                  <a:lnTo>
                    <a:pt x="441" y="133"/>
                  </a:lnTo>
                  <a:lnTo>
                    <a:pt x="476" y="125"/>
                  </a:lnTo>
                  <a:lnTo>
                    <a:pt x="496" y="137"/>
                  </a:lnTo>
                  <a:lnTo>
                    <a:pt x="516" y="153"/>
                  </a:lnTo>
                  <a:lnTo>
                    <a:pt x="539" y="153"/>
                  </a:lnTo>
                  <a:lnTo>
                    <a:pt x="554" y="157"/>
                  </a:lnTo>
                  <a:lnTo>
                    <a:pt x="562" y="164"/>
                  </a:lnTo>
                  <a:lnTo>
                    <a:pt x="554" y="174"/>
                  </a:lnTo>
                  <a:lnTo>
                    <a:pt x="554" y="188"/>
                  </a:lnTo>
                  <a:lnTo>
                    <a:pt x="616" y="227"/>
                  </a:lnTo>
                  <a:lnTo>
                    <a:pt x="651" y="251"/>
                  </a:lnTo>
                  <a:lnTo>
                    <a:pt x="667" y="248"/>
                  </a:lnTo>
                  <a:lnTo>
                    <a:pt x="685" y="244"/>
                  </a:lnTo>
                  <a:lnTo>
                    <a:pt x="744" y="268"/>
                  </a:lnTo>
                  <a:lnTo>
                    <a:pt x="751" y="286"/>
                  </a:lnTo>
                  <a:lnTo>
                    <a:pt x="760" y="293"/>
                  </a:lnTo>
                  <a:lnTo>
                    <a:pt x="779" y="291"/>
                  </a:lnTo>
                  <a:lnTo>
                    <a:pt x="807" y="303"/>
                  </a:lnTo>
                  <a:lnTo>
                    <a:pt x="823" y="303"/>
                  </a:lnTo>
                  <a:lnTo>
                    <a:pt x="838" y="307"/>
                  </a:lnTo>
                  <a:lnTo>
                    <a:pt x="843" y="303"/>
                  </a:lnTo>
                  <a:lnTo>
                    <a:pt x="850" y="317"/>
                  </a:lnTo>
                  <a:lnTo>
                    <a:pt x="850" y="335"/>
                  </a:lnTo>
                  <a:lnTo>
                    <a:pt x="838" y="346"/>
                  </a:lnTo>
                  <a:lnTo>
                    <a:pt x="776" y="387"/>
                  </a:lnTo>
                  <a:lnTo>
                    <a:pt x="748" y="387"/>
                  </a:lnTo>
                  <a:lnTo>
                    <a:pt x="671" y="404"/>
                  </a:lnTo>
                  <a:lnTo>
                    <a:pt x="644" y="408"/>
                  </a:lnTo>
                  <a:lnTo>
                    <a:pt x="644" y="428"/>
                  </a:lnTo>
                  <a:lnTo>
                    <a:pt x="628" y="428"/>
                  </a:lnTo>
                  <a:lnTo>
                    <a:pt x="612" y="439"/>
                  </a:lnTo>
                  <a:lnTo>
                    <a:pt x="596" y="457"/>
                  </a:lnTo>
                  <a:lnTo>
                    <a:pt x="581" y="470"/>
                  </a:lnTo>
                  <a:lnTo>
                    <a:pt x="562" y="474"/>
                  </a:lnTo>
                  <a:lnTo>
                    <a:pt x="546" y="491"/>
                  </a:lnTo>
                  <a:lnTo>
                    <a:pt x="546" y="516"/>
                  </a:lnTo>
                  <a:lnTo>
                    <a:pt x="558" y="529"/>
                  </a:lnTo>
                  <a:lnTo>
                    <a:pt x="562" y="539"/>
                  </a:lnTo>
                  <a:lnTo>
                    <a:pt x="562" y="557"/>
                  </a:lnTo>
                  <a:lnTo>
                    <a:pt x="558" y="564"/>
                  </a:lnTo>
                  <a:lnTo>
                    <a:pt x="542" y="568"/>
                  </a:lnTo>
                  <a:lnTo>
                    <a:pt x="519" y="586"/>
                  </a:lnTo>
                  <a:lnTo>
                    <a:pt x="488" y="610"/>
                  </a:lnTo>
                  <a:lnTo>
                    <a:pt x="476" y="620"/>
                  </a:lnTo>
                  <a:lnTo>
                    <a:pt x="468" y="627"/>
                  </a:lnTo>
                  <a:lnTo>
                    <a:pt x="468" y="637"/>
                  </a:lnTo>
                  <a:lnTo>
                    <a:pt x="434" y="637"/>
                  </a:lnTo>
                  <a:lnTo>
                    <a:pt x="414" y="641"/>
                  </a:lnTo>
                  <a:lnTo>
                    <a:pt x="398" y="645"/>
                  </a:lnTo>
                  <a:lnTo>
                    <a:pt x="391" y="652"/>
                  </a:lnTo>
                  <a:lnTo>
                    <a:pt x="379" y="666"/>
                  </a:lnTo>
                  <a:lnTo>
                    <a:pt x="359" y="672"/>
                  </a:lnTo>
                  <a:lnTo>
                    <a:pt x="348" y="672"/>
                  </a:lnTo>
                  <a:lnTo>
                    <a:pt x="325" y="669"/>
                  </a:lnTo>
                  <a:lnTo>
                    <a:pt x="286" y="666"/>
                  </a:lnTo>
                  <a:lnTo>
                    <a:pt x="218" y="641"/>
                  </a:lnTo>
                  <a:lnTo>
                    <a:pt x="191" y="637"/>
                  </a:lnTo>
                  <a:lnTo>
                    <a:pt x="164" y="645"/>
                  </a:lnTo>
                  <a:lnTo>
                    <a:pt x="144" y="655"/>
                  </a:lnTo>
                  <a:lnTo>
                    <a:pt x="121" y="658"/>
                  </a:lnTo>
                  <a:lnTo>
                    <a:pt x="101" y="669"/>
                  </a:lnTo>
                  <a:lnTo>
                    <a:pt x="89" y="676"/>
                  </a:lnTo>
                  <a:lnTo>
                    <a:pt x="46" y="635"/>
                  </a:lnTo>
                  <a:lnTo>
                    <a:pt x="46" y="575"/>
                  </a:lnTo>
                  <a:lnTo>
                    <a:pt x="27" y="554"/>
                  </a:lnTo>
                  <a:lnTo>
                    <a:pt x="4" y="537"/>
                  </a:lnTo>
                  <a:lnTo>
                    <a:pt x="0" y="526"/>
                  </a:lnTo>
                  <a:lnTo>
                    <a:pt x="0" y="505"/>
                  </a:lnTo>
                  <a:lnTo>
                    <a:pt x="12" y="494"/>
                  </a:lnTo>
                  <a:lnTo>
                    <a:pt x="43" y="484"/>
                  </a:lnTo>
                  <a:lnTo>
                    <a:pt x="50" y="477"/>
                  </a:lnTo>
                  <a:lnTo>
                    <a:pt x="39" y="463"/>
                  </a:lnTo>
                  <a:lnTo>
                    <a:pt x="35" y="439"/>
                  </a:lnTo>
                  <a:lnTo>
                    <a:pt x="46" y="418"/>
                  </a:lnTo>
                  <a:lnTo>
                    <a:pt x="70" y="397"/>
                  </a:lnTo>
                  <a:lnTo>
                    <a:pt x="70" y="380"/>
                  </a:lnTo>
                  <a:lnTo>
                    <a:pt x="62" y="366"/>
                  </a:lnTo>
                  <a:lnTo>
                    <a:pt x="70" y="342"/>
                  </a:lnTo>
                  <a:lnTo>
                    <a:pt x="73" y="339"/>
                  </a:lnTo>
                  <a:lnTo>
                    <a:pt x="85" y="339"/>
                  </a:lnTo>
                  <a:lnTo>
                    <a:pt x="93" y="349"/>
                  </a:lnTo>
                  <a:lnTo>
                    <a:pt x="105" y="335"/>
                  </a:lnTo>
                  <a:lnTo>
                    <a:pt x="109" y="297"/>
                  </a:lnTo>
                  <a:lnTo>
                    <a:pt x="139" y="272"/>
                  </a:lnTo>
                  <a:lnTo>
                    <a:pt x="139" y="258"/>
                  </a:lnTo>
                  <a:lnTo>
                    <a:pt x="139" y="248"/>
                  </a:lnTo>
                  <a:lnTo>
                    <a:pt x="171" y="231"/>
                  </a:lnTo>
                  <a:lnTo>
                    <a:pt x="195" y="227"/>
                  </a:lnTo>
                  <a:lnTo>
                    <a:pt x="203" y="219"/>
                  </a:lnTo>
                  <a:lnTo>
                    <a:pt x="183" y="202"/>
                  </a:lnTo>
                  <a:lnTo>
                    <a:pt x="167" y="174"/>
                  </a:lnTo>
                  <a:lnTo>
                    <a:pt x="159" y="168"/>
                  </a:lnTo>
                  <a:lnTo>
                    <a:pt x="136" y="178"/>
                  </a:lnTo>
                  <a:lnTo>
                    <a:pt x="121" y="171"/>
                  </a:lnTo>
                  <a:lnTo>
                    <a:pt x="97" y="164"/>
                  </a:lnTo>
                  <a:lnTo>
                    <a:pt x="89" y="168"/>
                  </a:lnTo>
                  <a:lnTo>
                    <a:pt x="82" y="160"/>
                  </a:lnTo>
                  <a:lnTo>
                    <a:pt x="82" y="147"/>
                  </a:lnTo>
                  <a:lnTo>
                    <a:pt x="70" y="133"/>
                  </a:lnTo>
                  <a:lnTo>
                    <a:pt x="62" y="129"/>
                  </a:lnTo>
                  <a:lnTo>
                    <a:pt x="43" y="133"/>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4" name="Freeform 451">
              <a:extLst>
                <a:ext uri="{FF2B5EF4-FFF2-40B4-BE49-F238E27FC236}">
                  <a16:creationId xmlns:a16="http://schemas.microsoft.com/office/drawing/2014/main" xmlns="" id="{6E64C508-9A1F-47E7-A2DC-4D11565E8602}"/>
                </a:ext>
              </a:extLst>
            </p:cNvPr>
            <p:cNvSpPr>
              <a:spLocks/>
            </p:cNvSpPr>
            <p:nvPr/>
          </p:nvSpPr>
          <p:spPr bwMode="auto">
            <a:xfrm>
              <a:off x="2760" y="2621"/>
              <a:ext cx="771" cy="786"/>
            </a:xfrm>
            <a:custGeom>
              <a:avLst/>
              <a:gdLst>
                <a:gd name="T0" fmla="*/ 564 w 736"/>
                <a:gd name="T1" fmla="*/ 819 h 830"/>
                <a:gd name="T2" fmla="*/ 608 w 736"/>
                <a:gd name="T3" fmla="*/ 741 h 830"/>
                <a:gd name="T4" fmla="*/ 627 w 736"/>
                <a:gd name="T5" fmla="*/ 715 h 830"/>
                <a:gd name="T6" fmla="*/ 612 w 736"/>
                <a:gd name="T7" fmla="*/ 678 h 830"/>
                <a:gd name="T8" fmla="*/ 594 w 736"/>
                <a:gd name="T9" fmla="*/ 674 h 830"/>
                <a:gd name="T10" fmla="*/ 608 w 736"/>
                <a:gd name="T11" fmla="*/ 645 h 830"/>
                <a:gd name="T12" fmla="*/ 631 w 736"/>
                <a:gd name="T13" fmla="*/ 604 h 830"/>
                <a:gd name="T14" fmla="*/ 701 w 736"/>
                <a:gd name="T15" fmla="*/ 652 h 830"/>
                <a:gd name="T16" fmla="*/ 730 w 736"/>
                <a:gd name="T17" fmla="*/ 652 h 830"/>
                <a:gd name="T18" fmla="*/ 708 w 736"/>
                <a:gd name="T19" fmla="*/ 596 h 830"/>
                <a:gd name="T20" fmla="*/ 686 w 736"/>
                <a:gd name="T21" fmla="*/ 593 h 830"/>
                <a:gd name="T22" fmla="*/ 608 w 736"/>
                <a:gd name="T23" fmla="*/ 530 h 830"/>
                <a:gd name="T24" fmla="*/ 560 w 736"/>
                <a:gd name="T25" fmla="*/ 496 h 830"/>
                <a:gd name="T26" fmla="*/ 564 w 736"/>
                <a:gd name="T27" fmla="*/ 474 h 830"/>
                <a:gd name="T28" fmla="*/ 490 w 736"/>
                <a:gd name="T29" fmla="*/ 440 h 830"/>
                <a:gd name="T30" fmla="*/ 457 w 736"/>
                <a:gd name="T31" fmla="*/ 411 h 830"/>
                <a:gd name="T32" fmla="*/ 379 w 736"/>
                <a:gd name="T33" fmla="*/ 293 h 830"/>
                <a:gd name="T34" fmla="*/ 364 w 736"/>
                <a:gd name="T35" fmla="*/ 200 h 830"/>
                <a:gd name="T36" fmla="*/ 342 w 736"/>
                <a:gd name="T37" fmla="*/ 163 h 830"/>
                <a:gd name="T38" fmla="*/ 405 w 736"/>
                <a:gd name="T39" fmla="*/ 134 h 830"/>
                <a:gd name="T40" fmla="*/ 434 w 736"/>
                <a:gd name="T41" fmla="*/ 70 h 830"/>
                <a:gd name="T42" fmla="*/ 368 w 736"/>
                <a:gd name="T43" fmla="*/ 41 h 830"/>
                <a:gd name="T44" fmla="*/ 357 w 736"/>
                <a:gd name="T45" fmla="*/ 15 h 830"/>
                <a:gd name="T46" fmla="*/ 264 w 736"/>
                <a:gd name="T47" fmla="*/ 4 h 830"/>
                <a:gd name="T48" fmla="*/ 219 w 736"/>
                <a:gd name="T49" fmla="*/ 52 h 830"/>
                <a:gd name="T50" fmla="*/ 181 w 736"/>
                <a:gd name="T51" fmla="*/ 48 h 830"/>
                <a:gd name="T52" fmla="*/ 133 w 736"/>
                <a:gd name="T53" fmla="*/ 63 h 830"/>
                <a:gd name="T54" fmla="*/ 115 w 736"/>
                <a:gd name="T55" fmla="*/ 30 h 830"/>
                <a:gd name="T56" fmla="*/ 89 w 736"/>
                <a:gd name="T57" fmla="*/ 59 h 830"/>
                <a:gd name="T58" fmla="*/ 22 w 736"/>
                <a:gd name="T59" fmla="*/ 85 h 830"/>
                <a:gd name="T60" fmla="*/ 7 w 736"/>
                <a:gd name="T61" fmla="*/ 137 h 830"/>
                <a:gd name="T62" fmla="*/ 0 w 736"/>
                <a:gd name="T63" fmla="*/ 189 h 830"/>
                <a:gd name="T64" fmla="*/ 30 w 736"/>
                <a:gd name="T65" fmla="*/ 208 h 830"/>
                <a:gd name="T66" fmla="*/ 52 w 736"/>
                <a:gd name="T67" fmla="*/ 249 h 830"/>
                <a:gd name="T68" fmla="*/ 122 w 736"/>
                <a:gd name="T69" fmla="*/ 211 h 830"/>
                <a:gd name="T70" fmla="*/ 189 w 736"/>
                <a:gd name="T71" fmla="*/ 271 h 830"/>
                <a:gd name="T72" fmla="*/ 219 w 736"/>
                <a:gd name="T73" fmla="*/ 352 h 830"/>
                <a:gd name="T74" fmla="*/ 271 w 736"/>
                <a:gd name="T75" fmla="*/ 397 h 830"/>
                <a:gd name="T76" fmla="*/ 338 w 736"/>
                <a:gd name="T77" fmla="*/ 478 h 830"/>
                <a:gd name="T78" fmla="*/ 442 w 736"/>
                <a:gd name="T79" fmla="*/ 555 h 830"/>
                <a:gd name="T80" fmla="*/ 475 w 736"/>
                <a:gd name="T81" fmla="*/ 578 h 830"/>
                <a:gd name="T82" fmla="*/ 501 w 736"/>
                <a:gd name="T83" fmla="*/ 630 h 830"/>
                <a:gd name="T84" fmla="*/ 542 w 736"/>
                <a:gd name="T85" fmla="*/ 645 h 830"/>
                <a:gd name="T86" fmla="*/ 557 w 736"/>
                <a:gd name="T87" fmla="*/ 711 h 830"/>
                <a:gd name="T88" fmla="*/ 545 w 736"/>
                <a:gd name="T89" fmla="*/ 760 h 830"/>
                <a:gd name="T90" fmla="*/ 534 w 736"/>
                <a:gd name="T91" fmla="*/ 819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36" h="830">
                  <a:moveTo>
                    <a:pt x="534" y="819"/>
                  </a:moveTo>
                  <a:lnTo>
                    <a:pt x="545" y="830"/>
                  </a:lnTo>
                  <a:lnTo>
                    <a:pt x="564" y="819"/>
                  </a:lnTo>
                  <a:lnTo>
                    <a:pt x="586" y="789"/>
                  </a:lnTo>
                  <a:lnTo>
                    <a:pt x="597" y="745"/>
                  </a:lnTo>
                  <a:lnTo>
                    <a:pt x="608" y="741"/>
                  </a:lnTo>
                  <a:lnTo>
                    <a:pt x="616" y="748"/>
                  </a:lnTo>
                  <a:lnTo>
                    <a:pt x="631" y="734"/>
                  </a:lnTo>
                  <a:lnTo>
                    <a:pt x="627" y="715"/>
                  </a:lnTo>
                  <a:lnTo>
                    <a:pt x="634" y="700"/>
                  </a:lnTo>
                  <a:lnTo>
                    <a:pt x="631" y="693"/>
                  </a:lnTo>
                  <a:lnTo>
                    <a:pt x="612" y="678"/>
                  </a:lnTo>
                  <a:lnTo>
                    <a:pt x="605" y="678"/>
                  </a:lnTo>
                  <a:lnTo>
                    <a:pt x="608" y="670"/>
                  </a:lnTo>
                  <a:lnTo>
                    <a:pt x="594" y="674"/>
                  </a:lnTo>
                  <a:lnTo>
                    <a:pt x="586" y="667"/>
                  </a:lnTo>
                  <a:lnTo>
                    <a:pt x="586" y="659"/>
                  </a:lnTo>
                  <a:lnTo>
                    <a:pt x="608" y="645"/>
                  </a:lnTo>
                  <a:lnTo>
                    <a:pt x="619" y="630"/>
                  </a:lnTo>
                  <a:lnTo>
                    <a:pt x="619" y="607"/>
                  </a:lnTo>
                  <a:lnTo>
                    <a:pt x="631" y="604"/>
                  </a:lnTo>
                  <a:lnTo>
                    <a:pt x="668" y="622"/>
                  </a:lnTo>
                  <a:lnTo>
                    <a:pt x="682" y="626"/>
                  </a:lnTo>
                  <a:lnTo>
                    <a:pt x="701" y="652"/>
                  </a:lnTo>
                  <a:lnTo>
                    <a:pt x="708" y="667"/>
                  </a:lnTo>
                  <a:lnTo>
                    <a:pt x="719" y="667"/>
                  </a:lnTo>
                  <a:lnTo>
                    <a:pt x="730" y="652"/>
                  </a:lnTo>
                  <a:lnTo>
                    <a:pt x="736" y="637"/>
                  </a:lnTo>
                  <a:lnTo>
                    <a:pt x="723" y="611"/>
                  </a:lnTo>
                  <a:lnTo>
                    <a:pt x="708" y="596"/>
                  </a:lnTo>
                  <a:lnTo>
                    <a:pt x="694" y="596"/>
                  </a:lnTo>
                  <a:lnTo>
                    <a:pt x="694" y="593"/>
                  </a:lnTo>
                  <a:lnTo>
                    <a:pt x="686" y="593"/>
                  </a:lnTo>
                  <a:lnTo>
                    <a:pt x="649" y="555"/>
                  </a:lnTo>
                  <a:lnTo>
                    <a:pt x="631" y="559"/>
                  </a:lnTo>
                  <a:lnTo>
                    <a:pt x="608" y="530"/>
                  </a:lnTo>
                  <a:lnTo>
                    <a:pt x="594" y="526"/>
                  </a:lnTo>
                  <a:lnTo>
                    <a:pt x="571" y="504"/>
                  </a:lnTo>
                  <a:lnTo>
                    <a:pt x="560" y="496"/>
                  </a:lnTo>
                  <a:lnTo>
                    <a:pt x="568" y="489"/>
                  </a:lnTo>
                  <a:lnTo>
                    <a:pt x="579" y="485"/>
                  </a:lnTo>
                  <a:lnTo>
                    <a:pt x="564" y="474"/>
                  </a:lnTo>
                  <a:lnTo>
                    <a:pt x="545" y="481"/>
                  </a:lnTo>
                  <a:lnTo>
                    <a:pt x="531" y="474"/>
                  </a:lnTo>
                  <a:lnTo>
                    <a:pt x="490" y="440"/>
                  </a:lnTo>
                  <a:lnTo>
                    <a:pt x="486" y="426"/>
                  </a:lnTo>
                  <a:lnTo>
                    <a:pt x="471" y="422"/>
                  </a:lnTo>
                  <a:lnTo>
                    <a:pt x="457" y="411"/>
                  </a:lnTo>
                  <a:lnTo>
                    <a:pt x="419" y="330"/>
                  </a:lnTo>
                  <a:lnTo>
                    <a:pt x="408" y="319"/>
                  </a:lnTo>
                  <a:lnTo>
                    <a:pt x="379" y="293"/>
                  </a:lnTo>
                  <a:lnTo>
                    <a:pt x="345" y="241"/>
                  </a:lnTo>
                  <a:lnTo>
                    <a:pt x="345" y="211"/>
                  </a:lnTo>
                  <a:lnTo>
                    <a:pt x="364" y="200"/>
                  </a:lnTo>
                  <a:lnTo>
                    <a:pt x="364" y="185"/>
                  </a:lnTo>
                  <a:lnTo>
                    <a:pt x="349" y="171"/>
                  </a:lnTo>
                  <a:lnTo>
                    <a:pt x="342" y="163"/>
                  </a:lnTo>
                  <a:lnTo>
                    <a:pt x="345" y="152"/>
                  </a:lnTo>
                  <a:lnTo>
                    <a:pt x="360" y="145"/>
                  </a:lnTo>
                  <a:lnTo>
                    <a:pt x="405" y="134"/>
                  </a:lnTo>
                  <a:lnTo>
                    <a:pt x="423" y="122"/>
                  </a:lnTo>
                  <a:lnTo>
                    <a:pt x="438" y="108"/>
                  </a:lnTo>
                  <a:lnTo>
                    <a:pt x="434" y="70"/>
                  </a:lnTo>
                  <a:lnTo>
                    <a:pt x="438" y="56"/>
                  </a:lnTo>
                  <a:lnTo>
                    <a:pt x="416" y="52"/>
                  </a:lnTo>
                  <a:lnTo>
                    <a:pt x="368" y="41"/>
                  </a:lnTo>
                  <a:lnTo>
                    <a:pt x="360" y="30"/>
                  </a:lnTo>
                  <a:lnTo>
                    <a:pt x="357" y="26"/>
                  </a:lnTo>
                  <a:lnTo>
                    <a:pt x="357" y="15"/>
                  </a:lnTo>
                  <a:lnTo>
                    <a:pt x="353" y="4"/>
                  </a:lnTo>
                  <a:lnTo>
                    <a:pt x="327" y="0"/>
                  </a:lnTo>
                  <a:lnTo>
                    <a:pt x="264" y="4"/>
                  </a:lnTo>
                  <a:lnTo>
                    <a:pt x="257" y="19"/>
                  </a:lnTo>
                  <a:lnTo>
                    <a:pt x="233" y="22"/>
                  </a:lnTo>
                  <a:lnTo>
                    <a:pt x="219" y="52"/>
                  </a:lnTo>
                  <a:lnTo>
                    <a:pt x="219" y="63"/>
                  </a:lnTo>
                  <a:lnTo>
                    <a:pt x="204" y="52"/>
                  </a:lnTo>
                  <a:lnTo>
                    <a:pt x="181" y="48"/>
                  </a:lnTo>
                  <a:lnTo>
                    <a:pt x="167" y="56"/>
                  </a:lnTo>
                  <a:lnTo>
                    <a:pt x="156" y="78"/>
                  </a:lnTo>
                  <a:lnTo>
                    <a:pt x="133" y="63"/>
                  </a:lnTo>
                  <a:lnTo>
                    <a:pt x="137" y="41"/>
                  </a:lnTo>
                  <a:lnTo>
                    <a:pt x="130" y="26"/>
                  </a:lnTo>
                  <a:lnTo>
                    <a:pt x="115" y="30"/>
                  </a:lnTo>
                  <a:lnTo>
                    <a:pt x="111" y="48"/>
                  </a:lnTo>
                  <a:lnTo>
                    <a:pt x="100" y="59"/>
                  </a:lnTo>
                  <a:lnTo>
                    <a:pt x="89" y="59"/>
                  </a:lnTo>
                  <a:lnTo>
                    <a:pt x="37" y="52"/>
                  </a:lnTo>
                  <a:lnTo>
                    <a:pt x="19" y="67"/>
                  </a:lnTo>
                  <a:lnTo>
                    <a:pt x="22" y="85"/>
                  </a:lnTo>
                  <a:lnTo>
                    <a:pt x="26" y="100"/>
                  </a:lnTo>
                  <a:lnTo>
                    <a:pt x="0" y="122"/>
                  </a:lnTo>
                  <a:lnTo>
                    <a:pt x="7" y="137"/>
                  </a:lnTo>
                  <a:lnTo>
                    <a:pt x="15" y="145"/>
                  </a:lnTo>
                  <a:lnTo>
                    <a:pt x="0" y="163"/>
                  </a:lnTo>
                  <a:lnTo>
                    <a:pt x="0" y="189"/>
                  </a:lnTo>
                  <a:lnTo>
                    <a:pt x="7" y="200"/>
                  </a:lnTo>
                  <a:lnTo>
                    <a:pt x="22" y="200"/>
                  </a:lnTo>
                  <a:lnTo>
                    <a:pt x="30" y="208"/>
                  </a:lnTo>
                  <a:lnTo>
                    <a:pt x="37" y="226"/>
                  </a:lnTo>
                  <a:lnTo>
                    <a:pt x="37" y="245"/>
                  </a:lnTo>
                  <a:lnTo>
                    <a:pt x="52" y="249"/>
                  </a:lnTo>
                  <a:lnTo>
                    <a:pt x="63" y="245"/>
                  </a:lnTo>
                  <a:lnTo>
                    <a:pt x="104" y="204"/>
                  </a:lnTo>
                  <a:lnTo>
                    <a:pt x="122" y="211"/>
                  </a:lnTo>
                  <a:lnTo>
                    <a:pt x="159" y="230"/>
                  </a:lnTo>
                  <a:lnTo>
                    <a:pt x="185" y="249"/>
                  </a:lnTo>
                  <a:lnTo>
                    <a:pt x="189" y="271"/>
                  </a:lnTo>
                  <a:lnTo>
                    <a:pt x="204" y="286"/>
                  </a:lnTo>
                  <a:lnTo>
                    <a:pt x="211" y="312"/>
                  </a:lnTo>
                  <a:lnTo>
                    <a:pt x="219" y="352"/>
                  </a:lnTo>
                  <a:lnTo>
                    <a:pt x="230" y="371"/>
                  </a:lnTo>
                  <a:lnTo>
                    <a:pt x="244" y="387"/>
                  </a:lnTo>
                  <a:lnTo>
                    <a:pt x="271" y="397"/>
                  </a:lnTo>
                  <a:lnTo>
                    <a:pt x="294" y="433"/>
                  </a:lnTo>
                  <a:lnTo>
                    <a:pt x="316" y="463"/>
                  </a:lnTo>
                  <a:lnTo>
                    <a:pt x="338" y="478"/>
                  </a:lnTo>
                  <a:lnTo>
                    <a:pt x="379" y="526"/>
                  </a:lnTo>
                  <a:lnTo>
                    <a:pt x="408" y="526"/>
                  </a:lnTo>
                  <a:lnTo>
                    <a:pt x="442" y="555"/>
                  </a:lnTo>
                  <a:lnTo>
                    <a:pt x="442" y="585"/>
                  </a:lnTo>
                  <a:lnTo>
                    <a:pt x="453" y="593"/>
                  </a:lnTo>
                  <a:lnTo>
                    <a:pt x="475" y="578"/>
                  </a:lnTo>
                  <a:lnTo>
                    <a:pt x="479" y="593"/>
                  </a:lnTo>
                  <a:lnTo>
                    <a:pt x="479" y="611"/>
                  </a:lnTo>
                  <a:lnTo>
                    <a:pt x="501" y="630"/>
                  </a:lnTo>
                  <a:lnTo>
                    <a:pt x="508" y="641"/>
                  </a:lnTo>
                  <a:lnTo>
                    <a:pt x="538" y="633"/>
                  </a:lnTo>
                  <a:lnTo>
                    <a:pt x="542" y="645"/>
                  </a:lnTo>
                  <a:lnTo>
                    <a:pt x="538" y="670"/>
                  </a:lnTo>
                  <a:lnTo>
                    <a:pt x="553" y="693"/>
                  </a:lnTo>
                  <a:lnTo>
                    <a:pt x="557" y="711"/>
                  </a:lnTo>
                  <a:lnTo>
                    <a:pt x="564" y="730"/>
                  </a:lnTo>
                  <a:lnTo>
                    <a:pt x="560" y="745"/>
                  </a:lnTo>
                  <a:lnTo>
                    <a:pt x="545" y="760"/>
                  </a:lnTo>
                  <a:lnTo>
                    <a:pt x="542" y="778"/>
                  </a:lnTo>
                  <a:lnTo>
                    <a:pt x="531" y="800"/>
                  </a:lnTo>
                  <a:lnTo>
                    <a:pt x="534" y="819"/>
                  </a:lnTo>
                  <a:close/>
                </a:path>
              </a:pathLst>
            </a:custGeom>
            <a:solidFill>
              <a:schemeClr val="tx2"/>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5" name="Freeform 452">
              <a:extLst>
                <a:ext uri="{FF2B5EF4-FFF2-40B4-BE49-F238E27FC236}">
                  <a16:creationId xmlns:a16="http://schemas.microsoft.com/office/drawing/2014/main" xmlns="" id="{7ABF19E7-570C-49B6-AD53-72FE2F397FF5}"/>
                </a:ext>
              </a:extLst>
            </p:cNvPr>
            <p:cNvSpPr>
              <a:spLocks/>
            </p:cNvSpPr>
            <p:nvPr/>
          </p:nvSpPr>
          <p:spPr bwMode="auto">
            <a:xfrm>
              <a:off x="1930" y="1710"/>
              <a:ext cx="317" cy="264"/>
            </a:xfrm>
            <a:custGeom>
              <a:avLst/>
              <a:gdLst>
                <a:gd name="T0" fmla="*/ 108 w 303"/>
                <a:gd name="T1" fmla="*/ 115 h 277"/>
                <a:gd name="T2" fmla="*/ 106 w 303"/>
                <a:gd name="T3" fmla="*/ 139 h 277"/>
                <a:gd name="T4" fmla="*/ 86 w 303"/>
                <a:gd name="T5" fmla="*/ 135 h 277"/>
                <a:gd name="T6" fmla="*/ 63 w 303"/>
                <a:gd name="T7" fmla="*/ 167 h 277"/>
                <a:gd name="T8" fmla="*/ 33 w 303"/>
                <a:gd name="T9" fmla="*/ 191 h 277"/>
                <a:gd name="T10" fmla="*/ 13 w 303"/>
                <a:gd name="T11" fmla="*/ 195 h 277"/>
                <a:gd name="T12" fmla="*/ 6 w 303"/>
                <a:gd name="T13" fmla="*/ 201 h 277"/>
                <a:gd name="T14" fmla="*/ 11 w 303"/>
                <a:gd name="T15" fmla="*/ 221 h 277"/>
                <a:gd name="T16" fmla="*/ 4 w 303"/>
                <a:gd name="T17" fmla="*/ 245 h 277"/>
                <a:gd name="T18" fmla="*/ 17 w 303"/>
                <a:gd name="T19" fmla="*/ 245 h 277"/>
                <a:gd name="T20" fmla="*/ 30 w 303"/>
                <a:gd name="T21" fmla="*/ 244 h 277"/>
                <a:gd name="T22" fmla="*/ 24 w 303"/>
                <a:gd name="T23" fmla="*/ 262 h 277"/>
                <a:gd name="T24" fmla="*/ 54 w 303"/>
                <a:gd name="T25" fmla="*/ 268 h 277"/>
                <a:gd name="T26" fmla="*/ 80 w 303"/>
                <a:gd name="T27" fmla="*/ 277 h 277"/>
                <a:gd name="T28" fmla="*/ 108 w 303"/>
                <a:gd name="T29" fmla="*/ 262 h 277"/>
                <a:gd name="T30" fmla="*/ 186 w 303"/>
                <a:gd name="T31" fmla="*/ 268 h 277"/>
                <a:gd name="T32" fmla="*/ 227 w 303"/>
                <a:gd name="T33" fmla="*/ 242 h 277"/>
                <a:gd name="T34" fmla="*/ 249 w 303"/>
                <a:gd name="T35" fmla="*/ 221 h 277"/>
                <a:gd name="T36" fmla="*/ 268 w 303"/>
                <a:gd name="T37" fmla="*/ 195 h 277"/>
                <a:gd name="T38" fmla="*/ 277 w 303"/>
                <a:gd name="T39" fmla="*/ 135 h 277"/>
                <a:gd name="T40" fmla="*/ 288 w 303"/>
                <a:gd name="T41" fmla="*/ 107 h 277"/>
                <a:gd name="T42" fmla="*/ 273 w 303"/>
                <a:gd name="T43" fmla="*/ 76 h 277"/>
                <a:gd name="T44" fmla="*/ 251 w 303"/>
                <a:gd name="T45" fmla="*/ 70 h 277"/>
                <a:gd name="T46" fmla="*/ 240 w 303"/>
                <a:gd name="T47" fmla="*/ 41 h 277"/>
                <a:gd name="T48" fmla="*/ 271 w 303"/>
                <a:gd name="T49" fmla="*/ 0 h 277"/>
                <a:gd name="T50" fmla="*/ 223 w 303"/>
                <a:gd name="T51" fmla="*/ 4 h 277"/>
                <a:gd name="T52" fmla="*/ 201 w 303"/>
                <a:gd name="T53" fmla="*/ 19 h 277"/>
                <a:gd name="T54" fmla="*/ 180 w 303"/>
                <a:gd name="T55" fmla="*/ 22 h 277"/>
                <a:gd name="T56" fmla="*/ 204 w 303"/>
                <a:gd name="T57" fmla="*/ 44 h 277"/>
                <a:gd name="T58" fmla="*/ 158 w 303"/>
                <a:gd name="T59" fmla="*/ 50 h 277"/>
                <a:gd name="T60" fmla="*/ 113 w 303"/>
                <a:gd name="T61" fmla="*/ 32 h 277"/>
                <a:gd name="T62" fmla="*/ 100 w 303"/>
                <a:gd name="T63" fmla="*/ 54 h 277"/>
                <a:gd name="T64" fmla="*/ 99 w 303"/>
                <a:gd name="T65" fmla="*/ 67 h 277"/>
                <a:gd name="T66" fmla="*/ 87 w 303"/>
                <a:gd name="T67" fmla="*/ 89 h 277"/>
                <a:gd name="T68" fmla="*/ 72 w 303"/>
                <a:gd name="T69" fmla="*/ 111 h 277"/>
                <a:gd name="T70" fmla="*/ 89 w 303"/>
                <a:gd name="T71" fmla="*/ 12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3" h="277">
                  <a:moveTo>
                    <a:pt x="112" y="104"/>
                  </a:moveTo>
                  <a:lnTo>
                    <a:pt x="108" y="115"/>
                  </a:lnTo>
                  <a:lnTo>
                    <a:pt x="112" y="130"/>
                  </a:lnTo>
                  <a:lnTo>
                    <a:pt x="106" y="139"/>
                  </a:lnTo>
                  <a:lnTo>
                    <a:pt x="97" y="133"/>
                  </a:lnTo>
                  <a:lnTo>
                    <a:pt x="86" y="135"/>
                  </a:lnTo>
                  <a:lnTo>
                    <a:pt x="86" y="146"/>
                  </a:lnTo>
                  <a:lnTo>
                    <a:pt x="63" y="167"/>
                  </a:lnTo>
                  <a:lnTo>
                    <a:pt x="50" y="172"/>
                  </a:lnTo>
                  <a:lnTo>
                    <a:pt x="33" y="191"/>
                  </a:lnTo>
                  <a:lnTo>
                    <a:pt x="22" y="196"/>
                  </a:lnTo>
                  <a:lnTo>
                    <a:pt x="13" y="195"/>
                  </a:lnTo>
                  <a:lnTo>
                    <a:pt x="9" y="198"/>
                  </a:lnTo>
                  <a:lnTo>
                    <a:pt x="6" y="201"/>
                  </a:lnTo>
                  <a:lnTo>
                    <a:pt x="11" y="208"/>
                  </a:lnTo>
                  <a:lnTo>
                    <a:pt x="11" y="221"/>
                  </a:lnTo>
                  <a:lnTo>
                    <a:pt x="0" y="233"/>
                  </a:lnTo>
                  <a:lnTo>
                    <a:pt x="4" y="245"/>
                  </a:lnTo>
                  <a:lnTo>
                    <a:pt x="4" y="245"/>
                  </a:lnTo>
                  <a:lnTo>
                    <a:pt x="17" y="245"/>
                  </a:lnTo>
                  <a:lnTo>
                    <a:pt x="22" y="236"/>
                  </a:lnTo>
                  <a:lnTo>
                    <a:pt x="30" y="244"/>
                  </a:lnTo>
                  <a:lnTo>
                    <a:pt x="20" y="251"/>
                  </a:lnTo>
                  <a:lnTo>
                    <a:pt x="24" y="262"/>
                  </a:lnTo>
                  <a:lnTo>
                    <a:pt x="30" y="264"/>
                  </a:lnTo>
                  <a:lnTo>
                    <a:pt x="54" y="268"/>
                  </a:lnTo>
                  <a:lnTo>
                    <a:pt x="58" y="270"/>
                  </a:lnTo>
                  <a:lnTo>
                    <a:pt x="80" y="277"/>
                  </a:lnTo>
                  <a:lnTo>
                    <a:pt x="89" y="273"/>
                  </a:lnTo>
                  <a:lnTo>
                    <a:pt x="108" y="262"/>
                  </a:lnTo>
                  <a:lnTo>
                    <a:pt x="136" y="268"/>
                  </a:lnTo>
                  <a:lnTo>
                    <a:pt x="186" y="268"/>
                  </a:lnTo>
                  <a:lnTo>
                    <a:pt x="214" y="262"/>
                  </a:lnTo>
                  <a:lnTo>
                    <a:pt x="227" y="242"/>
                  </a:lnTo>
                  <a:lnTo>
                    <a:pt x="244" y="233"/>
                  </a:lnTo>
                  <a:lnTo>
                    <a:pt x="249" y="221"/>
                  </a:lnTo>
                  <a:lnTo>
                    <a:pt x="255" y="205"/>
                  </a:lnTo>
                  <a:lnTo>
                    <a:pt x="268" y="195"/>
                  </a:lnTo>
                  <a:lnTo>
                    <a:pt x="279" y="167"/>
                  </a:lnTo>
                  <a:lnTo>
                    <a:pt x="277" y="135"/>
                  </a:lnTo>
                  <a:lnTo>
                    <a:pt x="303" y="120"/>
                  </a:lnTo>
                  <a:lnTo>
                    <a:pt x="288" y="107"/>
                  </a:lnTo>
                  <a:lnTo>
                    <a:pt x="283" y="85"/>
                  </a:lnTo>
                  <a:lnTo>
                    <a:pt x="273" y="76"/>
                  </a:lnTo>
                  <a:lnTo>
                    <a:pt x="262" y="76"/>
                  </a:lnTo>
                  <a:lnTo>
                    <a:pt x="251" y="70"/>
                  </a:lnTo>
                  <a:lnTo>
                    <a:pt x="231" y="46"/>
                  </a:lnTo>
                  <a:lnTo>
                    <a:pt x="240" y="41"/>
                  </a:lnTo>
                  <a:lnTo>
                    <a:pt x="275" y="9"/>
                  </a:lnTo>
                  <a:lnTo>
                    <a:pt x="271" y="0"/>
                  </a:lnTo>
                  <a:lnTo>
                    <a:pt x="260" y="2"/>
                  </a:lnTo>
                  <a:lnTo>
                    <a:pt x="223" y="4"/>
                  </a:lnTo>
                  <a:lnTo>
                    <a:pt x="210" y="13"/>
                  </a:lnTo>
                  <a:lnTo>
                    <a:pt x="201" y="19"/>
                  </a:lnTo>
                  <a:lnTo>
                    <a:pt x="188" y="17"/>
                  </a:lnTo>
                  <a:lnTo>
                    <a:pt x="180" y="22"/>
                  </a:lnTo>
                  <a:lnTo>
                    <a:pt x="186" y="32"/>
                  </a:lnTo>
                  <a:lnTo>
                    <a:pt x="204" y="44"/>
                  </a:lnTo>
                  <a:lnTo>
                    <a:pt x="191" y="46"/>
                  </a:lnTo>
                  <a:lnTo>
                    <a:pt x="158" y="50"/>
                  </a:lnTo>
                  <a:lnTo>
                    <a:pt x="136" y="41"/>
                  </a:lnTo>
                  <a:lnTo>
                    <a:pt x="113" y="32"/>
                  </a:lnTo>
                  <a:lnTo>
                    <a:pt x="106" y="37"/>
                  </a:lnTo>
                  <a:lnTo>
                    <a:pt x="100" y="54"/>
                  </a:lnTo>
                  <a:lnTo>
                    <a:pt x="102" y="63"/>
                  </a:lnTo>
                  <a:lnTo>
                    <a:pt x="99" y="67"/>
                  </a:lnTo>
                  <a:lnTo>
                    <a:pt x="86" y="72"/>
                  </a:lnTo>
                  <a:lnTo>
                    <a:pt x="87" y="89"/>
                  </a:lnTo>
                  <a:lnTo>
                    <a:pt x="86" y="93"/>
                  </a:lnTo>
                  <a:lnTo>
                    <a:pt x="72" y="111"/>
                  </a:lnTo>
                  <a:lnTo>
                    <a:pt x="84" y="128"/>
                  </a:lnTo>
                  <a:lnTo>
                    <a:pt x="89" y="126"/>
                  </a:lnTo>
                  <a:lnTo>
                    <a:pt x="112" y="104"/>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6" name="Freeform 453">
              <a:extLst>
                <a:ext uri="{FF2B5EF4-FFF2-40B4-BE49-F238E27FC236}">
                  <a16:creationId xmlns:a16="http://schemas.microsoft.com/office/drawing/2014/main" xmlns="" id="{8E272EFA-58D5-44B4-939F-D8D6DE76719F}"/>
                </a:ext>
              </a:extLst>
            </p:cNvPr>
            <p:cNvSpPr>
              <a:spLocks/>
            </p:cNvSpPr>
            <p:nvPr/>
          </p:nvSpPr>
          <p:spPr bwMode="auto">
            <a:xfrm>
              <a:off x="2810" y="1935"/>
              <a:ext cx="535" cy="650"/>
            </a:xfrm>
            <a:custGeom>
              <a:avLst/>
              <a:gdLst>
                <a:gd name="T0" fmla="*/ 210 w 535"/>
                <a:gd name="T1" fmla="*/ 14 h 650"/>
                <a:gd name="T2" fmla="*/ 216 w 535"/>
                <a:gd name="T3" fmla="*/ 46 h 650"/>
                <a:gd name="T4" fmla="*/ 212 w 535"/>
                <a:gd name="T5" fmla="*/ 68 h 650"/>
                <a:gd name="T6" fmla="*/ 241 w 535"/>
                <a:gd name="T7" fmla="*/ 102 h 650"/>
                <a:gd name="T8" fmla="*/ 197 w 535"/>
                <a:gd name="T9" fmla="*/ 91 h 650"/>
                <a:gd name="T10" fmla="*/ 164 w 535"/>
                <a:gd name="T11" fmla="*/ 116 h 650"/>
                <a:gd name="T12" fmla="*/ 141 w 535"/>
                <a:gd name="T13" fmla="*/ 95 h 650"/>
                <a:gd name="T14" fmla="*/ 98 w 535"/>
                <a:gd name="T15" fmla="*/ 116 h 650"/>
                <a:gd name="T16" fmla="*/ 107 w 535"/>
                <a:gd name="T17" fmla="*/ 149 h 650"/>
                <a:gd name="T18" fmla="*/ 85 w 535"/>
                <a:gd name="T19" fmla="*/ 167 h 650"/>
                <a:gd name="T20" fmla="*/ 89 w 535"/>
                <a:gd name="T21" fmla="*/ 199 h 650"/>
                <a:gd name="T22" fmla="*/ 60 w 535"/>
                <a:gd name="T23" fmla="*/ 232 h 650"/>
                <a:gd name="T24" fmla="*/ 29 w 535"/>
                <a:gd name="T25" fmla="*/ 258 h 650"/>
                <a:gd name="T26" fmla="*/ 20 w 535"/>
                <a:gd name="T27" fmla="*/ 310 h 650"/>
                <a:gd name="T28" fmla="*/ 16 w 535"/>
                <a:gd name="T29" fmla="*/ 333 h 650"/>
                <a:gd name="T30" fmla="*/ 2 w 535"/>
                <a:gd name="T31" fmla="*/ 380 h 650"/>
                <a:gd name="T32" fmla="*/ 20 w 535"/>
                <a:gd name="T33" fmla="*/ 403 h 650"/>
                <a:gd name="T34" fmla="*/ 0 w 535"/>
                <a:gd name="T35" fmla="*/ 432 h 650"/>
                <a:gd name="T36" fmla="*/ 29 w 535"/>
                <a:gd name="T37" fmla="*/ 465 h 650"/>
                <a:gd name="T38" fmla="*/ 84 w 535"/>
                <a:gd name="T39" fmla="*/ 471 h 650"/>
                <a:gd name="T40" fmla="*/ 93 w 535"/>
                <a:gd name="T41" fmla="*/ 494 h 650"/>
                <a:gd name="T42" fmla="*/ 68 w 535"/>
                <a:gd name="T43" fmla="*/ 526 h 650"/>
                <a:gd name="T44" fmla="*/ 46 w 535"/>
                <a:gd name="T45" fmla="*/ 578 h 650"/>
                <a:gd name="T46" fmla="*/ 75 w 535"/>
                <a:gd name="T47" fmla="*/ 609 h 650"/>
                <a:gd name="T48" fmla="*/ 102 w 535"/>
                <a:gd name="T49" fmla="*/ 597 h 650"/>
                <a:gd name="T50" fmla="*/ 126 w 535"/>
                <a:gd name="T51" fmla="*/ 609 h 650"/>
                <a:gd name="T52" fmla="*/ 155 w 535"/>
                <a:gd name="T53" fmla="*/ 627 h 650"/>
                <a:gd name="T54" fmla="*/ 205 w 535"/>
                <a:gd name="T55" fmla="*/ 634 h 650"/>
                <a:gd name="T56" fmla="*/ 239 w 535"/>
                <a:gd name="T57" fmla="*/ 640 h 650"/>
                <a:gd name="T58" fmla="*/ 289 w 535"/>
                <a:gd name="T59" fmla="*/ 640 h 650"/>
                <a:gd name="T60" fmla="*/ 322 w 535"/>
                <a:gd name="T61" fmla="*/ 636 h 650"/>
                <a:gd name="T62" fmla="*/ 357 w 535"/>
                <a:gd name="T63" fmla="*/ 636 h 650"/>
                <a:gd name="T64" fmla="*/ 399 w 535"/>
                <a:gd name="T65" fmla="*/ 644 h 650"/>
                <a:gd name="T66" fmla="*/ 390 w 535"/>
                <a:gd name="T67" fmla="*/ 617 h 650"/>
                <a:gd name="T68" fmla="*/ 451 w 535"/>
                <a:gd name="T69" fmla="*/ 564 h 650"/>
                <a:gd name="T70" fmla="*/ 421 w 535"/>
                <a:gd name="T71" fmla="*/ 539 h 650"/>
                <a:gd name="T72" fmla="*/ 363 w 535"/>
                <a:gd name="T73" fmla="*/ 486 h 650"/>
                <a:gd name="T74" fmla="*/ 348 w 535"/>
                <a:gd name="T75" fmla="*/ 438 h 650"/>
                <a:gd name="T76" fmla="*/ 368 w 535"/>
                <a:gd name="T77" fmla="*/ 427 h 650"/>
                <a:gd name="T78" fmla="*/ 484 w 535"/>
                <a:gd name="T79" fmla="*/ 380 h 650"/>
                <a:gd name="T80" fmla="*/ 526 w 535"/>
                <a:gd name="T81" fmla="*/ 377 h 650"/>
                <a:gd name="T82" fmla="*/ 535 w 535"/>
                <a:gd name="T83" fmla="*/ 345 h 650"/>
                <a:gd name="T84" fmla="*/ 524 w 535"/>
                <a:gd name="T85" fmla="*/ 285 h 650"/>
                <a:gd name="T86" fmla="*/ 514 w 535"/>
                <a:gd name="T87" fmla="*/ 243 h 650"/>
                <a:gd name="T88" fmla="*/ 501 w 535"/>
                <a:gd name="T89" fmla="*/ 197 h 650"/>
                <a:gd name="T90" fmla="*/ 479 w 535"/>
                <a:gd name="T91" fmla="*/ 124 h 650"/>
                <a:gd name="T92" fmla="*/ 433 w 535"/>
                <a:gd name="T93" fmla="*/ 81 h 650"/>
                <a:gd name="T94" fmla="*/ 396 w 535"/>
                <a:gd name="T95" fmla="*/ 79 h 650"/>
                <a:gd name="T96" fmla="*/ 333 w 535"/>
                <a:gd name="T97" fmla="*/ 101 h 650"/>
                <a:gd name="T98" fmla="*/ 328 w 535"/>
                <a:gd name="T99" fmla="*/ 83 h 650"/>
                <a:gd name="T100" fmla="*/ 297 w 535"/>
                <a:gd name="T101" fmla="*/ 56 h 650"/>
                <a:gd name="T102" fmla="*/ 272 w 535"/>
                <a:gd name="T103" fmla="*/ 14 h 650"/>
                <a:gd name="T104" fmla="*/ 235 w 535"/>
                <a:gd name="T105" fmla="*/ 2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5" h="650">
                  <a:moveTo>
                    <a:pt x="222" y="0"/>
                  </a:moveTo>
                  <a:lnTo>
                    <a:pt x="210" y="7"/>
                  </a:lnTo>
                  <a:lnTo>
                    <a:pt x="210" y="14"/>
                  </a:lnTo>
                  <a:lnTo>
                    <a:pt x="212" y="21"/>
                  </a:lnTo>
                  <a:lnTo>
                    <a:pt x="214" y="31"/>
                  </a:lnTo>
                  <a:lnTo>
                    <a:pt x="216" y="46"/>
                  </a:lnTo>
                  <a:lnTo>
                    <a:pt x="210" y="51"/>
                  </a:lnTo>
                  <a:lnTo>
                    <a:pt x="210" y="60"/>
                  </a:lnTo>
                  <a:lnTo>
                    <a:pt x="212" y="68"/>
                  </a:lnTo>
                  <a:lnTo>
                    <a:pt x="228" y="81"/>
                  </a:lnTo>
                  <a:lnTo>
                    <a:pt x="237" y="83"/>
                  </a:lnTo>
                  <a:lnTo>
                    <a:pt x="241" y="102"/>
                  </a:lnTo>
                  <a:lnTo>
                    <a:pt x="219" y="97"/>
                  </a:lnTo>
                  <a:lnTo>
                    <a:pt x="207" y="86"/>
                  </a:lnTo>
                  <a:lnTo>
                    <a:pt x="197" y="91"/>
                  </a:lnTo>
                  <a:lnTo>
                    <a:pt x="180" y="111"/>
                  </a:lnTo>
                  <a:lnTo>
                    <a:pt x="172" y="118"/>
                  </a:lnTo>
                  <a:lnTo>
                    <a:pt x="164" y="116"/>
                  </a:lnTo>
                  <a:lnTo>
                    <a:pt x="163" y="107"/>
                  </a:lnTo>
                  <a:lnTo>
                    <a:pt x="157" y="101"/>
                  </a:lnTo>
                  <a:lnTo>
                    <a:pt x="141" y="95"/>
                  </a:lnTo>
                  <a:lnTo>
                    <a:pt x="118" y="95"/>
                  </a:lnTo>
                  <a:lnTo>
                    <a:pt x="111" y="104"/>
                  </a:lnTo>
                  <a:lnTo>
                    <a:pt x="98" y="116"/>
                  </a:lnTo>
                  <a:lnTo>
                    <a:pt x="109" y="124"/>
                  </a:lnTo>
                  <a:lnTo>
                    <a:pt x="109" y="141"/>
                  </a:lnTo>
                  <a:lnTo>
                    <a:pt x="107" y="149"/>
                  </a:lnTo>
                  <a:lnTo>
                    <a:pt x="102" y="157"/>
                  </a:lnTo>
                  <a:lnTo>
                    <a:pt x="89" y="165"/>
                  </a:lnTo>
                  <a:lnTo>
                    <a:pt x="85" y="167"/>
                  </a:lnTo>
                  <a:lnTo>
                    <a:pt x="87" y="180"/>
                  </a:lnTo>
                  <a:lnTo>
                    <a:pt x="93" y="188"/>
                  </a:lnTo>
                  <a:lnTo>
                    <a:pt x="89" y="199"/>
                  </a:lnTo>
                  <a:lnTo>
                    <a:pt x="79" y="211"/>
                  </a:lnTo>
                  <a:lnTo>
                    <a:pt x="68" y="223"/>
                  </a:lnTo>
                  <a:lnTo>
                    <a:pt x="60" y="232"/>
                  </a:lnTo>
                  <a:lnTo>
                    <a:pt x="46" y="241"/>
                  </a:lnTo>
                  <a:lnTo>
                    <a:pt x="37" y="244"/>
                  </a:lnTo>
                  <a:lnTo>
                    <a:pt x="29" y="258"/>
                  </a:lnTo>
                  <a:lnTo>
                    <a:pt x="27" y="279"/>
                  </a:lnTo>
                  <a:lnTo>
                    <a:pt x="20" y="290"/>
                  </a:lnTo>
                  <a:lnTo>
                    <a:pt x="20" y="310"/>
                  </a:lnTo>
                  <a:lnTo>
                    <a:pt x="11" y="318"/>
                  </a:lnTo>
                  <a:lnTo>
                    <a:pt x="9" y="324"/>
                  </a:lnTo>
                  <a:lnTo>
                    <a:pt x="16" y="333"/>
                  </a:lnTo>
                  <a:lnTo>
                    <a:pt x="20" y="347"/>
                  </a:lnTo>
                  <a:lnTo>
                    <a:pt x="29" y="359"/>
                  </a:lnTo>
                  <a:lnTo>
                    <a:pt x="2" y="380"/>
                  </a:lnTo>
                  <a:lnTo>
                    <a:pt x="7" y="392"/>
                  </a:lnTo>
                  <a:lnTo>
                    <a:pt x="18" y="401"/>
                  </a:lnTo>
                  <a:lnTo>
                    <a:pt x="20" y="403"/>
                  </a:lnTo>
                  <a:lnTo>
                    <a:pt x="20" y="411"/>
                  </a:lnTo>
                  <a:lnTo>
                    <a:pt x="6" y="420"/>
                  </a:lnTo>
                  <a:lnTo>
                    <a:pt x="0" y="432"/>
                  </a:lnTo>
                  <a:lnTo>
                    <a:pt x="6" y="449"/>
                  </a:lnTo>
                  <a:lnTo>
                    <a:pt x="14" y="459"/>
                  </a:lnTo>
                  <a:lnTo>
                    <a:pt x="29" y="465"/>
                  </a:lnTo>
                  <a:lnTo>
                    <a:pt x="48" y="468"/>
                  </a:lnTo>
                  <a:lnTo>
                    <a:pt x="68" y="469"/>
                  </a:lnTo>
                  <a:lnTo>
                    <a:pt x="84" y="471"/>
                  </a:lnTo>
                  <a:lnTo>
                    <a:pt x="95" y="479"/>
                  </a:lnTo>
                  <a:lnTo>
                    <a:pt x="107" y="488"/>
                  </a:lnTo>
                  <a:lnTo>
                    <a:pt x="93" y="494"/>
                  </a:lnTo>
                  <a:lnTo>
                    <a:pt x="82" y="505"/>
                  </a:lnTo>
                  <a:lnTo>
                    <a:pt x="70" y="514"/>
                  </a:lnTo>
                  <a:lnTo>
                    <a:pt x="68" y="526"/>
                  </a:lnTo>
                  <a:lnTo>
                    <a:pt x="62" y="551"/>
                  </a:lnTo>
                  <a:lnTo>
                    <a:pt x="52" y="567"/>
                  </a:lnTo>
                  <a:lnTo>
                    <a:pt x="46" y="578"/>
                  </a:lnTo>
                  <a:lnTo>
                    <a:pt x="62" y="597"/>
                  </a:lnTo>
                  <a:lnTo>
                    <a:pt x="66" y="602"/>
                  </a:lnTo>
                  <a:lnTo>
                    <a:pt x="75" y="609"/>
                  </a:lnTo>
                  <a:lnTo>
                    <a:pt x="85" y="608"/>
                  </a:lnTo>
                  <a:lnTo>
                    <a:pt x="97" y="602"/>
                  </a:lnTo>
                  <a:lnTo>
                    <a:pt x="102" y="597"/>
                  </a:lnTo>
                  <a:lnTo>
                    <a:pt x="104" y="594"/>
                  </a:lnTo>
                  <a:lnTo>
                    <a:pt x="118" y="595"/>
                  </a:lnTo>
                  <a:lnTo>
                    <a:pt x="126" y="609"/>
                  </a:lnTo>
                  <a:lnTo>
                    <a:pt x="136" y="617"/>
                  </a:lnTo>
                  <a:lnTo>
                    <a:pt x="143" y="625"/>
                  </a:lnTo>
                  <a:lnTo>
                    <a:pt x="155" y="627"/>
                  </a:lnTo>
                  <a:lnTo>
                    <a:pt x="178" y="625"/>
                  </a:lnTo>
                  <a:lnTo>
                    <a:pt x="189" y="623"/>
                  </a:lnTo>
                  <a:lnTo>
                    <a:pt x="205" y="634"/>
                  </a:lnTo>
                  <a:lnTo>
                    <a:pt x="217" y="629"/>
                  </a:lnTo>
                  <a:lnTo>
                    <a:pt x="229" y="632"/>
                  </a:lnTo>
                  <a:lnTo>
                    <a:pt x="239" y="640"/>
                  </a:lnTo>
                  <a:lnTo>
                    <a:pt x="258" y="632"/>
                  </a:lnTo>
                  <a:lnTo>
                    <a:pt x="276" y="632"/>
                  </a:lnTo>
                  <a:lnTo>
                    <a:pt x="289" y="640"/>
                  </a:lnTo>
                  <a:lnTo>
                    <a:pt x="299" y="643"/>
                  </a:lnTo>
                  <a:lnTo>
                    <a:pt x="310" y="636"/>
                  </a:lnTo>
                  <a:lnTo>
                    <a:pt x="322" y="636"/>
                  </a:lnTo>
                  <a:lnTo>
                    <a:pt x="342" y="632"/>
                  </a:lnTo>
                  <a:lnTo>
                    <a:pt x="355" y="640"/>
                  </a:lnTo>
                  <a:lnTo>
                    <a:pt x="357" y="636"/>
                  </a:lnTo>
                  <a:lnTo>
                    <a:pt x="372" y="644"/>
                  </a:lnTo>
                  <a:lnTo>
                    <a:pt x="385" y="650"/>
                  </a:lnTo>
                  <a:lnTo>
                    <a:pt x="399" y="644"/>
                  </a:lnTo>
                  <a:lnTo>
                    <a:pt x="401" y="636"/>
                  </a:lnTo>
                  <a:lnTo>
                    <a:pt x="392" y="623"/>
                  </a:lnTo>
                  <a:lnTo>
                    <a:pt x="390" y="617"/>
                  </a:lnTo>
                  <a:lnTo>
                    <a:pt x="385" y="596"/>
                  </a:lnTo>
                  <a:lnTo>
                    <a:pt x="438" y="564"/>
                  </a:lnTo>
                  <a:lnTo>
                    <a:pt x="451" y="564"/>
                  </a:lnTo>
                  <a:lnTo>
                    <a:pt x="453" y="559"/>
                  </a:lnTo>
                  <a:lnTo>
                    <a:pt x="435" y="552"/>
                  </a:lnTo>
                  <a:lnTo>
                    <a:pt x="421" y="539"/>
                  </a:lnTo>
                  <a:lnTo>
                    <a:pt x="387" y="511"/>
                  </a:lnTo>
                  <a:lnTo>
                    <a:pt x="382" y="489"/>
                  </a:lnTo>
                  <a:lnTo>
                    <a:pt x="363" y="486"/>
                  </a:lnTo>
                  <a:lnTo>
                    <a:pt x="360" y="465"/>
                  </a:lnTo>
                  <a:lnTo>
                    <a:pt x="356" y="447"/>
                  </a:lnTo>
                  <a:lnTo>
                    <a:pt x="348" y="438"/>
                  </a:lnTo>
                  <a:lnTo>
                    <a:pt x="353" y="430"/>
                  </a:lnTo>
                  <a:lnTo>
                    <a:pt x="357" y="426"/>
                  </a:lnTo>
                  <a:lnTo>
                    <a:pt x="368" y="427"/>
                  </a:lnTo>
                  <a:lnTo>
                    <a:pt x="400" y="418"/>
                  </a:lnTo>
                  <a:lnTo>
                    <a:pt x="469" y="386"/>
                  </a:lnTo>
                  <a:lnTo>
                    <a:pt x="484" y="380"/>
                  </a:lnTo>
                  <a:lnTo>
                    <a:pt x="498" y="372"/>
                  </a:lnTo>
                  <a:lnTo>
                    <a:pt x="510" y="383"/>
                  </a:lnTo>
                  <a:lnTo>
                    <a:pt x="526" y="377"/>
                  </a:lnTo>
                  <a:lnTo>
                    <a:pt x="530" y="363"/>
                  </a:lnTo>
                  <a:lnTo>
                    <a:pt x="529" y="354"/>
                  </a:lnTo>
                  <a:lnTo>
                    <a:pt x="535" y="345"/>
                  </a:lnTo>
                  <a:lnTo>
                    <a:pt x="527" y="334"/>
                  </a:lnTo>
                  <a:lnTo>
                    <a:pt x="520" y="315"/>
                  </a:lnTo>
                  <a:lnTo>
                    <a:pt x="524" y="285"/>
                  </a:lnTo>
                  <a:lnTo>
                    <a:pt x="513" y="271"/>
                  </a:lnTo>
                  <a:lnTo>
                    <a:pt x="509" y="257"/>
                  </a:lnTo>
                  <a:lnTo>
                    <a:pt x="514" y="243"/>
                  </a:lnTo>
                  <a:lnTo>
                    <a:pt x="511" y="232"/>
                  </a:lnTo>
                  <a:lnTo>
                    <a:pt x="489" y="210"/>
                  </a:lnTo>
                  <a:lnTo>
                    <a:pt x="501" y="197"/>
                  </a:lnTo>
                  <a:lnTo>
                    <a:pt x="501" y="174"/>
                  </a:lnTo>
                  <a:lnTo>
                    <a:pt x="503" y="147"/>
                  </a:lnTo>
                  <a:lnTo>
                    <a:pt x="479" y="124"/>
                  </a:lnTo>
                  <a:lnTo>
                    <a:pt x="467" y="109"/>
                  </a:lnTo>
                  <a:lnTo>
                    <a:pt x="453" y="97"/>
                  </a:lnTo>
                  <a:lnTo>
                    <a:pt x="433" y="81"/>
                  </a:lnTo>
                  <a:lnTo>
                    <a:pt x="419" y="72"/>
                  </a:lnTo>
                  <a:lnTo>
                    <a:pt x="410" y="70"/>
                  </a:lnTo>
                  <a:lnTo>
                    <a:pt x="396" y="79"/>
                  </a:lnTo>
                  <a:lnTo>
                    <a:pt x="386" y="85"/>
                  </a:lnTo>
                  <a:lnTo>
                    <a:pt x="355" y="105"/>
                  </a:lnTo>
                  <a:lnTo>
                    <a:pt x="333" y="101"/>
                  </a:lnTo>
                  <a:lnTo>
                    <a:pt x="324" y="101"/>
                  </a:lnTo>
                  <a:lnTo>
                    <a:pt x="324" y="93"/>
                  </a:lnTo>
                  <a:lnTo>
                    <a:pt x="328" y="83"/>
                  </a:lnTo>
                  <a:lnTo>
                    <a:pt x="333" y="74"/>
                  </a:lnTo>
                  <a:lnTo>
                    <a:pt x="305" y="58"/>
                  </a:lnTo>
                  <a:lnTo>
                    <a:pt x="297" y="56"/>
                  </a:lnTo>
                  <a:lnTo>
                    <a:pt x="283" y="46"/>
                  </a:lnTo>
                  <a:lnTo>
                    <a:pt x="278" y="27"/>
                  </a:lnTo>
                  <a:lnTo>
                    <a:pt x="272" y="14"/>
                  </a:lnTo>
                  <a:lnTo>
                    <a:pt x="262" y="16"/>
                  </a:lnTo>
                  <a:lnTo>
                    <a:pt x="251" y="4"/>
                  </a:lnTo>
                  <a:lnTo>
                    <a:pt x="235" y="2"/>
                  </a:lnTo>
                  <a:lnTo>
                    <a:pt x="222"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7" name="Freeform 454">
              <a:extLst>
                <a:ext uri="{FF2B5EF4-FFF2-40B4-BE49-F238E27FC236}">
                  <a16:creationId xmlns:a16="http://schemas.microsoft.com/office/drawing/2014/main" xmlns="" id="{CA5C3966-A75D-4BD2-95C6-7E4B4D3211E4}"/>
                </a:ext>
              </a:extLst>
            </p:cNvPr>
            <p:cNvSpPr>
              <a:spLocks/>
            </p:cNvSpPr>
            <p:nvPr/>
          </p:nvSpPr>
          <p:spPr bwMode="auto">
            <a:xfrm>
              <a:off x="2117" y="2203"/>
              <a:ext cx="800" cy="706"/>
            </a:xfrm>
            <a:custGeom>
              <a:avLst/>
              <a:gdLst>
                <a:gd name="T0" fmla="*/ 11 w 763"/>
                <a:gd name="T1" fmla="*/ 145 h 746"/>
                <a:gd name="T2" fmla="*/ 13 w 763"/>
                <a:gd name="T3" fmla="*/ 174 h 746"/>
                <a:gd name="T4" fmla="*/ 74 w 763"/>
                <a:gd name="T5" fmla="*/ 221 h 746"/>
                <a:gd name="T6" fmla="*/ 122 w 763"/>
                <a:gd name="T7" fmla="*/ 250 h 746"/>
                <a:gd name="T8" fmla="*/ 117 w 763"/>
                <a:gd name="T9" fmla="*/ 290 h 746"/>
                <a:gd name="T10" fmla="*/ 145 w 763"/>
                <a:gd name="T11" fmla="*/ 349 h 746"/>
                <a:gd name="T12" fmla="*/ 158 w 763"/>
                <a:gd name="T13" fmla="*/ 429 h 746"/>
                <a:gd name="T14" fmla="*/ 132 w 763"/>
                <a:gd name="T15" fmla="*/ 429 h 746"/>
                <a:gd name="T16" fmla="*/ 115 w 763"/>
                <a:gd name="T17" fmla="*/ 470 h 746"/>
                <a:gd name="T18" fmla="*/ 98 w 763"/>
                <a:gd name="T19" fmla="*/ 511 h 746"/>
                <a:gd name="T20" fmla="*/ 57 w 763"/>
                <a:gd name="T21" fmla="*/ 583 h 746"/>
                <a:gd name="T22" fmla="*/ 59 w 763"/>
                <a:gd name="T23" fmla="*/ 618 h 746"/>
                <a:gd name="T24" fmla="*/ 161 w 763"/>
                <a:gd name="T25" fmla="*/ 685 h 746"/>
                <a:gd name="T26" fmla="*/ 248 w 763"/>
                <a:gd name="T27" fmla="*/ 726 h 746"/>
                <a:gd name="T28" fmla="*/ 325 w 763"/>
                <a:gd name="T29" fmla="*/ 746 h 746"/>
                <a:gd name="T30" fmla="*/ 353 w 763"/>
                <a:gd name="T31" fmla="*/ 689 h 746"/>
                <a:gd name="T32" fmla="*/ 422 w 763"/>
                <a:gd name="T33" fmla="*/ 664 h 746"/>
                <a:gd name="T34" fmla="*/ 472 w 763"/>
                <a:gd name="T35" fmla="*/ 690 h 746"/>
                <a:gd name="T36" fmla="*/ 541 w 763"/>
                <a:gd name="T37" fmla="*/ 726 h 746"/>
                <a:gd name="T38" fmla="*/ 604 w 763"/>
                <a:gd name="T39" fmla="*/ 711 h 746"/>
                <a:gd name="T40" fmla="*/ 650 w 763"/>
                <a:gd name="T41" fmla="*/ 663 h 746"/>
                <a:gd name="T42" fmla="*/ 622 w 763"/>
                <a:gd name="T43" fmla="*/ 642 h 746"/>
                <a:gd name="T44" fmla="*/ 617 w 763"/>
                <a:gd name="T45" fmla="*/ 574 h 746"/>
                <a:gd name="T46" fmla="*/ 635 w 763"/>
                <a:gd name="T47" fmla="*/ 511 h 746"/>
                <a:gd name="T48" fmla="*/ 635 w 763"/>
                <a:gd name="T49" fmla="*/ 453 h 746"/>
                <a:gd name="T50" fmla="*/ 602 w 763"/>
                <a:gd name="T51" fmla="*/ 455 h 746"/>
                <a:gd name="T52" fmla="*/ 587 w 763"/>
                <a:gd name="T53" fmla="*/ 446 h 746"/>
                <a:gd name="T54" fmla="*/ 622 w 763"/>
                <a:gd name="T55" fmla="*/ 405 h 746"/>
                <a:gd name="T56" fmla="*/ 676 w 763"/>
                <a:gd name="T57" fmla="*/ 353 h 746"/>
                <a:gd name="T58" fmla="*/ 704 w 763"/>
                <a:gd name="T59" fmla="*/ 327 h 746"/>
                <a:gd name="T60" fmla="*/ 726 w 763"/>
                <a:gd name="T61" fmla="*/ 277 h 746"/>
                <a:gd name="T62" fmla="*/ 763 w 763"/>
                <a:gd name="T63" fmla="*/ 234 h 746"/>
                <a:gd name="T64" fmla="*/ 719 w 763"/>
                <a:gd name="T65" fmla="*/ 213 h 746"/>
                <a:gd name="T66" fmla="*/ 667 w 763"/>
                <a:gd name="T67" fmla="*/ 195 h 746"/>
                <a:gd name="T68" fmla="*/ 631 w 763"/>
                <a:gd name="T69" fmla="*/ 163 h 746"/>
                <a:gd name="T70" fmla="*/ 581 w 763"/>
                <a:gd name="T71" fmla="*/ 119 h 746"/>
                <a:gd name="T72" fmla="*/ 539 w 763"/>
                <a:gd name="T73" fmla="*/ 76 h 746"/>
                <a:gd name="T74" fmla="*/ 509 w 763"/>
                <a:gd name="T75" fmla="*/ 30 h 746"/>
                <a:gd name="T76" fmla="*/ 444 w 763"/>
                <a:gd name="T77" fmla="*/ 2 h 746"/>
                <a:gd name="T78" fmla="*/ 416 w 763"/>
                <a:gd name="T79" fmla="*/ 35 h 746"/>
                <a:gd name="T80" fmla="*/ 318 w 763"/>
                <a:gd name="T81" fmla="*/ 87 h 746"/>
                <a:gd name="T82" fmla="*/ 265 w 763"/>
                <a:gd name="T83" fmla="*/ 104 h 746"/>
                <a:gd name="T84" fmla="*/ 219 w 763"/>
                <a:gd name="T85" fmla="*/ 78 h 746"/>
                <a:gd name="T86" fmla="*/ 198 w 763"/>
                <a:gd name="T87" fmla="*/ 56 h 746"/>
                <a:gd name="T88" fmla="*/ 204 w 763"/>
                <a:gd name="T89" fmla="*/ 83 h 746"/>
                <a:gd name="T90" fmla="*/ 197 w 763"/>
                <a:gd name="T91" fmla="*/ 113 h 746"/>
                <a:gd name="T92" fmla="*/ 182 w 763"/>
                <a:gd name="T93" fmla="*/ 137 h 746"/>
                <a:gd name="T94" fmla="*/ 141 w 763"/>
                <a:gd name="T95" fmla="*/ 126 h 746"/>
                <a:gd name="T96" fmla="*/ 93 w 763"/>
                <a:gd name="T97" fmla="*/ 96 h 746"/>
                <a:gd name="T98" fmla="*/ 59 w 763"/>
                <a:gd name="T99" fmla="*/ 108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3" h="746">
                  <a:moveTo>
                    <a:pt x="13" y="106"/>
                  </a:moveTo>
                  <a:lnTo>
                    <a:pt x="20" y="124"/>
                  </a:lnTo>
                  <a:lnTo>
                    <a:pt x="13" y="139"/>
                  </a:lnTo>
                  <a:lnTo>
                    <a:pt x="11" y="145"/>
                  </a:lnTo>
                  <a:lnTo>
                    <a:pt x="0" y="141"/>
                  </a:lnTo>
                  <a:lnTo>
                    <a:pt x="4" y="150"/>
                  </a:lnTo>
                  <a:lnTo>
                    <a:pt x="4" y="159"/>
                  </a:lnTo>
                  <a:lnTo>
                    <a:pt x="13" y="174"/>
                  </a:lnTo>
                  <a:lnTo>
                    <a:pt x="30" y="169"/>
                  </a:lnTo>
                  <a:lnTo>
                    <a:pt x="52" y="193"/>
                  </a:lnTo>
                  <a:lnTo>
                    <a:pt x="61" y="209"/>
                  </a:lnTo>
                  <a:lnTo>
                    <a:pt x="74" y="221"/>
                  </a:lnTo>
                  <a:lnTo>
                    <a:pt x="91" y="221"/>
                  </a:lnTo>
                  <a:lnTo>
                    <a:pt x="98" y="235"/>
                  </a:lnTo>
                  <a:lnTo>
                    <a:pt x="113" y="248"/>
                  </a:lnTo>
                  <a:lnTo>
                    <a:pt x="122" y="250"/>
                  </a:lnTo>
                  <a:lnTo>
                    <a:pt x="124" y="256"/>
                  </a:lnTo>
                  <a:lnTo>
                    <a:pt x="119" y="268"/>
                  </a:lnTo>
                  <a:lnTo>
                    <a:pt x="119" y="279"/>
                  </a:lnTo>
                  <a:lnTo>
                    <a:pt x="117" y="290"/>
                  </a:lnTo>
                  <a:lnTo>
                    <a:pt x="113" y="309"/>
                  </a:lnTo>
                  <a:lnTo>
                    <a:pt x="128" y="327"/>
                  </a:lnTo>
                  <a:lnTo>
                    <a:pt x="145" y="340"/>
                  </a:lnTo>
                  <a:lnTo>
                    <a:pt x="145" y="349"/>
                  </a:lnTo>
                  <a:lnTo>
                    <a:pt x="143" y="381"/>
                  </a:lnTo>
                  <a:lnTo>
                    <a:pt x="139" y="407"/>
                  </a:lnTo>
                  <a:lnTo>
                    <a:pt x="143" y="418"/>
                  </a:lnTo>
                  <a:lnTo>
                    <a:pt x="158" y="429"/>
                  </a:lnTo>
                  <a:lnTo>
                    <a:pt x="158" y="451"/>
                  </a:lnTo>
                  <a:lnTo>
                    <a:pt x="158" y="466"/>
                  </a:lnTo>
                  <a:lnTo>
                    <a:pt x="141" y="444"/>
                  </a:lnTo>
                  <a:lnTo>
                    <a:pt x="132" y="429"/>
                  </a:lnTo>
                  <a:lnTo>
                    <a:pt x="126" y="433"/>
                  </a:lnTo>
                  <a:lnTo>
                    <a:pt x="130" y="444"/>
                  </a:lnTo>
                  <a:lnTo>
                    <a:pt x="124" y="457"/>
                  </a:lnTo>
                  <a:lnTo>
                    <a:pt x="115" y="470"/>
                  </a:lnTo>
                  <a:lnTo>
                    <a:pt x="109" y="479"/>
                  </a:lnTo>
                  <a:lnTo>
                    <a:pt x="117" y="488"/>
                  </a:lnTo>
                  <a:lnTo>
                    <a:pt x="111" y="498"/>
                  </a:lnTo>
                  <a:lnTo>
                    <a:pt x="98" y="511"/>
                  </a:lnTo>
                  <a:lnTo>
                    <a:pt x="96" y="522"/>
                  </a:lnTo>
                  <a:lnTo>
                    <a:pt x="89" y="535"/>
                  </a:lnTo>
                  <a:lnTo>
                    <a:pt x="69" y="559"/>
                  </a:lnTo>
                  <a:lnTo>
                    <a:pt x="57" y="583"/>
                  </a:lnTo>
                  <a:lnTo>
                    <a:pt x="57" y="587"/>
                  </a:lnTo>
                  <a:lnTo>
                    <a:pt x="63" y="594"/>
                  </a:lnTo>
                  <a:lnTo>
                    <a:pt x="56" y="605"/>
                  </a:lnTo>
                  <a:lnTo>
                    <a:pt x="59" y="618"/>
                  </a:lnTo>
                  <a:lnTo>
                    <a:pt x="70" y="635"/>
                  </a:lnTo>
                  <a:lnTo>
                    <a:pt x="117" y="661"/>
                  </a:lnTo>
                  <a:lnTo>
                    <a:pt x="150" y="689"/>
                  </a:lnTo>
                  <a:lnTo>
                    <a:pt x="161" y="685"/>
                  </a:lnTo>
                  <a:lnTo>
                    <a:pt x="178" y="679"/>
                  </a:lnTo>
                  <a:lnTo>
                    <a:pt x="235" y="703"/>
                  </a:lnTo>
                  <a:lnTo>
                    <a:pt x="243" y="711"/>
                  </a:lnTo>
                  <a:lnTo>
                    <a:pt x="248" y="726"/>
                  </a:lnTo>
                  <a:lnTo>
                    <a:pt x="258" y="731"/>
                  </a:lnTo>
                  <a:lnTo>
                    <a:pt x="271" y="733"/>
                  </a:lnTo>
                  <a:lnTo>
                    <a:pt x="292" y="744"/>
                  </a:lnTo>
                  <a:lnTo>
                    <a:pt x="325" y="746"/>
                  </a:lnTo>
                  <a:lnTo>
                    <a:pt x="335" y="733"/>
                  </a:lnTo>
                  <a:lnTo>
                    <a:pt x="338" y="718"/>
                  </a:lnTo>
                  <a:lnTo>
                    <a:pt x="338" y="702"/>
                  </a:lnTo>
                  <a:lnTo>
                    <a:pt x="353" y="689"/>
                  </a:lnTo>
                  <a:lnTo>
                    <a:pt x="381" y="674"/>
                  </a:lnTo>
                  <a:lnTo>
                    <a:pt x="394" y="672"/>
                  </a:lnTo>
                  <a:lnTo>
                    <a:pt x="409" y="664"/>
                  </a:lnTo>
                  <a:lnTo>
                    <a:pt x="422" y="664"/>
                  </a:lnTo>
                  <a:lnTo>
                    <a:pt x="437" y="674"/>
                  </a:lnTo>
                  <a:lnTo>
                    <a:pt x="448" y="687"/>
                  </a:lnTo>
                  <a:lnTo>
                    <a:pt x="461" y="687"/>
                  </a:lnTo>
                  <a:lnTo>
                    <a:pt x="472" y="690"/>
                  </a:lnTo>
                  <a:lnTo>
                    <a:pt x="494" y="692"/>
                  </a:lnTo>
                  <a:lnTo>
                    <a:pt x="509" y="711"/>
                  </a:lnTo>
                  <a:lnTo>
                    <a:pt x="522" y="720"/>
                  </a:lnTo>
                  <a:lnTo>
                    <a:pt x="541" y="726"/>
                  </a:lnTo>
                  <a:lnTo>
                    <a:pt x="557" y="735"/>
                  </a:lnTo>
                  <a:lnTo>
                    <a:pt x="566" y="737"/>
                  </a:lnTo>
                  <a:lnTo>
                    <a:pt x="589" y="714"/>
                  </a:lnTo>
                  <a:lnTo>
                    <a:pt x="604" y="711"/>
                  </a:lnTo>
                  <a:lnTo>
                    <a:pt x="615" y="702"/>
                  </a:lnTo>
                  <a:lnTo>
                    <a:pt x="631" y="690"/>
                  </a:lnTo>
                  <a:lnTo>
                    <a:pt x="652" y="689"/>
                  </a:lnTo>
                  <a:lnTo>
                    <a:pt x="650" y="663"/>
                  </a:lnTo>
                  <a:lnTo>
                    <a:pt x="646" y="655"/>
                  </a:lnTo>
                  <a:lnTo>
                    <a:pt x="637" y="642"/>
                  </a:lnTo>
                  <a:lnTo>
                    <a:pt x="630" y="644"/>
                  </a:lnTo>
                  <a:lnTo>
                    <a:pt x="622" y="642"/>
                  </a:lnTo>
                  <a:lnTo>
                    <a:pt x="615" y="631"/>
                  </a:lnTo>
                  <a:lnTo>
                    <a:pt x="613" y="605"/>
                  </a:lnTo>
                  <a:lnTo>
                    <a:pt x="628" y="588"/>
                  </a:lnTo>
                  <a:lnTo>
                    <a:pt x="617" y="574"/>
                  </a:lnTo>
                  <a:lnTo>
                    <a:pt x="617" y="568"/>
                  </a:lnTo>
                  <a:lnTo>
                    <a:pt x="639" y="546"/>
                  </a:lnTo>
                  <a:lnTo>
                    <a:pt x="639" y="538"/>
                  </a:lnTo>
                  <a:lnTo>
                    <a:pt x="635" y="511"/>
                  </a:lnTo>
                  <a:lnTo>
                    <a:pt x="648" y="498"/>
                  </a:lnTo>
                  <a:lnTo>
                    <a:pt x="637" y="483"/>
                  </a:lnTo>
                  <a:lnTo>
                    <a:pt x="637" y="472"/>
                  </a:lnTo>
                  <a:lnTo>
                    <a:pt x="635" y="453"/>
                  </a:lnTo>
                  <a:lnTo>
                    <a:pt x="630" y="448"/>
                  </a:lnTo>
                  <a:lnTo>
                    <a:pt x="617" y="448"/>
                  </a:lnTo>
                  <a:lnTo>
                    <a:pt x="605" y="451"/>
                  </a:lnTo>
                  <a:lnTo>
                    <a:pt x="602" y="455"/>
                  </a:lnTo>
                  <a:lnTo>
                    <a:pt x="594" y="462"/>
                  </a:lnTo>
                  <a:lnTo>
                    <a:pt x="583" y="466"/>
                  </a:lnTo>
                  <a:lnTo>
                    <a:pt x="579" y="455"/>
                  </a:lnTo>
                  <a:lnTo>
                    <a:pt x="587" y="446"/>
                  </a:lnTo>
                  <a:lnTo>
                    <a:pt x="591" y="438"/>
                  </a:lnTo>
                  <a:lnTo>
                    <a:pt x="591" y="429"/>
                  </a:lnTo>
                  <a:lnTo>
                    <a:pt x="611" y="409"/>
                  </a:lnTo>
                  <a:lnTo>
                    <a:pt x="622" y="405"/>
                  </a:lnTo>
                  <a:lnTo>
                    <a:pt x="624" y="390"/>
                  </a:lnTo>
                  <a:lnTo>
                    <a:pt x="635" y="377"/>
                  </a:lnTo>
                  <a:lnTo>
                    <a:pt x="667" y="353"/>
                  </a:lnTo>
                  <a:lnTo>
                    <a:pt x="676" y="353"/>
                  </a:lnTo>
                  <a:lnTo>
                    <a:pt x="680" y="344"/>
                  </a:lnTo>
                  <a:lnTo>
                    <a:pt x="691" y="333"/>
                  </a:lnTo>
                  <a:lnTo>
                    <a:pt x="700" y="333"/>
                  </a:lnTo>
                  <a:lnTo>
                    <a:pt x="704" y="327"/>
                  </a:lnTo>
                  <a:lnTo>
                    <a:pt x="709" y="323"/>
                  </a:lnTo>
                  <a:lnTo>
                    <a:pt x="717" y="310"/>
                  </a:lnTo>
                  <a:lnTo>
                    <a:pt x="724" y="290"/>
                  </a:lnTo>
                  <a:lnTo>
                    <a:pt x="726" y="277"/>
                  </a:lnTo>
                  <a:lnTo>
                    <a:pt x="726" y="266"/>
                  </a:lnTo>
                  <a:lnTo>
                    <a:pt x="737" y="252"/>
                  </a:lnTo>
                  <a:lnTo>
                    <a:pt x="754" y="243"/>
                  </a:lnTo>
                  <a:lnTo>
                    <a:pt x="763" y="234"/>
                  </a:lnTo>
                  <a:lnTo>
                    <a:pt x="763" y="230"/>
                  </a:lnTo>
                  <a:lnTo>
                    <a:pt x="748" y="219"/>
                  </a:lnTo>
                  <a:lnTo>
                    <a:pt x="741" y="215"/>
                  </a:lnTo>
                  <a:lnTo>
                    <a:pt x="719" y="213"/>
                  </a:lnTo>
                  <a:lnTo>
                    <a:pt x="694" y="209"/>
                  </a:lnTo>
                  <a:lnTo>
                    <a:pt x="685" y="208"/>
                  </a:lnTo>
                  <a:lnTo>
                    <a:pt x="676" y="204"/>
                  </a:lnTo>
                  <a:lnTo>
                    <a:pt x="667" y="195"/>
                  </a:lnTo>
                  <a:lnTo>
                    <a:pt x="659" y="180"/>
                  </a:lnTo>
                  <a:lnTo>
                    <a:pt x="652" y="171"/>
                  </a:lnTo>
                  <a:lnTo>
                    <a:pt x="642" y="167"/>
                  </a:lnTo>
                  <a:lnTo>
                    <a:pt x="631" y="163"/>
                  </a:lnTo>
                  <a:lnTo>
                    <a:pt x="626" y="161"/>
                  </a:lnTo>
                  <a:lnTo>
                    <a:pt x="611" y="148"/>
                  </a:lnTo>
                  <a:lnTo>
                    <a:pt x="592" y="133"/>
                  </a:lnTo>
                  <a:lnTo>
                    <a:pt x="581" y="119"/>
                  </a:lnTo>
                  <a:lnTo>
                    <a:pt x="568" y="115"/>
                  </a:lnTo>
                  <a:lnTo>
                    <a:pt x="561" y="109"/>
                  </a:lnTo>
                  <a:lnTo>
                    <a:pt x="555" y="95"/>
                  </a:lnTo>
                  <a:lnTo>
                    <a:pt x="539" y="76"/>
                  </a:lnTo>
                  <a:lnTo>
                    <a:pt x="535" y="63"/>
                  </a:lnTo>
                  <a:lnTo>
                    <a:pt x="522" y="50"/>
                  </a:lnTo>
                  <a:lnTo>
                    <a:pt x="516" y="39"/>
                  </a:lnTo>
                  <a:lnTo>
                    <a:pt x="509" y="30"/>
                  </a:lnTo>
                  <a:lnTo>
                    <a:pt x="496" y="20"/>
                  </a:lnTo>
                  <a:lnTo>
                    <a:pt x="483" y="6"/>
                  </a:lnTo>
                  <a:lnTo>
                    <a:pt x="472" y="0"/>
                  </a:lnTo>
                  <a:lnTo>
                    <a:pt x="444" y="2"/>
                  </a:lnTo>
                  <a:lnTo>
                    <a:pt x="433" y="2"/>
                  </a:lnTo>
                  <a:lnTo>
                    <a:pt x="418" y="13"/>
                  </a:lnTo>
                  <a:lnTo>
                    <a:pt x="427" y="22"/>
                  </a:lnTo>
                  <a:lnTo>
                    <a:pt x="416" y="35"/>
                  </a:lnTo>
                  <a:lnTo>
                    <a:pt x="388" y="70"/>
                  </a:lnTo>
                  <a:lnTo>
                    <a:pt x="374" y="78"/>
                  </a:lnTo>
                  <a:lnTo>
                    <a:pt x="335" y="82"/>
                  </a:lnTo>
                  <a:lnTo>
                    <a:pt x="318" y="87"/>
                  </a:lnTo>
                  <a:lnTo>
                    <a:pt x="309" y="96"/>
                  </a:lnTo>
                  <a:lnTo>
                    <a:pt x="305" y="104"/>
                  </a:lnTo>
                  <a:lnTo>
                    <a:pt x="290" y="100"/>
                  </a:lnTo>
                  <a:lnTo>
                    <a:pt x="265" y="104"/>
                  </a:lnTo>
                  <a:lnTo>
                    <a:pt x="250" y="102"/>
                  </a:lnTo>
                  <a:lnTo>
                    <a:pt x="237" y="93"/>
                  </a:lnTo>
                  <a:lnTo>
                    <a:pt x="228" y="82"/>
                  </a:lnTo>
                  <a:lnTo>
                    <a:pt x="219" y="78"/>
                  </a:lnTo>
                  <a:lnTo>
                    <a:pt x="226" y="69"/>
                  </a:lnTo>
                  <a:lnTo>
                    <a:pt x="215" y="59"/>
                  </a:lnTo>
                  <a:lnTo>
                    <a:pt x="206" y="57"/>
                  </a:lnTo>
                  <a:lnTo>
                    <a:pt x="198" y="56"/>
                  </a:lnTo>
                  <a:lnTo>
                    <a:pt x="197" y="59"/>
                  </a:lnTo>
                  <a:lnTo>
                    <a:pt x="204" y="67"/>
                  </a:lnTo>
                  <a:lnTo>
                    <a:pt x="200" y="72"/>
                  </a:lnTo>
                  <a:lnTo>
                    <a:pt x="204" y="83"/>
                  </a:lnTo>
                  <a:lnTo>
                    <a:pt x="206" y="96"/>
                  </a:lnTo>
                  <a:lnTo>
                    <a:pt x="206" y="106"/>
                  </a:lnTo>
                  <a:lnTo>
                    <a:pt x="204" y="108"/>
                  </a:lnTo>
                  <a:lnTo>
                    <a:pt x="197" y="113"/>
                  </a:lnTo>
                  <a:lnTo>
                    <a:pt x="195" y="122"/>
                  </a:lnTo>
                  <a:lnTo>
                    <a:pt x="195" y="132"/>
                  </a:lnTo>
                  <a:lnTo>
                    <a:pt x="193" y="139"/>
                  </a:lnTo>
                  <a:lnTo>
                    <a:pt x="182" y="137"/>
                  </a:lnTo>
                  <a:lnTo>
                    <a:pt x="169" y="130"/>
                  </a:lnTo>
                  <a:lnTo>
                    <a:pt x="161" y="137"/>
                  </a:lnTo>
                  <a:lnTo>
                    <a:pt x="148" y="128"/>
                  </a:lnTo>
                  <a:lnTo>
                    <a:pt x="141" y="126"/>
                  </a:lnTo>
                  <a:lnTo>
                    <a:pt x="132" y="133"/>
                  </a:lnTo>
                  <a:lnTo>
                    <a:pt x="124" y="132"/>
                  </a:lnTo>
                  <a:lnTo>
                    <a:pt x="124" y="126"/>
                  </a:lnTo>
                  <a:lnTo>
                    <a:pt x="93" y="96"/>
                  </a:lnTo>
                  <a:lnTo>
                    <a:pt x="85" y="95"/>
                  </a:lnTo>
                  <a:lnTo>
                    <a:pt x="80" y="100"/>
                  </a:lnTo>
                  <a:lnTo>
                    <a:pt x="67" y="106"/>
                  </a:lnTo>
                  <a:lnTo>
                    <a:pt x="59" y="108"/>
                  </a:lnTo>
                  <a:lnTo>
                    <a:pt x="50" y="98"/>
                  </a:lnTo>
                  <a:lnTo>
                    <a:pt x="28" y="98"/>
                  </a:lnTo>
                  <a:lnTo>
                    <a:pt x="13" y="106"/>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8" name="Freeform 455">
              <a:extLst>
                <a:ext uri="{FF2B5EF4-FFF2-40B4-BE49-F238E27FC236}">
                  <a16:creationId xmlns:a16="http://schemas.microsoft.com/office/drawing/2014/main" xmlns="" id="{A80E7351-D2A7-4CD2-B63B-51F458E4E0E6}"/>
                </a:ext>
              </a:extLst>
            </p:cNvPr>
            <p:cNvSpPr>
              <a:spLocks/>
            </p:cNvSpPr>
            <p:nvPr/>
          </p:nvSpPr>
          <p:spPr bwMode="auto">
            <a:xfrm>
              <a:off x="2126" y="1493"/>
              <a:ext cx="472" cy="702"/>
            </a:xfrm>
            <a:custGeom>
              <a:avLst/>
              <a:gdLst>
                <a:gd name="T0" fmla="*/ 147 w 452"/>
                <a:gd name="T1" fmla="*/ 515 h 745"/>
                <a:gd name="T2" fmla="*/ 97 w 452"/>
                <a:gd name="T3" fmla="*/ 549 h 745"/>
                <a:gd name="T4" fmla="*/ 84 w 452"/>
                <a:gd name="T5" fmla="*/ 580 h 745"/>
                <a:gd name="T6" fmla="*/ 113 w 452"/>
                <a:gd name="T7" fmla="*/ 597 h 745"/>
                <a:gd name="T8" fmla="*/ 137 w 452"/>
                <a:gd name="T9" fmla="*/ 608 h 745"/>
                <a:gd name="T10" fmla="*/ 180 w 452"/>
                <a:gd name="T11" fmla="*/ 617 h 745"/>
                <a:gd name="T12" fmla="*/ 152 w 452"/>
                <a:gd name="T13" fmla="*/ 651 h 745"/>
                <a:gd name="T14" fmla="*/ 87 w 452"/>
                <a:gd name="T15" fmla="*/ 632 h 745"/>
                <a:gd name="T16" fmla="*/ 41 w 452"/>
                <a:gd name="T17" fmla="*/ 671 h 745"/>
                <a:gd name="T18" fmla="*/ 2 w 452"/>
                <a:gd name="T19" fmla="*/ 691 h 745"/>
                <a:gd name="T20" fmla="*/ 22 w 452"/>
                <a:gd name="T21" fmla="*/ 708 h 745"/>
                <a:gd name="T22" fmla="*/ 59 w 452"/>
                <a:gd name="T23" fmla="*/ 702 h 745"/>
                <a:gd name="T24" fmla="*/ 110 w 452"/>
                <a:gd name="T25" fmla="*/ 723 h 745"/>
                <a:gd name="T26" fmla="*/ 148 w 452"/>
                <a:gd name="T27" fmla="*/ 689 h 745"/>
                <a:gd name="T28" fmla="*/ 182 w 452"/>
                <a:gd name="T29" fmla="*/ 710 h 745"/>
                <a:gd name="T30" fmla="*/ 230 w 452"/>
                <a:gd name="T31" fmla="*/ 717 h 745"/>
                <a:gd name="T32" fmla="*/ 265 w 452"/>
                <a:gd name="T33" fmla="*/ 714 h 745"/>
                <a:gd name="T34" fmla="*/ 315 w 452"/>
                <a:gd name="T35" fmla="*/ 734 h 745"/>
                <a:gd name="T36" fmla="*/ 357 w 452"/>
                <a:gd name="T37" fmla="*/ 738 h 745"/>
                <a:gd name="T38" fmla="*/ 398 w 452"/>
                <a:gd name="T39" fmla="*/ 723 h 745"/>
                <a:gd name="T40" fmla="*/ 381 w 452"/>
                <a:gd name="T41" fmla="*/ 689 h 745"/>
                <a:gd name="T42" fmla="*/ 383 w 452"/>
                <a:gd name="T43" fmla="*/ 667 h 745"/>
                <a:gd name="T44" fmla="*/ 437 w 452"/>
                <a:gd name="T45" fmla="*/ 632 h 745"/>
                <a:gd name="T46" fmla="*/ 452 w 452"/>
                <a:gd name="T47" fmla="*/ 584 h 745"/>
                <a:gd name="T48" fmla="*/ 413 w 452"/>
                <a:gd name="T49" fmla="*/ 558 h 745"/>
                <a:gd name="T50" fmla="*/ 385 w 452"/>
                <a:gd name="T51" fmla="*/ 556 h 745"/>
                <a:gd name="T52" fmla="*/ 394 w 452"/>
                <a:gd name="T53" fmla="*/ 510 h 745"/>
                <a:gd name="T54" fmla="*/ 394 w 452"/>
                <a:gd name="T55" fmla="*/ 447 h 745"/>
                <a:gd name="T56" fmla="*/ 354 w 452"/>
                <a:gd name="T57" fmla="*/ 374 h 745"/>
                <a:gd name="T58" fmla="*/ 354 w 452"/>
                <a:gd name="T59" fmla="*/ 317 h 745"/>
                <a:gd name="T60" fmla="*/ 341 w 452"/>
                <a:gd name="T61" fmla="*/ 272 h 745"/>
                <a:gd name="T62" fmla="*/ 298 w 452"/>
                <a:gd name="T63" fmla="*/ 248 h 745"/>
                <a:gd name="T64" fmla="*/ 294 w 452"/>
                <a:gd name="T65" fmla="*/ 230 h 745"/>
                <a:gd name="T66" fmla="*/ 331 w 452"/>
                <a:gd name="T67" fmla="*/ 235 h 745"/>
                <a:gd name="T68" fmla="*/ 389 w 452"/>
                <a:gd name="T69" fmla="*/ 165 h 745"/>
                <a:gd name="T70" fmla="*/ 385 w 452"/>
                <a:gd name="T71" fmla="*/ 120 h 745"/>
                <a:gd name="T72" fmla="*/ 331 w 452"/>
                <a:gd name="T73" fmla="*/ 98 h 745"/>
                <a:gd name="T74" fmla="*/ 302 w 452"/>
                <a:gd name="T75" fmla="*/ 100 h 745"/>
                <a:gd name="T76" fmla="*/ 318 w 452"/>
                <a:gd name="T77" fmla="*/ 72 h 745"/>
                <a:gd name="T78" fmla="*/ 376 w 452"/>
                <a:gd name="T79" fmla="*/ 37 h 745"/>
                <a:gd name="T80" fmla="*/ 339 w 452"/>
                <a:gd name="T81" fmla="*/ 13 h 745"/>
                <a:gd name="T82" fmla="*/ 278 w 452"/>
                <a:gd name="T83" fmla="*/ 22 h 745"/>
                <a:gd name="T84" fmla="*/ 249 w 452"/>
                <a:gd name="T85" fmla="*/ 48 h 745"/>
                <a:gd name="T86" fmla="*/ 230 w 452"/>
                <a:gd name="T87" fmla="*/ 83 h 745"/>
                <a:gd name="T88" fmla="*/ 182 w 452"/>
                <a:gd name="T89" fmla="*/ 143 h 745"/>
                <a:gd name="T90" fmla="*/ 213 w 452"/>
                <a:gd name="T91" fmla="*/ 155 h 745"/>
                <a:gd name="T92" fmla="*/ 169 w 452"/>
                <a:gd name="T93" fmla="*/ 230 h 745"/>
                <a:gd name="T94" fmla="*/ 184 w 452"/>
                <a:gd name="T95" fmla="*/ 241 h 745"/>
                <a:gd name="T96" fmla="*/ 212 w 452"/>
                <a:gd name="T97" fmla="*/ 257 h 745"/>
                <a:gd name="T98" fmla="*/ 180 w 452"/>
                <a:gd name="T99" fmla="*/ 302 h 745"/>
                <a:gd name="T100" fmla="*/ 225 w 452"/>
                <a:gd name="T101" fmla="*/ 331 h 745"/>
                <a:gd name="T102" fmla="*/ 252 w 452"/>
                <a:gd name="T103" fmla="*/ 341 h 745"/>
                <a:gd name="T104" fmla="*/ 243 w 452"/>
                <a:gd name="T105" fmla="*/ 405 h 745"/>
                <a:gd name="T106" fmla="*/ 241 w 452"/>
                <a:gd name="T107" fmla="*/ 449 h 745"/>
                <a:gd name="T108" fmla="*/ 221 w 452"/>
                <a:gd name="T109" fmla="*/ 469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52" h="745">
                  <a:moveTo>
                    <a:pt x="135" y="478"/>
                  </a:moveTo>
                  <a:lnTo>
                    <a:pt x="156" y="497"/>
                  </a:lnTo>
                  <a:lnTo>
                    <a:pt x="147" y="515"/>
                  </a:lnTo>
                  <a:lnTo>
                    <a:pt x="134" y="530"/>
                  </a:lnTo>
                  <a:lnTo>
                    <a:pt x="113" y="540"/>
                  </a:lnTo>
                  <a:lnTo>
                    <a:pt x="97" y="549"/>
                  </a:lnTo>
                  <a:lnTo>
                    <a:pt x="80" y="551"/>
                  </a:lnTo>
                  <a:lnTo>
                    <a:pt x="71" y="558"/>
                  </a:lnTo>
                  <a:lnTo>
                    <a:pt x="84" y="580"/>
                  </a:lnTo>
                  <a:lnTo>
                    <a:pt x="104" y="580"/>
                  </a:lnTo>
                  <a:lnTo>
                    <a:pt x="113" y="582"/>
                  </a:lnTo>
                  <a:lnTo>
                    <a:pt x="113" y="597"/>
                  </a:lnTo>
                  <a:lnTo>
                    <a:pt x="124" y="597"/>
                  </a:lnTo>
                  <a:lnTo>
                    <a:pt x="132" y="593"/>
                  </a:lnTo>
                  <a:lnTo>
                    <a:pt x="137" y="608"/>
                  </a:lnTo>
                  <a:lnTo>
                    <a:pt x="148" y="621"/>
                  </a:lnTo>
                  <a:lnTo>
                    <a:pt x="167" y="621"/>
                  </a:lnTo>
                  <a:lnTo>
                    <a:pt x="180" y="617"/>
                  </a:lnTo>
                  <a:lnTo>
                    <a:pt x="191" y="621"/>
                  </a:lnTo>
                  <a:lnTo>
                    <a:pt x="163" y="645"/>
                  </a:lnTo>
                  <a:lnTo>
                    <a:pt x="152" y="651"/>
                  </a:lnTo>
                  <a:lnTo>
                    <a:pt x="137" y="645"/>
                  </a:lnTo>
                  <a:lnTo>
                    <a:pt x="104" y="632"/>
                  </a:lnTo>
                  <a:lnTo>
                    <a:pt x="87" y="632"/>
                  </a:lnTo>
                  <a:lnTo>
                    <a:pt x="72" y="645"/>
                  </a:lnTo>
                  <a:lnTo>
                    <a:pt x="52" y="662"/>
                  </a:lnTo>
                  <a:lnTo>
                    <a:pt x="41" y="671"/>
                  </a:lnTo>
                  <a:lnTo>
                    <a:pt x="28" y="675"/>
                  </a:lnTo>
                  <a:lnTo>
                    <a:pt x="13" y="682"/>
                  </a:lnTo>
                  <a:lnTo>
                    <a:pt x="2" y="691"/>
                  </a:lnTo>
                  <a:lnTo>
                    <a:pt x="0" y="697"/>
                  </a:lnTo>
                  <a:lnTo>
                    <a:pt x="13" y="699"/>
                  </a:lnTo>
                  <a:lnTo>
                    <a:pt x="22" y="708"/>
                  </a:lnTo>
                  <a:lnTo>
                    <a:pt x="35" y="714"/>
                  </a:lnTo>
                  <a:lnTo>
                    <a:pt x="48" y="708"/>
                  </a:lnTo>
                  <a:lnTo>
                    <a:pt x="59" y="702"/>
                  </a:lnTo>
                  <a:lnTo>
                    <a:pt x="72" y="704"/>
                  </a:lnTo>
                  <a:lnTo>
                    <a:pt x="91" y="715"/>
                  </a:lnTo>
                  <a:lnTo>
                    <a:pt x="110" y="723"/>
                  </a:lnTo>
                  <a:lnTo>
                    <a:pt x="122" y="715"/>
                  </a:lnTo>
                  <a:lnTo>
                    <a:pt x="128" y="701"/>
                  </a:lnTo>
                  <a:lnTo>
                    <a:pt x="148" y="689"/>
                  </a:lnTo>
                  <a:lnTo>
                    <a:pt x="161" y="689"/>
                  </a:lnTo>
                  <a:lnTo>
                    <a:pt x="173" y="702"/>
                  </a:lnTo>
                  <a:lnTo>
                    <a:pt x="182" y="710"/>
                  </a:lnTo>
                  <a:lnTo>
                    <a:pt x="197" y="710"/>
                  </a:lnTo>
                  <a:lnTo>
                    <a:pt x="217" y="712"/>
                  </a:lnTo>
                  <a:lnTo>
                    <a:pt x="230" y="717"/>
                  </a:lnTo>
                  <a:lnTo>
                    <a:pt x="243" y="708"/>
                  </a:lnTo>
                  <a:lnTo>
                    <a:pt x="254" y="708"/>
                  </a:lnTo>
                  <a:lnTo>
                    <a:pt x="265" y="714"/>
                  </a:lnTo>
                  <a:lnTo>
                    <a:pt x="279" y="728"/>
                  </a:lnTo>
                  <a:lnTo>
                    <a:pt x="296" y="730"/>
                  </a:lnTo>
                  <a:lnTo>
                    <a:pt x="315" y="734"/>
                  </a:lnTo>
                  <a:lnTo>
                    <a:pt x="328" y="741"/>
                  </a:lnTo>
                  <a:lnTo>
                    <a:pt x="344" y="745"/>
                  </a:lnTo>
                  <a:lnTo>
                    <a:pt x="357" y="738"/>
                  </a:lnTo>
                  <a:lnTo>
                    <a:pt x="374" y="728"/>
                  </a:lnTo>
                  <a:lnTo>
                    <a:pt x="385" y="726"/>
                  </a:lnTo>
                  <a:lnTo>
                    <a:pt x="398" y="723"/>
                  </a:lnTo>
                  <a:lnTo>
                    <a:pt x="411" y="712"/>
                  </a:lnTo>
                  <a:lnTo>
                    <a:pt x="402" y="701"/>
                  </a:lnTo>
                  <a:lnTo>
                    <a:pt x="381" y="689"/>
                  </a:lnTo>
                  <a:lnTo>
                    <a:pt x="374" y="682"/>
                  </a:lnTo>
                  <a:lnTo>
                    <a:pt x="374" y="675"/>
                  </a:lnTo>
                  <a:lnTo>
                    <a:pt x="383" y="667"/>
                  </a:lnTo>
                  <a:lnTo>
                    <a:pt x="398" y="665"/>
                  </a:lnTo>
                  <a:lnTo>
                    <a:pt x="413" y="658"/>
                  </a:lnTo>
                  <a:lnTo>
                    <a:pt x="437" y="632"/>
                  </a:lnTo>
                  <a:lnTo>
                    <a:pt x="448" y="619"/>
                  </a:lnTo>
                  <a:lnTo>
                    <a:pt x="452" y="597"/>
                  </a:lnTo>
                  <a:lnTo>
                    <a:pt x="452" y="584"/>
                  </a:lnTo>
                  <a:lnTo>
                    <a:pt x="441" y="575"/>
                  </a:lnTo>
                  <a:lnTo>
                    <a:pt x="426" y="564"/>
                  </a:lnTo>
                  <a:lnTo>
                    <a:pt x="413" y="558"/>
                  </a:lnTo>
                  <a:lnTo>
                    <a:pt x="398" y="560"/>
                  </a:lnTo>
                  <a:lnTo>
                    <a:pt x="389" y="565"/>
                  </a:lnTo>
                  <a:lnTo>
                    <a:pt x="385" y="556"/>
                  </a:lnTo>
                  <a:lnTo>
                    <a:pt x="393" y="541"/>
                  </a:lnTo>
                  <a:lnTo>
                    <a:pt x="396" y="530"/>
                  </a:lnTo>
                  <a:lnTo>
                    <a:pt x="394" y="510"/>
                  </a:lnTo>
                  <a:lnTo>
                    <a:pt x="393" y="482"/>
                  </a:lnTo>
                  <a:lnTo>
                    <a:pt x="398" y="460"/>
                  </a:lnTo>
                  <a:lnTo>
                    <a:pt x="394" y="447"/>
                  </a:lnTo>
                  <a:lnTo>
                    <a:pt x="385" y="431"/>
                  </a:lnTo>
                  <a:lnTo>
                    <a:pt x="363" y="392"/>
                  </a:lnTo>
                  <a:lnTo>
                    <a:pt x="354" y="374"/>
                  </a:lnTo>
                  <a:lnTo>
                    <a:pt x="350" y="352"/>
                  </a:lnTo>
                  <a:lnTo>
                    <a:pt x="348" y="339"/>
                  </a:lnTo>
                  <a:lnTo>
                    <a:pt x="354" y="317"/>
                  </a:lnTo>
                  <a:lnTo>
                    <a:pt x="354" y="300"/>
                  </a:lnTo>
                  <a:lnTo>
                    <a:pt x="350" y="281"/>
                  </a:lnTo>
                  <a:lnTo>
                    <a:pt x="341" y="272"/>
                  </a:lnTo>
                  <a:lnTo>
                    <a:pt x="324" y="255"/>
                  </a:lnTo>
                  <a:lnTo>
                    <a:pt x="311" y="250"/>
                  </a:lnTo>
                  <a:lnTo>
                    <a:pt x="298" y="248"/>
                  </a:lnTo>
                  <a:lnTo>
                    <a:pt x="289" y="246"/>
                  </a:lnTo>
                  <a:lnTo>
                    <a:pt x="289" y="237"/>
                  </a:lnTo>
                  <a:lnTo>
                    <a:pt x="294" y="230"/>
                  </a:lnTo>
                  <a:lnTo>
                    <a:pt x="309" y="228"/>
                  </a:lnTo>
                  <a:lnTo>
                    <a:pt x="322" y="233"/>
                  </a:lnTo>
                  <a:lnTo>
                    <a:pt x="331" y="235"/>
                  </a:lnTo>
                  <a:lnTo>
                    <a:pt x="337" y="226"/>
                  </a:lnTo>
                  <a:lnTo>
                    <a:pt x="335" y="215"/>
                  </a:lnTo>
                  <a:lnTo>
                    <a:pt x="389" y="165"/>
                  </a:lnTo>
                  <a:lnTo>
                    <a:pt x="398" y="154"/>
                  </a:lnTo>
                  <a:lnTo>
                    <a:pt x="398" y="131"/>
                  </a:lnTo>
                  <a:lnTo>
                    <a:pt x="385" y="120"/>
                  </a:lnTo>
                  <a:lnTo>
                    <a:pt x="370" y="118"/>
                  </a:lnTo>
                  <a:lnTo>
                    <a:pt x="357" y="98"/>
                  </a:lnTo>
                  <a:lnTo>
                    <a:pt x="331" y="98"/>
                  </a:lnTo>
                  <a:lnTo>
                    <a:pt x="331" y="98"/>
                  </a:lnTo>
                  <a:lnTo>
                    <a:pt x="307" y="102"/>
                  </a:lnTo>
                  <a:lnTo>
                    <a:pt x="302" y="100"/>
                  </a:lnTo>
                  <a:lnTo>
                    <a:pt x="296" y="91"/>
                  </a:lnTo>
                  <a:lnTo>
                    <a:pt x="307" y="83"/>
                  </a:lnTo>
                  <a:lnTo>
                    <a:pt x="318" y="72"/>
                  </a:lnTo>
                  <a:lnTo>
                    <a:pt x="341" y="52"/>
                  </a:lnTo>
                  <a:lnTo>
                    <a:pt x="359" y="50"/>
                  </a:lnTo>
                  <a:lnTo>
                    <a:pt x="376" y="37"/>
                  </a:lnTo>
                  <a:lnTo>
                    <a:pt x="393" y="24"/>
                  </a:lnTo>
                  <a:lnTo>
                    <a:pt x="355" y="15"/>
                  </a:lnTo>
                  <a:lnTo>
                    <a:pt x="339" y="13"/>
                  </a:lnTo>
                  <a:lnTo>
                    <a:pt x="320" y="11"/>
                  </a:lnTo>
                  <a:lnTo>
                    <a:pt x="298" y="0"/>
                  </a:lnTo>
                  <a:lnTo>
                    <a:pt x="278" y="22"/>
                  </a:lnTo>
                  <a:lnTo>
                    <a:pt x="279" y="33"/>
                  </a:lnTo>
                  <a:lnTo>
                    <a:pt x="267" y="37"/>
                  </a:lnTo>
                  <a:lnTo>
                    <a:pt x="249" y="48"/>
                  </a:lnTo>
                  <a:lnTo>
                    <a:pt x="232" y="54"/>
                  </a:lnTo>
                  <a:lnTo>
                    <a:pt x="232" y="70"/>
                  </a:lnTo>
                  <a:lnTo>
                    <a:pt x="230" y="83"/>
                  </a:lnTo>
                  <a:lnTo>
                    <a:pt x="215" y="104"/>
                  </a:lnTo>
                  <a:lnTo>
                    <a:pt x="191" y="130"/>
                  </a:lnTo>
                  <a:lnTo>
                    <a:pt x="182" y="143"/>
                  </a:lnTo>
                  <a:lnTo>
                    <a:pt x="187" y="152"/>
                  </a:lnTo>
                  <a:lnTo>
                    <a:pt x="212" y="150"/>
                  </a:lnTo>
                  <a:lnTo>
                    <a:pt x="213" y="155"/>
                  </a:lnTo>
                  <a:lnTo>
                    <a:pt x="213" y="165"/>
                  </a:lnTo>
                  <a:lnTo>
                    <a:pt x="180" y="207"/>
                  </a:lnTo>
                  <a:lnTo>
                    <a:pt x="169" y="230"/>
                  </a:lnTo>
                  <a:lnTo>
                    <a:pt x="161" y="250"/>
                  </a:lnTo>
                  <a:lnTo>
                    <a:pt x="169" y="259"/>
                  </a:lnTo>
                  <a:lnTo>
                    <a:pt x="184" y="241"/>
                  </a:lnTo>
                  <a:lnTo>
                    <a:pt x="199" y="220"/>
                  </a:lnTo>
                  <a:lnTo>
                    <a:pt x="210" y="226"/>
                  </a:lnTo>
                  <a:lnTo>
                    <a:pt x="212" y="257"/>
                  </a:lnTo>
                  <a:lnTo>
                    <a:pt x="213" y="278"/>
                  </a:lnTo>
                  <a:lnTo>
                    <a:pt x="193" y="289"/>
                  </a:lnTo>
                  <a:lnTo>
                    <a:pt x="180" y="302"/>
                  </a:lnTo>
                  <a:lnTo>
                    <a:pt x="176" y="313"/>
                  </a:lnTo>
                  <a:lnTo>
                    <a:pt x="202" y="335"/>
                  </a:lnTo>
                  <a:lnTo>
                    <a:pt x="225" y="331"/>
                  </a:lnTo>
                  <a:lnTo>
                    <a:pt x="230" y="344"/>
                  </a:lnTo>
                  <a:lnTo>
                    <a:pt x="254" y="329"/>
                  </a:lnTo>
                  <a:lnTo>
                    <a:pt x="252" y="341"/>
                  </a:lnTo>
                  <a:lnTo>
                    <a:pt x="232" y="365"/>
                  </a:lnTo>
                  <a:lnTo>
                    <a:pt x="241" y="391"/>
                  </a:lnTo>
                  <a:lnTo>
                    <a:pt x="243" y="405"/>
                  </a:lnTo>
                  <a:lnTo>
                    <a:pt x="264" y="407"/>
                  </a:lnTo>
                  <a:lnTo>
                    <a:pt x="265" y="420"/>
                  </a:lnTo>
                  <a:lnTo>
                    <a:pt x="241" y="449"/>
                  </a:lnTo>
                  <a:lnTo>
                    <a:pt x="232" y="445"/>
                  </a:lnTo>
                  <a:lnTo>
                    <a:pt x="223" y="454"/>
                  </a:lnTo>
                  <a:lnTo>
                    <a:pt x="221" y="469"/>
                  </a:lnTo>
                  <a:lnTo>
                    <a:pt x="197" y="456"/>
                  </a:lnTo>
                  <a:lnTo>
                    <a:pt x="135" y="478"/>
                  </a:lnTo>
                  <a:close/>
                </a:path>
              </a:pathLst>
            </a:custGeom>
            <a:solidFill>
              <a:schemeClr val="tx2"/>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69" name="Freeform 456">
              <a:extLst>
                <a:ext uri="{FF2B5EF4-FFF2-40B4-BE49-F238E27FC236}">
                  <a16:creationId xmlns:a16="http://schemas.microsoft.com/office/drawing/2014/main" xmlns="" id="{0EB3F38D-81C7-4D77-9074-5B9E639EC73E}"/>
                </a:ext>
              </a:extLst>
            </p:cNvPr>
            <p:cNvSpPr>
              <a:spLocks/>
            </p:cNvSpPr>
            <p:nvPr/>
          </p:nvSpPr>
          <p:spPr bwMode="auto">
            <a:xfrm>
              <a:off x="2695" y="2047"/>
              <a:ext cx="225" cy="215"/>
            </a:xfrm>
            <a:custGeom>
              <a:avLst/>
              <a:gdLst>
                <a:gd name="T0" fmla="*/ 89 w 214"/>
                <a:gd name="T1" fmla="*/ 6 h 227"/>
                <a:gd name="T2" fmla="*/ 67 w 214"/>
                <a:gd name="T3" fmla="*/ 33 h 227"/>
                <a:gd name="T4" fmla="*/ 67 w 214"/>
                <a:gd name="T5" fmla="*/ 41 h 227"/>
                <a:gd name="T6" fmla="*/ 54 w 214"/>
                <a:gd name="T7" fmla="*/ 54 h 227"/>
                <a:gd name="T8" fmla="*/ 56 w 214"/>
                <a:gd name="T9" fmla="*/ 57 h 227"/>
                <a:gd name="T10" fmla="*/ 52 w 214"/>
                <a:gd name="T11" fmla="*/ 66 h 227"/>
                <a:gd name="T12" fmla="*/ 39 w 214"/>
                <a:gd name="T13" fmla="*/ 79 h 227"/>
                <a:gd name="T14" fmla="*/ 26 w 214"/>
                <a:gd name="T15" fmla="*/ 94 h 227"/>
                <a:gd name="T16" fmla="*/ 21 w 214"/>
                <a:gd name="T17" fmla="*/ 102 h 227"/>
                <a:gd name="T18" fmla="*/ 26 w 214"/>
                <a:gd name="T19" fmla="*/ 109 h 227"/>
                <a:gd name="T20" fmla="*/ 22 w 214"/>
                <a:gd name="T21" fmla="*/ 120 h 227"/>
                <a:gd name="T22" fmla="*/ 15 w 214"/>
                <a:gd name="T23" fmla="*/ 129 h 227"/>
                <a:gd name="T24" fmla="*/ 9 w 214"/>
                <a:gd name="T25" fmla="*/ 133 h 227"/>
                <a:gd name="T26" fmla="*/ 0 w 214"/>
                <a:gd name="T27" fmla="*/ 144 h 227"/>
                <a:gd name="T28" fmla="*/ 1 w 214"/>
                <a:gd name="T29" fmla="*/ 155 h 227"/>
                <a:gd name="T30" fmla="*/ 11 w 214"/>
                <a:gd name="T31" fmla="*/ 161 h 227"/>
                <a:gd name="T32" fmla="*/ 35 w 214"/>
                <a:gd name="T33" fmla="*/ 161 h 227"/>
                <a:gd name="T34" fmla="*/ 49 w 214"/>
                <a:gd name="T35" fmla="*/ 153 h 227"/>
                <a:gd name="T36" fmla="*/ 63 w 214"/>
                <a:gd name="T37" fmla="*/ 151 h 227"/>
                <a:gd name="T38" fmla="*/ 74 w 214"/>
                <a:gd name="T39" fmla="*/ 161 h 227"/>
                <a:gd name="T40" fmla="*/ 85 w 214"/>
                <a:gd name="T41" fmla="*/ 166 h 227"/>
                <a:gd name="T42" fmla="*/ 100 w 214"/>
                <a:gd name="T43" fmla="*/ 168 h 227"/>
                <a:gd name="T44" fmla="*/ 96 w 214"/>
                <a:gd name="T45" fmla="*/ 185 h 227"/>
                <a:gd name="T46" fmla="*/ 101 w 214"/>
                <a:gd name="T47" fmla="*/ 227 h 227"/>
                <a:gd name="T48" fmla="*/ 114 w 214"/>
                <a:gd name="T49" fmla="*/ 226 h 227"/>
                <a:gd name="T50" fmla="*/ 122 w 214"/>
                <a:gd name="T51" fmla="*/ 225 h 227"/>
                <a:gd name="T52" fmla="*/ 125 w 214"/>
                <a:gd name="T53" fmla="*/ 213 h 227"/>
                <a:gd name="T54" fmla="*/ 127 w 214"/>
                <a:gd name="T55" fmla="*/ 188 h 227"/>
                <a:gd name="T56" fmla="*/ 137 w 214"/>
                <a:gd name="T57" fmla="*/ 175 h 227"/>
                <a:gd name="T58" fmla="*/ 137 w 214"/>
                <a:gd name="T59" fmla="*/ 153 h 227"/>
                <a:gd name="T60" fmla="*/ 145 w 214"/>
                <a:gd name="T61" fmla="*/ 140 h 227"/>
                <a:gd name="T62" fmla="*/ 161 w 214"/>
                <a:gd name="T63" fmla="*/ 133 h 227"/>
                <a:gd name="T64" fmla="*/ 192 w 214"/>
                <a:gd name="T65" fmla="*/ 98 h 227"/>
                <a:gd name="T66" fmla="*/ 196 w 214"/>
                <a:gd name="T67" fmla="*/ 83 h 227"/>
                <a:gd name="T68" fmla="*/ 191 w 214"/>
                <a:gd name="T69" fmla="*/ 59 h 227"/>
                <a:gd name="T70" fmla="*/ 211 w 214"/>
                <a:gd name="T71" fmla="*/ 43 h 227"/>
                <a:gd name="T72" fmla="*/ 214 w 214"/>
                <a:gd name="T73" fmla="*/ 16 h 227"/>
                <a:gd name="T74" fmla="*/ 200 w 214"/>
                <a:gd name="T75" fmla="*/ 4 h 227"/>
                <a:gd name="T76" fmla="*/ 191 w 214"/>
                <a:gd name="T77" fmla="*/ 2 h 227"/>
                <a:gd name="T78" fmla="*/ 174 w 214"/>
                <a:gd name="T79" fmla="*/ 0 h 227"/>
                <a:gd name="T80" fmla="*/ 137 w 214"/>
                <a:gd name="T81" fmla="*/ 0 h 227"/>
                <a:gd name="T82" fmla="*/ 126 w 214"/>
                <a:gd name="T83" fmla="*/ 9 h 227"/>
                <a:gd name="T84" fmla="*/ 117 w 214"/>
                <a:gd name="T85" fmla="*/ 20 h 227"/>
                <a:gd name="T86" fmla="*/ 119 w 214"/>
                <a:gd name="T87" fmla="*/ 30 h 227"/>
                <a:gd name="T88" fmla="*/ 132 w 214"/>
                <a:gd name="T89" fmla="*/ 39 h 227"/>
                <a:gd name="T90" fmla="*/ 141 w 214"/>
                <a:gd name="T91" fmla="*/ 50 h 227"/>
                <a:gd name="T92" fmla="*/ 141 w 214"/>
                <a:gd name="T93" fmla="*/ 65 h 227"/>
                <a:gd name="T94" fmla="*/ 126 w 214"/>
                <a:gd name="T95" fmla="*/ 76 h 227"/>
                <a:gd name="T96" fmla="*/ 111 w 214"/>
                <a:gd name="T97" fmla="*/ 79 h 227"/>
                <a:gd name="T98" fmla="*/ 100 w 214"/>
                <a:gd name="T99" fmla="*/ 81 h 227"/>
                <a:gd name="T100" fmla="*/ 95 w 214"/>
                <a:gd name="T101" fmla="*/ 72 h 227"/>
                <a:gd name="T102" fmla="*/ 91 w 214"/>
                <a:gd name="T103" fmla="*/ 59 h 227"/>
                <a:gd name="T104" fmla="*/ 98 w 214"/>
                <a:gd name="T105" fmla="*/ 48 h 227"/>
                <a:gd name="T106" fmla="*/ 96 w 214"/>
                <a:gd name="T107" fmla="*/ 35 h 227"/>
                <a:gd name="T108" fmla="*/ 95 w 214"/>
                <a:gd name="T109" fmla="*/ 22 h 227"/>
                <a:gd name="T110" fmla="*/ 89 w 214"/>
                <a:gd name="T111" fmla="*/ 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14" h="227">
                  <a:moveTo>
                    <a:pt x="89" y="6"/>
                  </a:moveTo>
                  <a:lnTo>
                    <a:pt x="67" y="33"/>
                  </a:lnTo>
                  <a:lnTo>
                    <a:pt x="67" y="41"/>
                  </a:lnTo>
                  <a:lnTo>
                    <a:pt x="54" y="54"/>
                  </a:lnTo>
                  <a:lnTo>
                    <a:pt x="56" y="57"/>
                  </a:lnTo>
                  <a:lnTo>
                    <a:pt x="52" y="66"/>
                  </a:lnTo>
                  <a:lnTo>
                    <a:pt x="39" y="79"/>
                  </a:lnTo>
                  <a:lnTo>
                    <a:pt x="26" y="94"/>
                  </a:lnTo>
                  <a:lnTo>
                    <a:pt x="21" y="102"/>
                  </a:lnTo>
                  <a:lnTo>
                    <a:pt x="26" y="109"/>
                  </a:lnTo>
                  <a:lnTo>
                    <a:pt x="22" y="120"/>
                  </a:lnTo>
                  <a:lnTo>
                    <a:pt x="15" y="129"/>
                  </a:lnTo>
                  <a:lnTo>
                    <a:pt x="9" y="133"/>
                  </a:lnTo>
                  <a:lnTo>
                    <a:pt x="0" y="144"/>
                  </a:lnTo>
                  <a:lnTo>
                    <a:pt x="1" y="155"/>
                  </a:lnTo>
                  <a:lnTo>
                    <a:pt x="11" y="161"/>
                  </a:lnTo>
                  <a:lnTo>
                    <a:pt x="35" y="161"/>
                  </a:lnTo>
                  <a:lnTo>
                    <a:pt x="49" y="153"/>
                  </a:lnTo>
                  <a:lnTo>
                    <a:pt x="63" y="151"/>
                  </a:lnTo>
                  <a:lnTo>
                    <a:pt x="74" y="161"/>
                  </a:lnTo>
                  <a:lnTo>
                    <a:pt x="85" y="166"/>
                  </a:lnTo>
                  <a:lnTo>
                    <a:pt x="100" y="168"/>
                  </a:lnTo>
                  <a:lnTo>
                    <a:pt x="96" y="185"/>
                  </a:lnTo>
                  <a:lnTo>
                    <a:pt x="101" y="227"/>
                  </a:lnTo>
                  <a:lnTo>
                    <a:pt x="114" y="226"/>
                  </a:lnTo>
                  <a:lnTo>
                    <a:pt x="122" y="225"/>
                  </a:lnTo>
                  <a:lnTo>
                    <a:pt x="125" y="213"/>
                  </a:lnTo>
                  <a:lnTo>
                    <a:pt x="127" y="188"/>
                  </a:lnTo>
                  <a:lnTo>
                    <a:pt x="137" y="175"/>
                  </a:lnTo>
                  <a:lnTo>
                    <a:pt x="137" y="153"/>
                  </a:lnTo>
                  <a:lnTo>
                    <a:pt x="145" y="140"/>
                  </a:lnTo>
                  <a:lnTo>
                    <a:pt x="161" y="133"/>
                  </a:lnTo>
                  <a:lnTo>
                    <a:pt x="192" y="98"/>
                  </a:lnTo>
                  <a:lnTo>
                    <a:pt x="196" y="83"/>
                  </a:lnTo>
                  <a:lnTo>
                    <a:pt x="191" y="59"/>
                  </a:lnTo>
                  <a:lnTo>
                    <a:pt x="211" y="43"/>
                  </a:lnTo>
                  <a:lnTo>
                    <a:pt x="214" y="16"/>
                  </a:lnTo>
                  <a:lnTo>
                    <a:pt x="200" y="4"/>
                  </a:lnTo>
                  <a:lnTo>
                    <a:pt x="191" y="2"/>
                  </a:lnTo>
                  <a:lnTo>
                    <a:pt x="174" y="0"/>
                  </a:lnTo>
                  <a:lnTo>
                    <a:pt x="137" y="0"/>
                  </a:lnTo>
                  <a:lnTo>
                    <a:pt x="126" y="9"/>
                  </a:lnTo>
                  <a:lnTo>
                    <a:pt x="117" y="20"/>
                  </a:lnTo>
                  <a:lnTo>
                    <a:pt x="119" y="30"/>
                  </a:lnTo>
                  <a:lnTo>
                    <a:pt x="132" y="39"/>
                  </a:lnTo>
                  <a:lnTo>
                    <a:pt x="141" y="50"/>
                  </a:lnTo>
                  <a:lnTo>
                    <a:pt x="141" y="65"/>
                  </a:lnTo>
                  <a:lnTo>
                    <a:pt x="126" y="76"/>
                  </a:lnTo>
                  <a:lnTo>
                    <a:pt x="111" y="79"/>
                  </a:lnTo>
                  <a:lnTo>
                    <a:pt x="100" y="81"/>
                  </a:lnTo>
                  <a:lnTo>
                    <a:pt x="95" y="72"/>
                  </a:lnTo>
                  <a:lnTo>
                    <a:pt x="91" y="59"/>
                  </a:lnTo>
                  <a:lnTo>
                    <a:pt x="98" y="48"/>
                  </a:lnTo>
                  <a:lnTo>
                    <a:pt x="96" y="35"/>
                  </a:lnTo>
                  <a:lnTo>
                    <a:pt x="95" y="22"/>
                  </a:lnTo>
                  <a:lnTo>
                    <a:pt x="89" y="6"/>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0" name="Freeform 457">
              <a:extLst>
                <a:ext uri="{FF2B5EF4-FFF2-40B4-BE49-F238E27FC236}">
                  <a16:creationId xmlns:a16="http://schemas.microsoft.com/office/drawing/2014/main" xmlns="" id="{A404ABB2-3D3A-448D-91E0-CEFFD915F745}"/>
                </a:ext>
              </a:extLst>
            </p:cNvPr>
            <p:cNvSpPr>
              <a:spLocks/>
            </p:cNvSpPr>
            <p:nvPr/>
          </p:nvSpPr>
          <p:spPr bwMode="auto">
            <a:xfrm>
              <a:off x="2767" y="2312"/>
              <a:ext cx="62" cy="68"/>
            </a:xfrm>
            <a:custGeom>
              <a:avLst/>
              <a:gdLst>
                <a:gd name="T0" fmla="*/ 41 w 57"/>
                <a:gd name="T1" fmla="*/ 71 h 71"/>
                <a:gd name="T2" fmla="*/ 44 w 57"/>
                <a:gd name="T3" fmla="*/ 48 h 71"/>
                <a:gd name="T4" fmla="*/ 57 w 57"/>
                <a:gd name="T5" fmla="*/ 39 h 71"/>
                <a:gd name="T6" fmla="*/ 57 w 57"/>
                <a:gd name="T7" fmla="*/ 28 h 71"/>
                <a:gd name="T8" fmla="*/ 50 w 57"/>
                <a:gd name="T9" fmla="*/ 20 h 71"/>
                <a:gd name="T10" fmla="*/ 43 w 57"/>
                <a:gd name="T11" fmla="*/ 9 h 71"/>
                <a:gd name="T12" fmla="*/ 39 w 57"/>
                <a:gd name="T13" fmla="*/ 0 h 71"/>
                <a:gd name="T14" fmla="*/ 26 w 57"/>
                <a:gd name="T15" fmla="*/ 0 h 71"/>
                <a:gd name="T16" fmla="*/ 17 w 57"/>
                <a:gd name="T17" fmla="*/ 4 h 71"/>
                <a:gd name="T18" fmla="*/ 17 w 57"/>
                <a:gd name="T19" fmla="*/ 19 h 71"/>
                <a:gd name="T20" fmla="*/ 9 w 57"/>
                <a:gd name="T21" fmla="*/ 32 h 71"/>
                <a:gd name="T22" fmla="*/ 0 w 57"/>
                <a:gd name="T23" fmla="*/ 36 h 71"/>
                <a:gd name="T24" fmla="*/ 4 w 57"/>
                <a:gd name="T25" fmla="*/ 47 h 71"/>
                <a:gd name="T26" fmla="*/ 16 w 57"/>
                <a:gd name="T27" fmla="*/ 50 h 71"/>
                <a:gd name="T28" fmla="*/ 28 w 57"/>
                <a:gd name="T29" fmla="*/ 53 h 71"/>
                <a:gd name="T30" fmla="*/ 35 w 57"/>
                <a:gd name="T31" fmla="*/ 60 h 71"/>
                <a:gd name="T32" fmla="*/ 41 w 57"/>
                <a:gd name="T33"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1">
                  <a:moveTo>
                    <a:pt x="41" y="71"/>
                  </a:moveTo>
                  <a:lnTo>
                    <a:pt x="44" y="48"/>
                  </a:lnTo>
                  <a:lnTo>
                    <a:pt x="57" y="39"/>
                  </a:lnTo>
                  <a:lnTo>
                    <a:pt x="57" y="28"/>
                  </a:lnTo>
                  <a:lnTo>
                    <a:pt x="50" y="20"/>
                  </a:lnTo>
                  <a:lnTo>
                    <a:pt x="43" y="9"/>
                  </a:lnTo>
                  <a:lnTo>
                    <a:pt x="39" y="0"/>
                  </a:lnTo>
                  <a:lnTo>
                    <a:pt x="26" y="0"/>
                  </a:lnTo>
                  <a:lnTo>
                    <a:pt x="17" y="4"/>
                  </a:lnTo>
                  <a:lnTo>
                    <a:pt x="17" y="19"/>
                  </a:lnTo>
                  <a:lnTo>
                    <a:pt x="9" y="32"/>
                  </a:lnTo>
                  <a:lnTo>
                    <a:pt x="0" y="36"/>
                  </a:lnTo>
                  <a:lnTo>
                    <a:pt x="4" y="47"/>
                  </a:lnTo>
                  <a:lnTo>
                    <a:pt x="16" y="50"/>
                  </a:lnTo>
                  <a:lnTo>
                    <a:pt x="28" y="53"/>
                  </a:lnTo>
                  <a:lnTo>
                    <a:pt x="35" y="60"/>
                  </a:lnTo>
                  <a:lnTo>
                    <a:pt x="41" y="71"/>
                  </a:lnTo>
                  <a:close/>
                </a:path>
              </a:pathLst>
            </a:custGeom>
            <a:solidFill>
              <a:schemeClr val="accent1">
                <a:lumMod val="40000"/>
                <a:lumOff val="6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chemeClr val="tx2"/>
                </a:solidFill>
              </a:endParaRPr>
            </a:p>
          </p:txBody>
        </p:sp>
        <p:sp>
          <p:nvSpPr>
            <p:cNvPr id="71" name="Freeform 458">
              <a:extLst>
                <a:ext uri="{FF2B5EF4-FFF2-40B4-BE49-F238E27FC236}">
                  <a16:creationId xmlns:a16="http://schemas.microsoft.com/office/drawing/2014/main" xmlns="" id="{25982EC7-D4A3-4446-AA63-8B3856D4762B}"/>
                </a:ext>
              </a:extLst>
            </p:cNvPr>
            <p:cNvSpPr>
              <a:spLocks/>
            </p:cNvSpPr>
            <p:nvPr/>
          </p:nvSpPr>
          <p:spPr bwMode="auto">
            <a:xfrm>
              <a:off x="3012" y="1779"/>
              <a:ext cx="152" cy="169"/>
            </a:xfrm>
            <a:custGeom>
              <a:avLst/>
              <a:gdLst>
                <a:gd name="T0" fmla="*/ 12 w 146"/>
                <a:gd name="T1" fmla="*/ 153 h 179"/>
                <a:gd name="T2" fmla="*/ 20 w 146"/>
                <a:gd name="T3" fmla="*/ 166 h 179"/>
                <a:gd name="T4" fmla="*/ 36 w 146"/>
                <a:gd name="T5" fmla="*/ 166 h 179"/>
                <a:gd name="T6" fmla="*/ 51 w 146"/>
                <a:gd name="T7" fmla="*/ 170 h 179"/>
                <a:gd name="T8" fmla="*/ 62 w 146"/>
                <a:gd name="T9" fmla="*/ 179 h 179"/>
                <a:gd name="T10" fmla="*/ 74 w 146"/>
                <a:gd name="T11" fmla="*/ 179 h 179"/>
                <a:gd name="T12" fmla="*/ 66 w 146"/>
                <a:gd name="T13" fmla="*/ 168 h 179"/>
                <a:gd name="T14" fmla="*/ 72 w 146"/>
                <a:gd name="T15" fmla="*/ 153 h 179"/>
                <a:gd name="T16" fmla="*/ 79 w 146"/>
                <a:gd name="T17" fmla="*/ 136 h 179"/>
                <a:gd name="T18" fmla="*/ 83 w 146"/>
                <a:gd name="T19" fmla="*/ 117 h 179"/>
                <a:gd name="T20" fmla="*/ 100 w 146"/>
                <a:gd name="T21" fmla="*/ 106 h 179"/>
                <a:gd name="T22" fmla="*/ 114 w 146"/>
                <a:gd name="T23" fmla="*/ 98 h 179"/>
                <a:gd name="T24" fmla="*/ 113 w 146"/>
                <a:gd name="T25" fmla="*/ 87 h 179"/>
                <a:gd name="T26" fmla="*/ 113 w 146"/>
                <a:gd name="T27" fmla="*/ 69 h 179"/>
                <a:gd name="T28" fmla="*/ 116 w 146"/>
                <a:gd name="T29" fmla="*/ 61 h 179"/>
                <a:gd name="T30" fmla="*/ 129 w 146"/>
                <a:gd name="T31" fmla="*/ 59 h 179"/>
                <a:gd name="T32" fmla="*/ 135 w 146"/>
                <a:gd name="T33" fmla="*/ 63 h 179"/>
                <a:gd name="T34" fmla="*/ 146 w 146"/>
                <a:gd name="T35" fmla="*/ 50 h 179"/>
                <a:gd name="T36" fmla="*/ 142 w 146"/>
                <a:gd name="T37" fmla="*/ 39 h 179"/>
                <a:gd name="T38" fmla="*/ 135 w 146"/>
                <a:gd name="T39" fmla="*/ 37 h 179"/>
                <a:gd name="T40" fmla="*/ 122 w 146"/>
                <a:gd name="T41" fmla="*/ 37 h 179"/>
                <a:gd name="T42" fmla="*/ 116 w 146"/>
                <a:gd name="T43" fmla="*/ 37 h 179"/>
                <a:gd name="T44" fmla="*/ 113 w 146"/>
                <a:gd name="T45" fmla="*/ 20 h 179"/>
                <a:gd name="T46" fmla="*/ 114 w 146"/>
                <a:gd name="T47" fmla="*/ 4 h 179"/>
                <a:gd name="T48" fmla="*/ 105 w 146"/>
                <a:gd name="T49" fmla="*/ 0 h 179"/>
                <a:gd name="T50" fmla="*/ 101 w 146"/>
                <a:gd name="T51" fmla="*/ 6 h 179"/>
                <a:gd name="T52" fmla="*/ 79 w 146"/>
                <a:gd name="T53" fmla="*/ 2 h 179"/>
                <a:gd name="T54" fmla="*/ 74 w 146"/>
                <a:gd name="T55" fmla="*/ 7 h 179"/>
                <a:gd name="T56" fmla="*/ 79 w 146"/>
                <a:gd name="T57" fmla="*/ 22 h 179"/>
                <a:gd name="T58" fmla="*/ 77 w 146"/>
                <a:gd name="T59" fmla="*/ 37 h 179"/>
                <a:gd name="T60" fmla="*/ 68 w 146"/>
                <a:gd name="T61" fmla="*/ 26 h 179"/>
                <a:gd name="T62" fmla="*/ 64 w 146"/>
                <a:gd name="T63" fmla="*/ 17 h 179"/>
                <a:gd name="T64" fmla="*/ 51 w 146"/>
                <a:gd name="T65" fmla="*/ 19 h 179"/>
                <a:gd name="T66" fmla="*/ 46 w 146"/>
                <a:gd name="T67" fmla="*/ 28 h 179"/>
                <a:gd name="T68" fmla="*/ 42 w 146"/>
                <a:gd name="T69" fmla="*/ 32 h 179"/>
                <a:gd name="T70" fmla="*/ 42 w 146"/>
                <a:gd name="T71" fmla="*/ 45 h 179"/>
                <a:gd name="T72" fmla="*/ 40 w 146"/>
                <a:gd name="T73" fmla="*/ 43 h 179"/>
                <a:gd name="T74" fmla="*/ 29 w 146"/>
                <a:gd name="T75" fmla="*/ 26 h 179"/>
                <a:gd name="T76" fmla="*/ 23 w 146"/>
                <a:gd name="T77" fmla="*/ 20 h 179"/>
                <a:gd name="T78" fmla="*/ 16 w 146"/>
                <a:gd name="T79" fmla="*/ 24 h 179"/>
                <a:gd name="T80" fmla="*/ 18 w 146"/>
                <a:gd name="T81" fmla="*/ 33 h 179"/>
                <a:gd name="T82" fmla="*/ 18 w 146"/>
                <a:gd name="T83" fmla="*/ 39 h 179"/>
                <a:gd name="T84" fmla="*/ 7 w 146"/>
                <a:gd name="T85" fmla="*/ 43 h 179"/>
                <a:gd name="T86" fmla="*/ 7 w 146"/>
                <a:gd name="T87" fmla="*/ 56 h 179"/>
                <a:gd name="T88" fmla="*/ 16 w 146"/>
                <a:gd name="T89" fmla="*/ 69 h 179"/>
                <a:gd name="T90" fmla="*/ 16 w 146"/>
                <a:gd name="T91" fmla="*/ 78 h 179"/>
                <a:gd name="T92" fmla="*/ 12 w 146"/>
                <a:gd name="T93" fmla="*/ 87 h 179"/>
                <a:gd name="T94" fmla="*/ 0 w 146"/>
                <a:gd name="T95" fmla="*/ 96 h 179"/>
                <a:gd name="T96" fmla="*/ 2 w 146"/>
                <a:gd name="T97" fmla="*/ 106 h 179"/>
                <a:gd name="T98" fmla="*/ 14 w 146"/>
                <a:gd name="T99" fmla="*/ 115 h 179"/>
                <a:gd name="T100" fmla="*/ 18 w 146"/>
                <a:gd name="T101" fmla="*/ 124 h 179"/>
                <a:gd name="T102" fmla="*/ 16 w 146"/>
                <a:gd name="T103" fmla="*/ 142 h 179"/>
                <a:gd name="T104" fmla="*/ 12 w 146"/>
                <a:gd name="T105" fmla="*/ 15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6" h="179">
                  <a:moveTo>
                    <a:pt x="12" y="153"/>
                  </a:moveTo>
                  <a:lnTo>
                    <a:pt x="20" y="166"/>
                  </a:lnTo>
                  <a:lnTo>
                    <a:pt x="36" y="166"/>
                  </a:lnTo>
                  <a:lnTo>
                    <a:pt x="51" y="170"/>
                  </a:lnTo>
                  <a:lnTo>
                    <a:pt x="62" y="179"/>
                  </a:lnTo>
                  <a:lnTo>
                    <a:pt x="74" y="179"/>
                  </a:lnTo>
                  <a:lnTo>
                    <a:pt x="66" y="168"/>
                  </a:lnTo>
                  <a:lnTo>
                    <a:pt x="72" y="153"/>
                  </a:lnTo>
                  <a:lnTo>
                    <a:pt x="79" y="136"/>
                  </a:lnTo>
                  <a:lnTo>
                    <a:pt x="83" y="117"/>
                  </a:lnTo>
                  <a:lnTo>
                    <a:pt x="100" y="106"/>
                  </a:lnTo>
                  <a:lnTo>
                    <a:pt x="114" y="98"/>
                  </a:lnTo>
                  <a:lnTo>
                    <a:pt x="113" y="87"/>
                  </a:lnTo>
                  <a:lnTo>
                    <a:pt x="113" y="69"/>
                  </a:lnTo>
                  <a:lnTo>
                    <a:pt x="116" y="61"/>
                  </a:lnTo>
                  <a:lnTo>
                    <a:pt x="129" y="59"/>
                  </a:lnTo>
                  <a:lnTo>
                    <a:pt x="135" y="63"/>
                  </a:lnTo>
                  <a:lnTo>
                    <a:pt x="146" y="50"/>
                  </a:lnTo>
                  <a:lnTo>
                    <a:pt x="142" y="39"/>
                  </a:lnTo>
                  <a:lnTo>
                    <a:pt x="135" y="37"/>
                  </a:lnTo>
                  <a:lnTo>
                    <a:pt x="122" y="37"/>
                  </a:lnTo>
                  <a:lnTo>
                    <a:pt x="116" y="37"/>
                  </a:lnTo>
                  <a:lnTo>
                    <a:pt x="113" y="20"/>
                  </a:lnTo>
                  <a:lnTo>
                    <a:pt x="114" y="4"/>
                  </a:lnTo>
                  <a:lnTo>
                    <a:pt x="105" y="0"/>
                  </a:lnTo>
                  <a:lnTo>
                    <a:pt x="101" y="6"/>
                  </a:lnTo>
                  <a:lnTo>
                    <a:pt x="79" y="2"/>
                  </a:lnTo>
                  <a:lnTo>
                    <a:pt x="74" y="7"/>
                  </a:lnTo>
                  <a:lnTo>
                    <a:pt x="79" y="22"/>
                  </a:lnTo>
                  <a:lnTo>
                    <a:pt x="77" y="37"/>
                  </a:lnTo>
                  <a:lnTo>
                    <a:pt x="68" y="26"/>
                  </a:lnTo>
                  <a:lnTo>
                    <a:pt x="64" y="17"/>
                  </a:lnTo>
                  <a:lnTo>
                    <a:pt x="51" y="19"/>
                  </a:lnTo>
                  <a:lnTo>
                    <a:pt x="46" y="28"/>
                  </a:lnTo>
                  <a:lnTo>
                    <a:pt x="42" y="32"/>
                  </a:lnTo>
                  <a:lnTo>
                    <a:pt x="42" y="45"/>
                  </a:lnTo>
                  <a:lnTo>
                    <a:pt x="40" y="43"/>
                  </a:lnTo>
                  <a:lnTo>
                    <a:pt x="29" y="26"/>
                  </a:lnTo>
                  <a:lnTo>
                    <a:pt x="23" y="20"/>
                  </a:lnTo>
                  <a:lnTo>
                    <a:pt x="16" y="24"/>
                  </a:lnTo>
                  <a:lnTo>
                    <a:pt x="18" y="33"/>
                  </a:lnTo>
                  <a:lnTo>
                    <a:pt x="18" y="39"/>
                  </a:lnTo>
                  <a:lnTo>
                    <a:pt x="7" y="43"/>
                  </a:lnTo>
                  <a:lnTo>
                    <a:pt x="7" y="56"/>
                  </a:lnTo>
                  <a:lnTo>
                    <a:pt x="16" y="69"/>
                  </a:lnTo>
                  <a:lnTo>
                    <a:pt x="16" y="78"/>
                  </a:lnTo>
                  <a:lnTo>
                    <a:pt x="12" y="87"/>
                  </a:lnTo>
                  <a:lnTo>
                    <a:pt x="0" y="96"/>
                  </a:lnTo>
                  <a:lnTo>
                    <a:pt x="2" y="106"/>
                  </a:lnTo>
                  <a:lnTo>
                    <a:pt x="14" y="115"/>
                  </a:lnTo>
                  <a:lnTo>
                    <a:pt x="18" y="124"/>
                  </a:lnTo>
                  <a:lnTo>
                    <a:pt x="16" y="142"/>
                  </a:lnTo>
                  <a:lnTo>
                    <a:pt x="12" y="153"/>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2" name="Freeform 459">
              <a:extLst>
                <a:ext uri="{FF2B5EF4-FFF2-40B4-BE49-F238E27FC236}">
                  <a16:creationId xmlns:a16="http://schemas.microsoft.com/office/drawing/2014/main" xmlns="" id="{21E05B9D-ABE1-4077-BD10-52046D0871F2}"/>
                </a:ext>
              </a:extLst>
            </p:cNvPr>
            <p:cNvSpPr>
              <a:spLocks/>
            </p:cNvSpPr>
            <p:nvPr/>
          </p:nvSpPr>
          <p:spPr bwMode="auto">
            <a:xfrm>
              <a:off x="3043" y="1729"/>
              <a:ext cx="117" cy="62"/>
            </a:xfrm>
            <a:custGeom>
              <a:avLst/>
              <a:gdLst>
                <a:gd name="T0" fmla="*/ 0 w 109"/>
                <a:gd name="T1" fmla="*/ 66 h 68"/>
                <a:gd name="T2" fmla="*/ 9 w 109"/>
                <a:gd name="T3" fmla="*/ 68 h 68"/>
                <a:gd name="T4" fmla="*/ 20 w 109"/>
                <a:gd name="T5" fmla="*/ 60 h 68"/>
                <a:gd name="T6" fmla="*/ 31 w 109"/>
                <a:gd name="T7" fmla="*/ 47 h 68"/>
                <a:gd name="T8" fmla="*/ 61 w 109"/>
                <a:gd name="T9" fmla="*/ 47 h 68"/>
                <a:gd name="T10" fmla="*/ 87 w 109"/>
                <a:gd name="T11" fmla="*/ 42 h 68"/>
                <a:gd name="T12" fmla="*/ 102 w 109"/>
                <a:gd name="T13" fmla="*/ 30 h 68"/>
                <a:gd name="T14" fmla="*/ 107 w 109"/>
                <a:gd name="T15" fmla="*/ 15 h 68"/>
                <a:gd name="T16" fmla="*/ 109 w 109"/>
                <a:gd name="T17" fmla="*/ 0 h 68"/>
                <a:gd name="T18" fmla="*/ 89 w 109"/>
                <a:gd name="T19" fmla="*/ 9 h 68"/>
                <a:gd name="T20" fmla="*/ 52 w 109"/>
                <a:gd name="T21" fmla="*/ 26 h 68"/>
                <a:gd name="T22" fmla="*/ 42 w 109"/>
                <a:gd name="T23" fmla="*/ 28 h 68"/>
                <a:gd name="T24" fmla="*/ 31 w 109"/>
                <a:gd name="T25" fmla="*/ 36 h 68"/>
                <a:gd name="T26" fmla="*/ 9 w 109"/>
                <a:gd name="T27" fmla="*/ 40 h 68"/>
                <a:gd name="T28" fmla="*/ 0 w 109"/>
                <a:gd name="T29" fmla="*/ 45 h 68"/>
                <a:gd name="T30" fmla="*/ 0 w 109"/>
                <a:gd name="T31" fmla="*/ 6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9" h="68">
                  <a:moveTo>
                    <a:pt x="0" y="66"/>
                  </a:moveTo>
                  <a:lnTo>
                    <a:pt x="9" y="68"/>
                  </a:lnTo>
                  <a:lnTo>
                    <a:pt x="20" y="60"/>
                  </a:lnTo>
                  <a:lnTo>
                    <a:pt x="31" y="47"/>
                  </a:lnTo>
                  <a:lnTo>
                    <a:pt x="61" y="47"/>
                  </a:lnTo>
                  <a:lnTo>
                    <a:pt x="87" y="42"/>
                  </a:lnTo>
                  <a:lnTo>
                    <a:pt x="102" y="30"/>
                  </a:lnTo>
                  <a:lnTo>
                    <a:pt x="107" y="15"/>
                  </a:lnTo>
                  <a:lnTo>
                    <a:pt x="109" y="0"/>
                  </a:lnTo>
                  <a:lnTo>
                    <a:pt x="89" y="9"/>
                  </a:lnTo>
                  <a:lnTo>
                    <a:pt x="52" y="26"/>
                  </a:lnTo>
                  <a:lnTo>
                    <a:pt x="42" y="28"/>
                  </a:lnTo>
                  <a:lnTo>
                    <a:pt x="31" y="36"/>
                  </a:lnTo>
                  <a:lnTo>
                    <a:pt x="9" y="40"/>
                  </a:lnTo>
                  <a:lnTo>
                    <a:pt x="0" y="45"/>
                  </a:lnTo>
                  <a:lnTo>
                    <a:pt x="0" y="66"/>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3" name="Freeform 460">
              <a:extLst>
                <a:ext uri="{FF2B5EF4-FFF2-40B4-BE49-F238E27FC236}">
                  <a16:creationId xmlns:a16="http://schemas.microsoft.com/office/drawing/2014/main" xmlns="" id="{B33EB9E8-3B17-4909-B063-452090E33648}"/>
                </a:ext>
              </a:extLst>
            </p:cNvPr>
            <p:cNvSpPr>
              <a:spLocks/>
            </p:cNvSpPr>
            <p:nvPr/>
          </p:nvSpPr>
          <p:spPr bwMode="auto">
            <a:xfrm>
              <a:off x="3103" y="1887"/>
              <a:ext cx="48" cy="52"/>
            </a:xfrm>
            <a:custGeom>
              <a:avLst/>
              <a:gdLst>
                <a:gd name="T0" fmla="*/ 15 w 47"/>
                <a:gd name="T1" fmla="*/ 0 h 57"/>
                <a:gd name="T2" fmla="*/ 45 w 47"/>
                <a:gd name="T3" fmla="*/ 20 h 57"/>
                <a:gd name="T4" fmla="*/ 47 w 47"/>
                <a:gd name="T5" fmla="*/ 29 h 57"/>
                <a:gd name="T6" fmla="*/ 36 w 47"/>
                <a:gd name="T7" fmla="*/ 40 h 57"/>
                <a:gd name="T8" fmla="*/ 26 w 47"/>
                <a:gd name="T9" fmla="*/ 48 h 57"/>
                <a:gd name="T10" fmla="*/ 28 w 47"/>
                <a:gd name="T11" fmla="*/ 57 h 57"/>
                <a:gd name="T12" fmla="*/ 15 w 47"/>
                <a:gd name="T13" fmla="*/ 55 h 57"/>
                <a:gd name="T14" fmla="*/ 2 w 47"/>
                <a:gd name="T15" fmla="*/ 40 h 57"/>
                <a:gd name="T16" fmla="*/ 0 w 47"/>
                <a:gd name="T17" fmla="*/ 29 h 57"/>
                <a:gd name="T18" fmla="*/ 6 w 47"/>
                <a:gd name="T19" fmla="*/ 17 h 57"/>
                <a:gd name="T20" fmla="*/ 15 w 47"/>
                <a:gd name="T21"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57">
                  <a:moveTo>
                    <a:pt x="15" y="0"/>
                  </a:moveTo>
                  <a:lnTo>
                    <a:pt x="45" y="20"/>
                  </a:lnTo>
                  <a:lnTo>
                    <a:pt x="47" y="29"/>
                  </a:lnTo>
                  <a:lnTo>
                    <a:pt x="36" y="40"/>
                  </a:lnTo>
                  <a:lnTo>
                    <a:pt x="26" y="48"/>
                  </a:lnTo>
                  <a:lnTo>
                    <a:pt x="28" y="57"/>
                  </a:lnTo>
                  <a:lnTo>
                    <a:pt x="15" y="55"/>
                  </a:lnTo>
                  <a:lnTo>
                    <a:pt x="2" y="40"/>
                  </a:lnTo>
                  <a:lnTo>
                    <a:pt x="0" y="29"/>
                  </a:lnTo>
                  <a:lnTo>
                    <a:pt x="6" y="17"/>
                  </a:lnTo>
                  <a:lnTo>
                    <a:pt x="15"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4" name="Freeform 461">
              <a:extLst>
                <a:ext uri="{FF2B5EF4-FFF2-40B4-BE49-F238E27FC236}">
                  <a16:creationId xmlns:a16="http://schemas.microsoft.com/office/drawing/2014/main" xmlns="" id="{042B93B3-0616-49B0-B5BE-62EAFD8F9F4C}"/>
                </a:ext>
              </a:extLst>
            </p:cNvPr>
            <p:cNvSpPr>
              <a:spLocks/>
            </p:cNvSpPr>
            <p:nvPr/>
          </p:nvSpPr>
          <p:spPr bwMode="auto">
            <a:xfrm>
              <a:off x="3164" y="1872"/>
              <a:ext cx="71" cy="76"/>
            </a:xfrm>
            <a:custGeom>
              <a:avLst/>
              <a:gdLst>
                <a:gd name="T0" fmla="*/ 65 w 69"/>
                <a:gd name="T1" fmla="*/ 0 h 83"/>
                <a:gd name="T2" fmla="*/ 69 w 69"/>
                <a:gd name="T3" fmla="*/ 4 h 83"/>
                <a:gd name="T4" fmla="*/ 65 w 69"/>
                <a:gd name="T5" fmla="*/ 9 h 83"/>
                <a:gd name="T6" fmla="*/ 69 w 69"/>
                <a:gd name="T7" fmla="*/ 18 h 83"/>
                <a:gd name="T8" fmla="*/ 64 w 69"/>
                <a:gd name="T9" fmla="*/ 29 h 83"/>
                <a:gd name="T10" fmla="*/ 54 w 69"/>
                <a:gd name="T11" fmla="*/ 37 h 83"/>
                <a:gd name="T12" fmla="*/ 58 w 69"/>
                <a:gd name="T13" fmla="*/ 46 h 83"/>
                <a:gd name="T14" fmla="*/ 54 w 69"/>
                <a:gd name="T15" fmla="*/ 54 h 83"/>
                <a:gd name="T16" fmla="*/ 58 w 69"/>
                <a:gd name="T17" fmla="*/ 63 h 83"/>
                <a:gd name="T18" fmla="*/ 45 w 69"/>
                <a:gd name="T19" fmla="*/ 83 h 83"/>
                <a:gd name="T20" fmla="*/ 16 w 69"/>
                <a:gd name="T21" fmla="*/ 63 h 83"/>
                <a:gd name="T22" fmla="*/ 0 w 69"/>
                <a:gd name="T23" fmla="*/ 52 h 83"/>
                <a:gd name="T24" fmla="*/ 9 w 69"/>
                <a:gd name="T25" fmla="*/ 46 h 83"/>
                <a:gd name="T26" fmla="*/ 9 w 69"/>
                <a:gd name="T27" fmla="*/ 33 h 83"/>
                <a:gd name="T28" fmla="*/ 27 w 69"/>
                <a:gd name="T29" fmla="*/ 22 h 83"/>
                <a:gd name="T30" fmla="*/ 36 w 69"/>
                <a:gd name="T31" fmla="*/ 26 h 83"/>
                <a:gd name="T32" fmla="*/ 45 w 69"/>
                <a:gd name="T33" fmla="*/ 22 h 83"/>
                <a:gd name="T34" fmla="*/ 60 w 69"/>
                <a:gd name="T35" fmla="*/ 11 h 83"/>
                <a:gd name="T36" fmla="*/ 65 w 69"/>
                <a:gd name="T37"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9" h="83">
                  <a:moveTo>
                    <a:pt x="65" y="0"/>
                  </a:moveTo>
                  <a:lnTo>
                    <a:pt x="69" y="4"/>
                  </a:lnTo>
                  <a:lnTo>
                    <a:pt x="65" y="9"/>
                  </a:lnTo>
                  <a:lnTo>
                    <a:pt x="69" y="18"/>
                  </a:lnTo>
                  <a:lnTo>
                    <a:pt x="64" y="29"/>
                  </a:lnTo>
                  <a:lnTo>
                    <a:pt x="54" y="37"/>
                  </a:lnTo>
                  <a:lnTo>
                    <a:pt x="58" y="46"/>
                  </a:lnTo>
                  <a:lnTo>
                    <a:pt x="54" y="54"/>
                  </a:lnTo>
                  <a:lnTo>
                    <a:pt x="58" y="63"/>
                  </a:lnTo>
                  <a:lnTo>
                    <a:pt x="45" y="83"/>
                  </a:lnTo>
                  <a:lnTo>
                    <a:pt x="16" y="63"/>
                  </a:lnTo>
                  <a:lnTo>
                    <a:pt x="0" y="52"/>
                  </a:lnTo>
                  <a:lnTo>
                    <a:pt x="9" y="46"/>
                  </a:lnTo>
                  <a:lnTo>
                    <a:pt x="9" y="33"/>
                  </a:lnTo>
                  <a:lnTo>
                    <a:pt x="27" y="22"/>
                  </a:lnTo>
                  <a:lnTo>
                    <a:pt x="36" y="26"/>
                  </a:lnTo>
                  <a:lnTo>
                    <a:pt x="45" y="22"/>
                  </a:lnTo>
                  <a:lnTo>
                    <a:pt x="60" y="11"/>
                  </a:lnTo>
                  <a:lnTo>
                    <a:pt x="65"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5" name="Freeform 462">
              <a:extLst>
                <a:ext uri="{FF2B5EF4-FFF2-40B4-BE49-F238E27FC236}">
                  <a16:creationId xmlns:a16="http://schemas.microsoft.com/office/drawing/2014/main" xmlns="" id="{74DEE546-E55C-4126-96F3-CC91782573D0}"/>
                </a:ext>
              </a:extLst>
            </p:cNvPr>
            <p:cNvSpPr>
              <a:spLocks/>
            </p:cNvSpPr>
            <p:nvPr/>
          </p:nvSpPr>
          <p:spPr bwMode="auto">
            <a:xfrm>
              <a:off x="3154" y="1952"/>
              <a:ext cx="28" cy="34"/>
            </a:xfrm>
            <a:custGeom>
              <a:avLst/>
              <a:gdLst>
                <a:gd name="T0" fmla="*/ 0 w 28"/>
                <a:gd name="T1" fmla="*/ 0 h 35"/>
                <a:gd name="T2" fmla="*/ 19 w 28"/>
                <a:gd name="T3" fmla="*/ 6 h 35"/>
                <a:gd name="T4" fmla="*/ 26 w 28"/>
                <a:gd name="T5" fmla="*/ 15 h 35"/>
                <a:gd name="T6" fmla="*/ 28 w 28"/>
                <a:gd name="T7" fmla="*/ 28 h 35"/>
                <a:gd name="T8" fmla="*/ 19 w 28"/>
                <a:gd name="T9" fmla="*/ 35 h 35"/>
                <a:gd name="T10" fmla="*/ 5 w 28"/>
                <a:gd name="T11" fmla="*/ 29 h 35"/>
                <a:gd name="T12" fmla="*/ 2 w 28"/>
                <a:gd name="T13" fmla="*/ 20 h 35"/>
                <a:gd name="T14" fmla="*/ 0 w 28"/>
                <a:gd name="T15" fmla="*/ 0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35">
                  <a:moveTo>
                    <a:pt x="0" y="0"/>
                  </a:moveTo>
                  <a:lnTo>
                    <a:pt x="19" y="6"/>
                  </a:lnTo>
                  <a:lnTo>
                    <a:pt x="26" y="15"/>
                  </a:lnTo>
                  <a:lnTo>
                    <a:pt x="28" y="28"/>
                  </a:lnTo>
                  <a:lnTo>
                    <a:pt x="19" y="35"/>
                  </a:lnTo>
                  <a:lnTo>
                    <a:pt x="5" y="29"/>
                  </a:lnTo>
                  <a:lnTo>
                    <a:pt x="2" y="20"/>
                  </a:lnTo>
                  <a:lnTo>
                    <a:pt x="0"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6" name="Freeform 463">
              <a:extLst>
                <a:ext uri="{FF2B5EF4-FFF2-40B4-BE49-F238E27FC236}">
                  <a16:creationId xmlns:a16="http://schemas.microsoft.com/office/drawing/2014/main" xmlns="" id="{326AD5EF-F352-4F31-A574-7A99B668D385}"/>
                </a:ext>
              </a:extLst>
            </p:cNvPr>
            <p:cNvSpPr>
              <a:spLocks/>
            </p:cNvSpPr>
            <p:nvPr/>
          </p:nvSpPr>
          <p:spPr bwMode="auto">
            <a:xfrm>
              <a:off x="3355" y="1943"/>
              <a:ext cx="18" cy="27"/>
            </a:xfrm>
            <a:custGeom>
              <a:avLst/>
              <a:gdLst>
                <a:gd name="T0" fmla="*/ 5 w 16"/>
                <a:gd name="T1" fmla="*/ 0 h 29"/>
                <a:gd name="T2" fmla="*/ 0 w 16"/>
                <a:gd name="T3" fmla="*/ 5 h 29"/>
                <a:gd name="T4" fmla="*/ 0 w 16"/>
                <a:gd name="T5" fmla="*/ 20 h 29"/>
                <a:gd name="T6" fmla="*/ 11 w 16"/>
                <a:gd name="T7" fmla="*/ 29 h 29"/>
                <a:gd name="T8" fmla="*/ 16 w 16"/>
                <a:gd name="T9" fmla="*/ 16 h 29"/>
                <a:gd name="T10" fmla="*/ 5 w 16"/>
                <a:gd name="T11" fmla="*/ 0 h 29"/>
              </a:gdLst>
              <a:ahLst/>
              <a:cxnLst>
                <a:cxn ang="0">
                  <a:pos x="T0" y="T1"/>
                </a:cxn>
                <a:cxn ang="0">
                  <a:pos x="T2" y="T3"/>
                </a:cxn>
                <a:cxn ang="0">
                  <a:pos x="T4" y="T5"/>
                </a:cxn>
                <a:cxn ang="0">
                  <a:pos x="T6" y="T7"/>
                </a:cxn>
                <a:cxn ang="0">
                  <a:pos x="T8" y="T9"/>
                </a:cxn>
                <a:cxn ang="0">
                  <a:pos x="T10" y="T11"/>
                </a:cxn>
              </a:cxnLst>
              <a:rect l="0" t="0" r="r" b="b"/>
              <a:pathLst>
                <a:path w="16" h="29">
                  <a:moveTo>
                    <a:pt x="5" y="0"/>
                  </a:moveTo>
                  <a:lnTo>
                    <a:pt x="0" y="5"/>
                  </a:lnTo>
                  <a:lnTo>
                    <a:pt x="0" y="20"/>
                  </a:lnTo>
                  <a:lnTo>
                    <a:pt x="11" y="29"/>
                  </a:lnTo>
                  <a:lnTo>
                    <a:pt x="16" y="16"/>
                  </a:lnTo>
                  <a:lnTo>
                    <a:pt x="5"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7" name="Freeform 464">
              <a:extLst>
                <a:ext uri="{FF2B5EF4-FFF2-40B4-BE49-F238E27FC236}">
                  <a16:creationId xmlns:a16="http://schemas.microsoft.com/office/drawing/2014/main" xmlns="" id="{33F3085E-0054-4753-94F0-E42BAD71DD65}"/>
                </a:ext>
              </a:extLst>
            </p:cNvPr>
            <p:cNvSpPr>
              <a:spLocks/>
            </p:cNvSpPr>
            <p:nvPr/>
          </p:nvSpPr>
          <p:spPr bwMode="auto">
            <a:xfrm>
              <a:off x="3263" y="2000"/>
              <a:ext cx="25" cy="20"/>
            </a:xfrm>
            <a:custGeom>
              <a:avLst/>
              <a:gdLst>
                <a:gd name="T0" fmla="*/ 2 w 24"/>
                <a:gd name="T1" fmla="*/ 0 h 22"/>
                <a:gd name="T2" fmla="*/ 0 w 24"/>
                <a:gd name="T3" fmla="*/ 4 h 22"/>
                <a:gd name="T4" fmla="*/ 2 w 24"/>
                <a:gd name="T5" fmla="*/ 15 h 22"/>
                <a:gd name="T6" fmla="*/ 15 w 24"/>
                <a:gd name="T7" fmla="*/ 22 h 22"/>
                <a:gd name="T8" fmla="*/ 24 w 24"/>
                <a:gd name="T9" fmla="*/ 13 h 22"/>
                <a:gd name="T10" fmla="*/ 2 w 24"/>
                <a:gd name="T11" fmla="*/ 0 h 22"/>
              </a:gdLst>
              <a:ahLst/>
              <a:cxnLst>
                <a:cxn ang="0">
                  <a:pos x="T0" y="T1"/>
                </a:cxn>
                <a:cxn ang="0">
                  <a:pos x="T2" y="T3"/>
                </a:cxn>
                <a:cxn ang="0">
                  <a:pos x="T4" y="T5"/>
                </a:cxn>
                <a:cxn ang="0">
                  <a:pos x="T6" y="T7"/>
                </a:cxn>
                <a:cxn ang="0">
                  <a:pos x="T8" y="T9"/>
                </a:cxn>
                <a:cxn ang="0">
                  <a:pos x="T10" y="T11"/>
                </a:cxn>
              </a:cxnLst>
              <a:rect l="0" t="0" r="r" b="b"/>
              <a:pathLst>
                <a:path w="24" h="22">
                  <a:moveTo>
                    <a:pt x="2" y="0"/>
                  </a:moveTo>
                  <a:lnTo>
                    <a:pt x="0" y="4"/>
                  </a:lnTo>
                  <a:lnTo>
                    <a:pt x="2" y="15"/>
                  </a:lnTo>
                  <a:lnTo>
                    <a:pt x="15" y="22"/>
                  </a:lnTo>
                  <a:lnTo>
                    <a:pt x="24" y="13"/>
                  </a:lnTo>
                  <a:lnTo>
                    <a:pt x="2"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78" name="Freeform 465">
              <a:extLst>
                <a:ext uri="{FF2B5EF4-FFF2-40B4-BE49-F238E27FC236}">
                  <a16:creationId xmlns:a16="http://schemas.microsoft.com/office/drawing/2014/main" xmlns="" id="{FC71A1E9-3F0B-42FC-8BAC-9022C4C8F269}"/>
                </a:ext>
              </a:extLst>
            </p:cNvPr>
            <p:cNvSpPr>
              <a:spLocks/>
            </p:cNvSpPr>
            <p:nvPr/>
          </p:nvSpPr>
          <p:spPr bwMode="auto">
            <a:xfrm>
              <a:off x="3203" y="2694"/>
              <a:ext cx="378" cy="337"/>
            </a:xfrm>
            <a:custGeom>
              <a:avLst/>
              <a:gdLst>
                <a:gd name="T0" fmla="*/ 7 w 363"/>
                <a:gd name="T1" fmla="*/ 102 h 357"/>
                <a:gd name="T2" fmla="*/ 22 w 363"/>
                <a:gd name="T3" fmla="*/ 130 h 357"/>
                <a:gd name="T4" fmla="*/ 41 w 363"/>
                <a:gd name="T5" fmla="*/ 126 h 357"/>
                <a:gd name="T6" fmla="*/ 56 w 363"/>
                <a:gd name="T7" fmla="*/ 98 h 357"/>
                <a:gd name="T8" fmla="*/ 82 w 363"/>
                <a:gd name="T9" fmla="*/ 111 h 357"/>
                <a:gd name="T10" fmla="*/ 89 w 363"/>
                <a:gd name="T11" fmla="*/ 135 h 357"/>
                <a:gd name="T12" fmla="*/ 102 w 363"/>
                <a:gd name="T13" fmla="*/ 167 h 357"/>
                <a:gd name="T14" fmla="*/ 115 w 363"/>
                <a:gd name="T15" fmla="*/ 189 h 357"/>
                <a:gd name="T16" fmla="*/ 106 w 363"/>
                <a:gd name="T17" fmla="*/ 199 h 357"/>
                <a:gd name="T18" fmla="*/ 161 w 363"/>
                <a:gd name="T19" fmla="*/ 260 h 357"/>
                <a:gd name="T20" fmla="*/ 187 w 363"/>
                <a:gd name="T21" fmla="*/ 263 h 357"/>
                <a:gd name="T22" fmla="*/ 228 w 363"/>
                <a:gd name="T23" fmla="*/ 291 h 357"/>
                <a:gd name="T24" fmla="*/ 239 w 363"/>
                <a:gd name="T25" fmla="*/ 314 h 357"/>
                <a:gd name="T26" fmla="*/ 250 w 363"/>
                <a:gd name="T27" fmla="*/ 313 h 357"/>
                <a:gd name="T28" fmla="*/ 274 w 363"/>
                <a:gd name="T29" fmla="*/ 326 h 357"/>
                <a:gd name="T30" fmla="*/ 290 w 363"/>
                <a:gd name="T31" fmla="*/ 325 h 357"/>
                <a:gd name="T32" fmla="*/ 289 w 363"/>
                <a:gd name="T33" fmla="*/ 301 h 357"/>
                <a:gd name="T34" fmla="*/ 271 w 363"/>
                <a:gd name="T35" fmla="*/ 275 h 357"/>
                <a:gd name="T36" fmla="*/ 228 w 363"/>
                <a:gd name="T37" fmla="*/ 232 h 357"/>
                <a:gd name="T38" fmla="*/ 213 w 363"/>
                <a:gd name="T39" fmla="*/ 228 h 357"/>
                <a:gd name="T40" fmla="*/ 198 w 363"/>
                <a:gd name="T41" fmla="*/ 217 h 357"/>
                <a:gd name="T42" fmla="*/ 187 w 363"/>
                <a:gd name="T43" fmla="*/ 197 h 357"/>
                <a:gd name="T44" fmla="*/ 169 w 363"/>
                <a:gd name="T45" fmla="*/ 165 h 357"/>
                <a:gd name="T46" fmla="*/ 137 w 363"/>
                <a:gd name="T47" fmla="*/ 126 h 357"/>
                <a:gd name="T48" fmla="*/ 154 w 363"/>
                <a:gd name="T49" fmla="*/ 119 h 357"/>
                <a:gd name="T50" fmla="*/ 222 w 363"/>
                <a:gd name="T51" fmla="*/ 102 h 357"/>
                <a:gd name="T52" fmla="*/ 254 w 363"/>
                <a:gd name="T53" fmla="*/ 122 h 357"/>
                <a:gd name="T54" fmla="*/ 267 w 363"/>
                <a:gd name="T55" fmla="*/ 122 h 357"/>
                <a:gd name="T56" fmla="*/ 295 w 363"/>
                <a:gd name="T57" fmla="*/ 124 h 357"/>
                <a:gd name="T58" fmla="*/ 332 w 363"/>
                <a:gd name="T59" fmla="*/ 122 h 357"/>
                <a:gd name="T60" fmla="*/ 356 w 363"/>
                <a:gd name="T61" fmla="*/ 135 h 357"/>
                <a:gd name="T62" fmla="*/ 363 w 363"/>
                <a:gd name="T63" fmla="*/ 111 h 357"/>
                <a:gd name="T64" fmla="*/ 344 w 363"/>
                <a:gd name="T65" fmla="*/ 91 h 357"/>
                <a:gd name="T66" fmla="*/ 343 w 363"/>
                <a:gd name="T67" fmla="*/ 69 h 357"/>
                <a:gd name="T68" fmla="*/ 328 w 363"/>
                <a:gd name="T69" fmla="*/ 54 h 357"/>
                <a:gd name="T70" fmla="*/ 312 w 363"/>
                <a:gd name="T71" fmla="*/ 58 h 357"/>
                <a:gd name="T72" fmla="*/ 293 w 363"/>
                <a:gd name="T73" fmla="*/ 65 h 357"/>
                <a:gd name="T74" fmla="*/ 265 w 363"/>
                <a:gd name="T75" fmla="*/ 43 h 357"/>
                <a:gd name="T76" fmla="*/ 241 w 363"/>
                <a:gd name="T77" fmla="*/ 33 h 357"/>
                <a:gd name="T78" fmla="*/ 198 w 363"/>
                <a:gd name="T79" fmla="*/ 0 h 357"/>
                <a:gd name="T80" fmla="*/ 157 w 363"/>
                <a:gd name="T81" fmla="*/ 24 h 357"/>
                <a:gd name="T82" fmla="*/ 145 w 363"/>
                <a:gd name="T83" fmla="*/ 45 h 357"/>
                <a:gd name="T84" fmla="*/ 80 w 363"/>
                <a:gd name="T85" fmla="*/ 80 h 357"/>
                <a:gd name="T86" fmla="*/ 41 w 363"/>
                <a:gd name="T87" fmla="*/ 80 h 357"/>
                <a:gd name="T88" fmla="*/ 0 w 363"/>
                <a:gd name="T89" fmla="*/ 8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3" h="357">
                  <a:moveTo>
                    <a:pt x="0" y="80"/>
                  </a:moveTo>
                  <a:lnTo>
                    <a:pt x="7" y="102"/>
                  </a:lnTo>
                  <a:lnTo>
                    <a:pt x="15" y="119"/>
                  </a:lnTo>
                  <a:lnTo>
                    <a:pt x="22" y="130"/>
                  </a:lnTo>
                  <a:lnTo>
                    <a:pt x="31" y="132"/>
                  </a:lnTo>
                  <a:lnTo>
                    <a:pt x="41" y="126"/>
                  </a:lnTo>
                  <a:lnTo>
                    <a:pt x="46" y="115"/>
                  </a:lnTo>
                  <a:lnTo>
                    <a:pt x="56" y="98"/>
                  </a:lnTo>
                  <a:lnTo>
                    <a:pt x="69" y="108"/>
                  </a:lnTo>
                  <a:lnTo>
                    <a:pt x="82" y="111"/>
                  </a:lnTo>
                  <a:lnTo>
                    <a:pt x="91" y="117"/>
                  </a:lnTo>
                  <a:lnTo>
                    <a:pt x="89" y="135"/>
                  </a:lnTo>
                  <a:lnTo>
                    <a:pt x="89" y="147"/>
                  </a:lnTo>
                  <a:lnTo>
                    <a:pt x="102" y="167"/>
                  </a:lnTo>
                  <a:lnTo>
                    <a:pt x="117" y="184"/>
                  </a:lnTo>
                  <a:lnTo>
                    <a:pt x="115" y="189"/>
                  </a:lnTo>
                  <a:lnTo>
                    <a:pt x="98" y="189"/>
                  </a:lnTo>
                  <a:lnTo>
                    <a:pt x="106" y="199"/>
                  </a:lnTo>
                  <a:lnTo>
                    <a:pt x="156" y="256"/>
                  </a:lnTo>
                  <a:lnTo>
                    <a:pt x="161" y="260"/>
                  </a:lnTo>
                  <a:lnTo>
                    <a:pt x="176" y="260"/>
                  </a:lnTo>
                  <a:lnTo>
                    <a:pt x="187" y="263"/>
                  </a:lnTo>
                  <a:lnTo>
                    <a:pt x="209" y="273"/>
                  </a:lnTo>
                  <a:lnTo>
                    <a:pt x="228" y="291"/>
                  </a:lnTo>
                  <a:lnTo>
                    <a:pt x="232" y="299"/>
                  </a:lnTo>
                  <a:lnTo>
                    <a:pt x="239" y="314"/>
                  </a:lnTo>
                  <a:lnTo>
                    <a:pt x="245" y="313"/>
                  </a:lnTo>
                  <a:lnTo>
                    <a:pt x="250" y="313"/>
                  </a:lnTo>
                  <a:lnTo>
                    <a:pt x="265" y="319"/>
                  </a:lnTo>
                  <a:lnTo>
                    <a:pt x="274" y="326"/>
                  </a:lnTo>
                  <a:lnTo>
                    <a:pt x="302" y="357"/>
                  </a:lnTo>
                  <a:lnTo>
                    <a:pt x="290" y="325"/>
                  </a:lnTo>
                  <a:lnTo>
                    <a:pt x="283" y="313"/>
                  </a:lnTo>
                  <a:lnTo>
                    <a:pt x="289" y="301"/>
                  </a:lnTo>
                  <a:lnTo>
                    <a:pt x="285" y="291"/>
                  </a:lnTo>
                  <a:lnTo>
                    <a:pt x="271" y="275"/>
                  </a:lnTo>
                  <a:lnTo>
                    <a:pt x="245" y="245"/>
                  </a:lnTo>
                  <a:lnTo>
                    <a:pt x="228" y="232"/>
                  </a:lnTo>
                  <a:lnTo>
                    <a:pt x="222" y="226"/>
                  </a:lnTo>
                  <a:lnTo>
                    <a:pt x="213" y="228"/>
                  </a:lnTo>
                  <a:lnTo>
                    <a:pt x="200" y="217"/>
                  </a:lnTo>
                  <a:lnTo>
                    <a:pt x="198" y="217"/>
                  </a:lnTo>
                  <a:lnTo>
                    <a:pt x="191" y="210"/>
                  </a:lnTo>
                  <a:lnTo>
                    <a:pt x="187" y="197"/>
                  </a:lnTo>
                  <a:lnTo>
                    <a:pt x="183" y="184"/>
                  </a:lnTo>
                  <a:lnTo>
                    <a:pt x="169" y="165"/>
                  </a:lnTo>
                  <a:lnTo>
                    <a:pt x="139" y="134"/>
                  </a:lnTo>
                  <a:lnTo>
                    <a:pt x="137" y="126"/>
                  </a:lnTo>
                  <a:lnTo>
                    <a:pt x="139" y="122"/>
                  </a:lnTo>
                  <a:lnTo>
                    <a:pt x="154" y="119"/>
                  </a:lnTo>
                  <a:lnTo>
                    <a:pt x="195" y="132"/>
                  </a:lnTo>
                  <a:lnTo>
                    <a:pt x="222" y="102"/>
                  </a:lnTo>
                  <a:lnTo>
                    <a:pt x="245" y="121"/>
                  </a:lnTo>
                  <a:lnTo>
                    <a:pt x="254" y="122"/>
                  </a:lnTo>
                  <a:lnTo>
                    <a:pt x="259" y="130"/>
                  </a:lnTo>
                  <a:lnTo>
                    <a:pt x="267" y="122"/>
                  </a:lnTo>
                  <a:lnTo>
                    <a:pt x="282" y="122"/>
                  </a:lnTo>
                  <a:lnTo>
                    <a:pt x="295" y="124"/>
                  </a:lnTo>
                  <a:lnTo>
                    <a:pt x="313" y="115"/>
                  </a:lnTo>
                  <a:lnTo>
                    <a:pt x="332" y="122"/>
                  </a:lnTo>
                  <a:lnTo>
                    <a:pt x="343" y="132"/>
                  </a:lnTo>
                  <a:lnTo>
                    <a:pt x="356" y="135"/>
                  </a:lnTo>
                  <a:lnTo>
                    <a:pt x="357" y="126"/>
                  </a:lnTo>
                  <a:lnTo>
                    <a:pt x="363" y="111"/>
                  </a:lnTo>
                  <a:lnTo>
                    <a:pt x="356" y="104"/>
                  </a:lnTo>
                  <a:lnTo>
                    <a:pt x="344" y="91"/>
                  </a:lnTo>
                  <a:lnTo>
                    <a:pt x="343" y="78"/>
                  </a:lnTo>
                  <a:lnTo>
                    <a:pt x="343" y="69"/>
                  </a:lnTo>
                  <a:lnTo>
                    <a:pt x="344" y="58"/>
                  </a:lnTo>
                  <a:lnTo>
                    <a:pt x="328" y="54"/>
                  </a:lnTo>
                  <a:lnTo>
                    <a:pt x="320" y="52"/>
                  </a:lnTo>
                  <a:lnTo>
                    <a:pt x="312" y="58"/>
                  </a:lnTo>
                  <a:lnTo>
                    <a:pt x="302" y="65"/>
                  </a:lnTo>
                  <a:lnTo>
                    <a:pt x="293" y="65"/>
                  </a:lnTo>
                  <a:lnTo>
                    <a:pt x="278" y="50"/>
                  </a:lnTo>
                  <a:lnTo>
                    <a:pt x="265" y="43"/>
                  </a:lnTo>
                  <a:lnTo>
                    <a:pt x="252" y="45"/>
                  </a:lnTo>
                  <a:lnTo>
                    <a:pt x="241" y="33"/>
                  </a:lnTo>
                  <a:lnTo>
                    <a:pt x="211" y="2"/>
                  </a:lnTo>
                  <a:lnTo>
                    <a:pt x="198" y="0"/>
                  </a:lnTo>
                  <a:lnTo>
                    <a:pt x="178" y="26"/>
                  </a:lnTo>
                  <a:lnTo>
                    <a:pt x="157" y="24"/>
                  </a:lnTo>
                  <a:lnTo>
                    <a:pt x="148" y="33"/>
                  </a:lnTo>
                  <a:lnTo>
                    <a:pt x="145" y="45"/>
                  </a:lnTo>
                  <a:lnTo>
                    <a:pt x="106" y="87"/>
                  </a:lnTo>
                  <a:lnTo>
                    <a:pt x="80" y="80"/>
                  </a:lnTo>
                  <a:lnTo>
                    <a:pt x="54" y="74"/>
                  </a:lnTo>
                  <a:lnTo>
                    <a:pt x="41" y="80"/>
                  </a:lnTo>
                  <a:lnTo>
                    <a:pt x="24" y="87"/>
                  </a:lnTo>
                  <a:lnTo>
                    <a:pt x="0" y="80"/>
                  </a:lnTo>
                  <a:close/>
                </a:path>
              </a:pathLst>
            </a:custGeom>
            <a:solidFill>
              <a:schemeClr val="accent1"/>
            </a:solidFill>
            <a:ln w="28575" cap="flat" cmpd="sng">
              <a:solidFill>
                <a:srgbClr val="822D59"/>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dirty="0">
                <a:solidFill>
                  <a:srgbClr val="004A7A"/>
                </a:solidFill>
              </a:endParaRPr>
            </a:p>
          </p:txBody>
        </p:sp>
        <p:grpSp>
          <p:nvGrpSpPr>
            <p:cNvPr id="79" name="Group 466">
              <a:extLst>
                <a:ext uri="{FF2B5EF4-FFF2-40B4-BE49-F238E27FC236}">
                  <a16:creationId xmlns:a16="http://schemas.microsoft.com/office/drawing/2014/main" xmlns="" id="{8322F896-9F63-4541-9DD3-3A934C36BB8A}"/>
                </a:ext>
              </a:extLst>
            </p:cNvPr>
            <p:cNvGrpSpPr>
              <a:grpSpLocks/>
            </p:cNvGrpSpPr>
            <p:nvPr/>
          </p:nvGrpSpPr>
          <p:grpSpPr bwMode="auto">
            <a:xfrm>
              <a:off x="3676" y="1004"/>
              <a:ext cx="424" cy="574"/>
              <a:chOff x="3676" y="1004"/>
              <a:chExt cx="424" cy="574"/>
            </a:xfrm>
            <a:grpFill/>
          </p:grpSpPr>
          <p:sp>
            <p:nvSpPr>
              <p:cNvPr id="97" name="Freeform 467">
                <a:extLst>
                  <a:ext uri="{FF2B5EF4-FFF2-40B4-BE49-F238E27FC236}">
                    <a16:creationId xmlns:a16="http://schemas.microsoft.com/office/drawing/2014/main" xmlns="" id="{D7423C9B-20CE-410B-A38F-6A0127E85F9D}"/>
                  </a:ext>
                </a:extLst>
              </p:cNvPr>
              <p:cNvSpPr>
                <a:spLocks/>
              </p:cNvSpPr>
              <p:nvPr/>
            </p:nvSpPr>
            <p:spPr bwMode="auto">
              <a:xfrm>
                <a:off x="3676" y="1004"/>
                <a:ext cx="424" cy="574"/>
              </a:xfrm>
              <a:custGeom>
                <a:avLst/>
                <a:gdLst>
                  <a:gd name="T0" fmla="*/ 84 w 369"/>
                  <a:gd name="T1" fmla="*/ 500 h 500"/>
                  <a:gd name="T2" fmla="*/ 81 w 369"/>
                  <a:gd name="T3" fmla="*/ 475 h 500"/>
                  <a:gd name="T4" fmla="*/ 67 w 369"/>
                  <a:gd name="T5" fmla="*/ 463 h 500"/>
                  <a:gd name="T6" fmla="*/ 57 w 369"/>
                  <a:gd name="T7" fmla="*/ 457 h 500"/>
                  <a:gd name="T8" fmla="*/ 40 w 369"/>
                  <a:gd name="T9" fmla="*/ 451 h 500"/>
                  <a:gd name="T10" fmla="*/ 26 w 369"/>
                  <a:gd name="T11" fmla="*/ 451 h 500"/>
                  <a:gd name="T12" fmla="*/ 20 w 369"/>
                  <a:gd name="T13" fmla="*/ 439 h 500"/>
                  <a:gd name="T14" fmla="*/ 26 w 369"/>
                  <a:gd name="T15" fmla="*/ 392 h 500"/>
                  <a:gd name="T16" fmla="*/ 24 w 369"/>
                  <a:gd name="T17" fmla="*/ 365 h 500"/>
                  <a:gd name="T18" fmla="*/ 13 w 369"/>
                  <a:gd name="T19" fmla="*/ 353 h 500"/>
                  <a:gd name="T20" fmla="*/ 7 w 369"/>
                  <a:gd name="T21" fmla="*/ 347 h 500"/>
                  <a:gd name="T22" fmla="*/ 10 w 369"/>
                  <a:gd name="T23" fmla="*/ 322 h 500"/>
                  <a:gd name="T24" fmla="*/ 7 w 369"/>
                  <a:gd name="T25" fmla="*/ 306 h 500"/>
                  <a:gd name="T26" fmla="*/ 0 w 369"/>
                  <a:gd name="T27" fmla="*/ 295 h 500"/>
                  <a:gd name="T28" fmla="*/ 10 w 369"/>
                  <a:gd name="T29" fmla="*/ 268 h 500"/>
                  <a:gd name="T30" fmla="*/ 20 w 369"/>
                  <a:gd name="T31" fmla="*/ 268 h 500"/>
                  <a:gd name="T32" fmla="*/ 26 w 369"/>
                  <a:gd name="T33" fmla="*/ 262 h 500"/>
                  <a:gd name="T34" fmla="*/ 30 w 369"/>
                  <a:gd name="T35" fmla="*/ 243 h 500"/>
                  <a:gd name="T36" fmla="*/ 50 w 369"/>
                  <a:gd name="T37" fmla="*/ 228 h 500"/>
                  <a:gd name="T38" fmla="*/ 70 w 369"/>
                  <a:gd name="T39" fmla="*/ 212 h 500"/>
                  <a:gd name="T40" fmla="*/ 74 w 369"/>
                  <a:gd name="T41" fmla="*/ 194 h 500"/>
                  <a:gd name="T42" fmla="*/ 97 w 369"/>
                  <a:gd name="T43" fmla="*/ 176 h 500"/>
                  <a:gd name="T44" fmla="*/ 121 w 369"/>
                  <a:gd name="T45" fmla="*/ 154 h 500"/>
                  <a:gd name="T46" fmla="*/ 117 w 369"/>
                  <a:gd name="T47" fmla="*/ 145 h 500"/>
                  <a:gd name="T48" fmla="*/ 117 w 369"/>
                  <a:gd name="T49" fmla="*/ 133 h 500"/>
                  <a:gd name="T50" fmla="*/ 134 w 369"/>
                  <a:gd name="T51" fmla="*/ 124 h 500"/>
                  <a:gd name="T52" fmla="*/ 141 w 369"/>
                  <a:gd name="T53" fmla="*/ 120 h 500"/>
                  <a:gd name="T54" fmla="*/ 137 w 369"/>
                  <a:gd name="T55" fmla="*/ 102 h 500"/>
                  <a:gd name="T56" fmla="*/ 137 w 369"/>
                  <a:gd name="T57" fmla="*/ 84 h 500"/>
                  <a:gd name="T58" fmla="*/ 131 w 369"/>
                  <a:gd name="T59" fmla="*/ 81 h 500"/>
                  <a:gd name="T60" fmla="*/ 121 w 369"/>
                  <a:gd name="T61" fmla="*/ 84 h 500"/>
                  <a:gd name="T62" fmla="*/ 111 w 369"/>
                  <a:gd name="T63" fmla="*/ 71 h 500"/>
                  <a:gd name="T64" fmla="*/ 101 w 369"/>
                  <a:gd name="T65" fmla="*/ 38 h 500"/>
                  <a:gd name="T66" fmla="*/ 81 w 369"/>
                  <a:gd name="T67" fmla="*/ 13 h 500"/>
                  <a:gd name="T68" fmla="*/ 82 w 369"/>
                  <a:gd name="T69" fmla="*/ 0 h 500"/>
                  <a:gd name="T70" fmla="*/ 272 w 369"/>
                  <a:gd name="T71" fmla="*/ 0 h 500"/>
                  <a:gd name="T72" fmla="*/ 288 w 369"/>
                  <a:gd name="T73" fmla="*/ 43 h 500"/>
                  <a:gd name="T74" fmla="*/ 285 w 369"/>
                  <a:gd name="T75" fmla="*/ 93 h 500"/>
                  <a:gd name="T76" fmla="*/ 298 w 369"/>
                  <a:gd name="T77" fmla="*/ 124 h 500"/>
                  <a:gd name="T78" fmla="*/ 306 w 369"/>
                  <a:gd name="T79" fmla="*/ 136 h 500"/>
                  <a:gd name="T80" fmla="*/ 312 w 369"/>
                  <a:gd name="T81" fmla="*/ 182 h 500"/>
                  <a:gd name="T82" fmla="*/ 318 w 369"/>
                  <a:gd name="T83" fmla="*/ 201 h 500"/>
                  <a:gd name="T84" fmla="*/ 352 w 369"/>
                  <a:gd name="T85" fmla="*/ 221 h 500"/>
                  <a:gd name="T86" fmla="*/ 369 w 369"/>
                  <a:gd name="T87" fmla="*/ 240 h 500"/>
                  <a:gd name="T88" fmla="*/ 369 w 369"/>
                  <a:gd name="T89" fmla="*/ 253 h 500"/>
                  <a:gd name="T90" fmla="*/ 355 w 369"/>
                  <a:gd name="T91" fmla="*/ 310 h 500"/>
                  <a:gd name="T92" fmla="*/ 349 w 369"/>
                  <a:gd name="T93" fmla="*/ 316 h 500"/>
                  <a:gd name="T94" fmla="*/ 355 w 369"/>
                  <a:gd name="T95" fmla="*/ 328 h 500"/>
                  <a:gd name="T96" fmla="*/ 339 w 369"/>
                  <a:gd name="T97" fmla="*/ 349 h 500"/>
                  <a:gd name="T98" fmla="*/ 318 w 369"/>
                  <a:gd name="T99" fmla="*/ 359 h 500"/>
                  <a:gd name="T100" fmla="*/ 318 w 369"/>
                  <a:gd name="T101" fmla="*/ 368 h 500"/>
                  <a:gd name="T102" fmla="*/ 288 w 369"/>
                  <a:gd name="T103" fmla="*/ 405 h 500"/>
                  <a:gd name="T104" fmla="*/ 268 w 369"/>
                  <a:gd name="T105" fmla="*/ 414 h 500"/>
                  <a:gd name="T106" fmla="*/ 265 w 369"/>
                  <a:gd name="T107" fmla="*/ 435 h 500"/>
                  <a:gd name="T108" fmla="*/ 245 w 369"/>
                  <a:gd name="T109" fmla="*/ 435 h 500"/>
                  <a:gd name="T110" fmla="*/ 235 w 369"/>
                  <a:gd name="T111" fmla="*/ 442 h 500"/>
                  <a:gd name="T112" fmla="*/ 215 w 369"/>
                  <a:gd name="T113" fmla="*/ 448 h 500"/>
                  <a:gd name="T114" fmla="*/ 188 w 369"/>
                  <a:gd name="T115" fmla="*/ 445 h 500"/>
                  <a:gd name="T116" fmla="*/ 168 w 369"/>
                  <a:gd name="T117" fmla="*/ 460 h 500"/>
                  <a:gd name="T118" fmla="*/ 144 w 369"/>
                  <a:gd name="T119" fmla="*/ 473 h 500"/>
                  <a:gd name="T120" fmla="*/ 121 w 369"/>
                  <a:gd name="T121" fmla="*/ 478 h 500"/>
                  <a:gd name="T122" fmla="*/ 103 w 369"/>
                  <a:gd name="T123" fmla="*/ 491 h 500"/>
                  <a:gd name="T124" fmla="*/ 84 w 369"/>
                  <a:gd name="T125" fmla="*/ 50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9" h="500">
                    <a:moveTo>
                      <a:pt x="84" y="500"/>
                    </a:moveTo>
                    <a:lnTo>
                      <a:pt x="81" y="475"/>
                    </a:lnTo>
                    <a:lnTo>
                      <a:pt x="67" y="463"/>
                    </a:lnTo>
                    <a:lnTo>
                      <a:pt x="57" y="457"/>
                    </a:lnTo>
                    <a:lnTo>
                      <a:pt x="40" y="451"/>
                    </a:lnTo>
                    <a:lnTo>
                      <a:pt x="26" y="451"/>
                    </a:lnTo>
                    <a:lnTo>
                      <a:pt x="20" y="439"/>
                    </a:lnTo>
                    <a:lnTo>
                      <a:pt x="26" y="392"/>
                    </a:lnTo>
                    <a:lnTo>
                      <a:pt x="24" y="365"/>
                    </a:lnTo>
                    <a:lnTo>
                      <a:pt x="13" y="353"/>
                    </a:lnTo>
                    <a:lnTo>
                      <a:pt x="7" y="347"/>
                    </a:lnTo>
                    <a:lnTo>
                      <a:pt x="10" y="322"/>
                    </a:lnTo>
                    <a:lnTo>
                      <a:pt x="7" y="306"/>
                    </a:lnTo>
                    <a:lnTo>
                      <a:pt x="0" y="295"/>
                    </a:lnTo>
                    <a:lnTo>
                      <a:pt x="10" y="268"/>
                    </a:lnTo>
                    <a:lnTo>
                      <a:pt x="20" y="268"/>
                    </a:lnTo>
                    <a:lnTo>
                      <a:pt x="26" y="262"/>
                    </a:lnTo>
                    <a:lnTo>
                      <a:pt x="30" y="243"/>
                    </a:lnTo>
                    <a:lnTo>
                      <a:pt x="50" y="228"/>
                    </a:lnTo>
                    <a:lnTo>
                      <a:pt x="70" y="212"/>
                    </a:lnTo>
                    <a:lnTo>
                      <a:pt x="74" y="194"/>
                    </a:lnTo>
                    <a:lnTo>
                      <a:pt x="97" y="176"/>
                    </a:lnTo>
                    <a:lnTo>
                      <a:pt x="121" y="154"/>
                    </a:lnTo>
                    <a:lnTo>
                      <a:pt x="117" y="145"/>
                    </a:lnTo>
                    <a:lnTo>
                      <a:pt x="117" y="133"/>
                    </a:lnTo>
                    <a:lnTo>
                      <a:pt x="134" y="124"/>
                    </a:lnTo>
                    <a:lnTo>
                      <a:pt x="141" y="120"/>
                    </a:lnTo>
                    <a:lnTo>
                      <a:pt x="137" y="102"/>
                    </a:lnTo>
                    <a:lnTo>
                      <a:pt x="137" y="84"/>
                    </a:lnTo>
                    <a:lnTo>
                      <a:pt x="131" y="81"/>
                    </a:lnTo>
                    <a:lnTo>
                      <a:pt x="121" y="84"/>
                    </a:lnTo>
                    <a:lnTo>
                      <a:pt x="111" y="71"/>
                    </a:lnTo>
                    <a:lnTo>
                      <a:pt x="101" y="38"/>
                    </a:lnTo>
                    <a:lnTo>
                      <a:pt x="81" y="13"/>
                    </a:lnTo>
                    <a:lnTo>
                      <a:pt x="82" y="0"/>
                    </a:lnTo>
                    <a:lnTo>
                      <a:pt x="272" y="0"/>
                    </a:lnTo>
                    <a:lnTo>
                      <a:pt x="288" y="43"/>
                    </a:lnTo>
                    <a:lnTo>
                      <a:pt x="285" y="93"/>
                    </a:lnTo>
                    <a:lnTo>
                      <a:pt x="298" y="124"/>
                    </a:lnTo>
                    <a:lnTo>
                      <a:pt x="306" y="136"/>
                    </a:lnTo>
                    <a:lnTo>
                      <a:pt x="312" y="182"/>
                    </a:lnTo>
                    <a:lnTo>
                      <a:pt x="318" y="201"/>
                    </a:lnTo>
                    <a:lnTo>
                      <a:pt x="352" y="221"/>
                    </a:lnTo>
                    <a:lnTo>
                      <a:pt x="369" y="240"/>
                    </a:lnTo>
                    <a:lnTo>
                      <a:pt x="369" y="253"/>
                    </a:lnTo>
                    <a:lnTo>
                      <a:pt x="355" y="310"/>
                    </a:lnTo>
                    <a:lnTo>
                      <a:pt x="349" y="316"/>
                    </a:lnTo>
                    <a:lnTo>
                      <a:pt x="355" y="328"/>
                    </a:lnTo>
                    <a:lnTo>
                      <a:pt x="339" y="349"/>
                    </a:lnTo>
                    <a:lnTo>
                      <a:pt x="318" y="359"/>
                    </a:lnTo>
                    <a:lnTo>
                      <a:pt x="318" y="368"/>
                    </a:lnTo>
                    <a:lnTo>
                      <a:pt x="288" y="405"/>
                    </a:lnTo>
                    <a:lnTo>
                      <a:pt x="268" y="414"/>
                    </a:lnTo>
                    <a:lnTo>
                      <a:pt x="265" y="435"/>
                    </a:lnTo>
                    <a:lnTo>
                      <a:pt x="245" y="435"/>
                    </a:lnTo>
                    <a:lnTo>
                      <a:pt x="235" y="442"/>
                    </a:lnTo>
                    <a:lnTo>
                      <a:pt x="215" y="448"/>
                    </a:lnTo>
                    <a:lnTo>
                      <a:pt x="188" y="445"/>
                    </a:lnTo>
                    <a:lnTo>
                      <a:pt x="168" y="460"/>
                    </a:lnTo>
                    <a:lnTo>
                      <a:pt x="144" y="473"/>
                    </a:lnTo>
                    <a:lnTo>
                      <a:pt x="121" y="478"/>
                    </a:lnTo>
                    <a:lnTo>
                      <a:pt x="103" y="491"/>
                    </a:lnTo>
                    <a:lnTo>
                      <a:pt x="84" y="50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8" name="Freeform 468">
                <a:extLst>
                  <a:ext uri="{FF2B5EF4-FFF2-40B4-BE49-F238E27FC236}">
                    <a16:creationId xmlns:a16="http://schemas.microsoft.com/office/drawing/2014/main" xmlns="" id="{1880CAAF-A65A-4F20-8345-3B33A6F3D1B6}"/>
                  </a:ext>
                </a:extLst>
              </p:cNvPr>
              <p:cNvSpPr>
                <a:spLocks/>
              </p:cNvSpPr>
              <p:nvPr/>
            </p:nvSpPr>
            <p:spPr bwMode="auto">
              <a:xfrm>
                <a:off x="3953" y="1078"/>
                <a:ext cx="15" cy="45"/>
              </a:xfrm>
              <a:custGeom>
                <a:avLst/>
                <a:gdLst>
                  <a:gd name="T0" fmla="*/ 16 w 16"/>
                  <a:gd name="T1" fmla="*/ 0 h 45"/>
                  <a:gd name="T2" fmla="*/ 0 w 16"/>
                  <a:gd name="T3" fmla="*/ 9 h 45"/>
                  <a:gd name="T4" fmla="*/ 0 w 16"/>
                  <a:gd name="T5" fmla="*/ 45 h 45"/>
                  <a:gd name="T6" fmla="*/ 8 w 16"/>
                  <a:gd name="T7" fmla="*/ 28 h 45"/>
                  <a:gd name="T8" fmla="*/ 11 w 16"/>
                  <a:gd name="T9" fmla="*/ 9 h 45"/>
                  <a:gd name="T10" fmla="*/ 5 w 16"/>
                  <a:gd name="T11" fmla="*/ 8 h 45"/>
                  <a:gd name="T12" fmla="*/ 16 w 16"/>
                  <a:gd name="T13" fmla="*/ 0 h 45"/>
                </a:gdLst>
                <a:ahLst/>
                <a:cxnLst>
                  <a:cxn ang="0">
                    <a:pos x="T0" y="T1"/>
                  </a:cxn>
                  <a:cxn ang="0">
                    <a:pos x="T2" y="T3"/>
                  </a:cxn>
                  <a:cxn ang="0">
                    <a:pos x="T4" y="T5"/>
                  </a:cxn>
                  <a:cxn ang="0">
                    <a:pos x="T6" y="T7"/>
                  </a:cxn>
                  <a:cxn ang="0">
                    <a:pos x="T8" y="T9"/>
                  </a:cxn>
                  <a:cxn ang="0">
                    <a:pos x="T10" y="T11"/>
                  </a:cxn>
                  <a:cxn ang="0">
                    <a:pos x="T12" y="T13"/>
                  </a:cxn>
                </a:cxnLst>
                <a:rect l="0" t="0" r="r" b="b"/>
                <a:pathLst>
                  <a:path w="16" h="45">
                    <a:moveTo>
                      <a:pt x="16" y="0"/>
                    </a:moveTo>
                    <a:lnTo>
                      <a:pt x="0" y="9"/>
                    </a:lnTo>
                    <a:lnTo>
                      <a:pt x="0" y="45"/>
                    </a:lnTo>
                    <a:lnTo>
                      <a:pt x="8" y="28"/>
                    </a:lnTo>
                    <a:lnTo>
                      <a:pt x="11" y="9"/>
                    </a:lnTo>
                    <a:lnTo>
                      <a:pt x="5" y="8"/>
                    </a:lnTo>
                    <a:lnTo>
                      <a:pt x="16"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9" name="Freeform 469">
                <a:extLst>
                  <a:ext uri="{FF2B5EF4-FFF2-40B4-BE49-F238E27FC236}">
                    <a16:creationId xmlns:a16="http://schemas.microsoft.com/office/drawing/2014/main" xmlns="" id="{B42F4BC3-20DB-490C-83D1-5351B2EEF8CD}"/>
                  </a:ext>
                </a:extLst>
              </p:cNvPr>
              <p:cNvSpPr>
                <a:spLocks/>
              </p:cNvSpPr>
              <p:nvPr/>
            </p:nvSpPr>
            <p:spPr bwMode="auto">
              <a:xfrm>
                <a:off x="3978" y="1143"/>
                <a:ext cx="19" cy="26"/>
              </a:xfrm>
              <a:custGeom>
                <a:avLst/>
                <a:gdLst>
                  <a:gd name="T0" fmla="*/ 4 w 19"/>
                  <a:gd name="T1" fmla="*/ 0 h 26"/>
                  <a:gd name="T2" fmla="*/ 0 w 19"/>
                  <a:gd name="T3" fmla="*/ 7 h 26"/>
                  <a:gd name="T4" fmla="*/ 6 w 19"/>
                  <a:gd name="T5" fmla="*/ 26 h 26"/>
                  <a:gd name="T6" fmla="*/ 17 w 19"/>
                  <a:gd name="T7" fmla="*/ 20 h 26"/>
                  <a:gd name="T8" fmla="*/ 19 w 19"/>
                  <a:gd name="T9" fmla="*/ 11 h 26"/>
                  <a:gd name="T10" fmla="*/ 4 w 19"/>
                  <a:gd name="T11" fmla="*/ 0 h 26"/>
                </a:gdLst>
                <a:ahLst/>
                <a:cxnLst>
                  <a:cxn ang="0">
                    <a:pos x="T0" y="T1"/>
                  </a:cxn>
                  <a:cxn ang="0">
                    <a:pos x="T2" y="T3"/>
                  </a:cxn>
                  <a:cxn ang="0">
                    <a:pos x="T4" y="T5"/>
                  </a:cxn>
                  <a:cxn ang="0">
                    <a:pos x="T6" y="T7"/>
                  </a:cxn>
                  <a:cxn ang="0">
                    <a:pos x="T8" y="T9"/>
                  </a:cxn>
                  <a:cxn ang="0">
                    <a:pos x="T10" y="T11"/>
                  </a:cxn>
                </a:cxnLst>
                <a:rect l="0" t="0" r="r" b="b"/>
                <a:pathLst>
                  <a:path w="19" h="26">
                    <a:moveTo>
                      <a:pt x="4" y="0"/>
                    </a:moveTo>
                    <a:lnTo>
                      <a:pt x="0" y="7"/>
                    </a:lnTo>
                    <a:lnTo>
                      <a:pt x="6" y="26"/>
                    </a:lnTo>
                    <a:lnTo>
                      <a:pt x="17" y="20"/>
                    </a:lnTo>
                    <a:lnTo>
                      <a:pt x="19" y="11"/>
                    </a:lnTo>
                    <a:lnTo>
                      <a:pt x="4"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0" name="Freeform 470">
                <a:extLst>
                  <a:ext uri="{FF2B5EF4-FFF2-40B4-BE49-F238E27FC236}">
                    <a16:creationId xmlns:a16="http://schemas.microsoft.com/office/drawing/2014/main" xmlns="" id="{3C18C8B3-97EF-455D-90E8-C89FF8E91269}"/>
                  </a:ext>
                </a:extLst>
              </p:cNvPr>
              <p:cNvSpPr>
                <a:spLocks/>
              </p:cNvSpPr>
              <p:nvPr/>
            </p:nvSpPr>
            <p:spPr bwMode="auto">
              <a:xfrm>
                <a:off x="3872" y="1140"/>
                <a:ext cx="42" cy="39"/>
              </a:xfrm>
              <a:custGeom>
                <a:avLst/>
                <a:gdLst>
                  <a:gd name="T0" fmla="*/ 41 w 41"/>
                  <a:gd name="T1" fmla="*/ 17 h 39"/>
                  <a:gd name="T2" fmla="*/ 32 w 41"/>
                  <a:gd name="T3" fmla="*/ 17 h 39"/>
                  <a:gd name="T4" fmla="*/ 21 w 41"/>
                  <a:gd name="T5" fmla="*/ 0 h 39"/>
                  <a:gd name="T6" fmla="*/ 13 w 41"/>
                  <a:gd name="T7" fmla="*/ 11 h 39"/>
                  <a:gd name="T8" fmla="*/ 2 w 41"/>
                  <a:gd name="T9" fmla="*/ 7 h 39"/>
                  <a:gd name="T10" fmla="*/ 0 w 41"/>
                  <a:gd name="T11" fmla="*/ 17 h 39"/>
                  <a:gd name="T12" fmla="*/ 6 w 41"/>
                  <a:gd name="T13" fmla="*/ 24 h 39"/>
                  <a:gd name="T14" fmla="*/ 6 w 41"/>
                  <a:gd name="T15" fmla="*/ 32 h 39"/>
                  <a:gd name="T16" fmla="*/ 13 w 41"/>
                  <a:gd name="T17" fmla="*/ 39 h 39"/>
                  <a:gd name="T18" fmla="*/ 21 w 41"/>
                  <a:gd name="T19" fmla="*/ 33 h 39"/>
                  <a:gd name="T20" fmla="*/ 35 w 41"/>
                  <a:gd name="T21" fmla="*/ 37 h 39"/>
                  <a:gd name="T22" fmla="*/ 41 w 41"/>
                  <a:gd name="T23" fmla="*/ 1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 h="39">
                    <a:moveTo>
                      <a:pt x="41" y="17"/>
                    </a:moveTo>
                    <a:lnTo>
                      <a:pt x="32" y="17"/>
                    </a:lnTo>
                    <a:lnTo>
                      <a:pt x="21" y="0"/>
                    </a:lnTo>
                    <a:lnTo>
                      <a:pt x="13" y="11"/>
                    </a:lnTo>
                    <a:lnTo>
                      <a:pt x="2" y="7"/>
                    </a:lnTo>
                    <a:lnTo>
                      <a:pt x="0" y="17"/>
                    </a:lnTo>
                    <a:lnTo>
                      <a:pt x="6" y="24"/>
                    </a:lnTo>
                    <a:lnTo>
                      <a:pt x="6" y="32"/>
                    </a:lnTo>
                    <a:lnTo>
                      <a:pt x="13" y="39"/>
                    </a:lnTo>
                    <a:lnTo>
                      <a:pt x="21" y="33"/>
                    </a:lnTo>
                    <a:lnTo>
                      <a:pt x="35" y="37"/>
                    </a:lnTo>
                    <a:lnTo>
                      <a:pt x="41" y="17"/>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1" name="Freeform 471">
                <a:extLst>
                  <a:ext uri="{FF2B5EF4-FFF2-40B4-BE49-F238E27FC236}">
                    <a16:creationId xmlns:a16="http://schemas.microsoft.com/office/drawing/2014/main" xmlns="" id="{14C644D4-DE50-4BB1-AD42-471D911B93E6}"/>
                  </a:ext>
                </a:extLst>
              </p:cNvPr>
              <p:cNvSpPr>
                <a:spLocks/>
              </p:cNvSpPr>
              <p:nvPr/>
            </p:nvSpPr>
            <p:spPr bwMode="auto">
              <a:xfrm>
                <a:off x="3968" y="1238"/>
                <a:ext cx="60" cy="41"/>
              </a:xfrm>
              <a:custGeom>
                <a:avLst/>
                <a:gdLst>
                  <a:gd name="T0" fmla="*/ 7 w 58"/>
                  <a:gd name="T1" fmla="*/ 0 h 40"/>
                  <a:gd name="T2" fmla="*/ 0 w 58"/>
                  <a:gd name="T3" fmla="*/ 4 h 40"/>
                  <a:gd name="T4" fmla="*/ 21 w 58"/>
                  <a:gd name="T5" fmla="*/ 24 h 40"/>
                  <a:gd name="T6" fmla="*/ 28 w 58"/>
                  <a:gd name="T7" fmla="*/ 24 h 40"/>
                  <a:gd name="T8" fmla="*/ 51 w 58"/>
                  <a:gd name="T9" fmla="*/ 40 h 40"/>
                  <a:gd name="T10" fmla="*/ 58 w 58"/>
                  <a:gd name="T11" fmla="*/ 33 h 40"/>
                  <a:gd name="T12" fmla="*/ 52 w 58"/>
                  <a:gd name="T13" fmla="*/ 16 h 40"/>
                  <a:gd name="T14" fmla="*/ 51 w 58"/>
                  <a:gd name="T15" fmla="*/ 7 h 40"/>
                  <a:gd name="T16" fmla="*/ 34 w 58"/>
                  <a:gd name="T17" fmla="*/ 7 h 40"/>
                  <a:gd name="T18" fmla="*/ 21 w 58"/>
                  <a:gd name="T19" fmla="*/ 0 h 40"/>
                  <a:gd name="T20" fmla="*/ 7 w 58"/>
                  <a:gd name="T2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40">
                    <a:moveTo>
                      <a:pt x="7" y="0"/>
                    </a:moveTo>
                    <a:lnTo>
                      <a:pt x="0" y="4"/>
                    </a:lnTo>
                    <a:lnTo>
                      <a:pt x="21" y="24"/>
                    </a:lnTo>
                    <a:lnTo>
                      <a:pt x="28" y="24"/>
                    </a:lnTo>
                    <a:lnTo>
                      <a:pt x="51" y="40"/>
                    </a:lnTo>
                    <a:lnTo>
                      <a:pt x="58" y="33"/>
                    </a:lnTo>
                    <a:lnTo>
                      <a:pt x="52" y="16"/>
                    </a:lnTo>
                    <a:lnTo>
                      <a:pt x="51" y="7"/>
                    </a:lnTo>
                    <a:lnTo>
                      <a:pt x="34" y="7"/>
                    </a:lnTo>
                    <a:lnTo>
                      <a:pt x="21" y="0"/>
                    </a:lnTo>
                    <a:lnTo>
                      <a:pt x="7"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2" name="Freeform 472">
                <a:extLst>
                  <a:ext uri="{FF2B5EF4-FFF2-40B4-BE49-F238E27FC236}">
                    <a16:creationId xmlns:a16="http://schemas.microsoft.com/office/drawing/2014/main" xmlns="" id="{B16E0C11-0950-4F5A-BE42-A9E55ED5C6F9}"/>
                  </a:ext>
                </a:extLst>
              </p:cNvPr>
              <p:cNvSpPr>
                <a:spLocks/>
              </p:cNvSpPr>
              <p:nvPr/>
            </p:nvSpPr>
            <p:spPr bwMode="auto">
              <a:xfrm>
                <a:off x="3845" y="1262"/>
                <a:ext cx="38" cy="61"/>
              </a:xfrm>
              <a:custGeom>
                <a:avLst/>
                <a:gdLst>
                  <a:gd name="T0" fmla="*/ 33 w 37"/>
                  <a:gd name="T1" fmla="*/ 0 h 59"/>
                  <a:gd name="T2" fmla="*/ 37 w 37"/>
                  <a:gd name="T3" fmla="*/ 11 h 59"/>
                  <a:gd name="T4" fmla="*/ 19 w 37"/>
                  <a:gd name="T5" fmla="*/ 39 h 59"/>
                  <a:gd name="T6" fmla="*/ 20 w 37"/>
                  <a:gd name="T7" fmla="*/ 48 h 59"/>
                  <a:gd name="T8" fmla="*/ 9 w 37"/>
                  <a:gd name="T9" fmla="*/ 59 h 59"/>
                  <a:gd name="T10" fmla="*/ 0 w 37"/>
                  <a:gd name="T11" fmla="*/ 50 h 59"/>
                  <a:gd name="T12" fmla="*/ 4 w 37"/>
                  <a:gd name="T13" fmla="*/ 42 h 59"/>
                  <a:gd name="T14" fmla="*/ 6 w 37"/>
                  <a:gd name="T15" fmla="*/ 24 h 59"/>
                  <a:gd name="T16" fmla="*/ 15 w 37"/>
                  <a:gd name="T17" fmla="*/ 13 h 59"/>
                  <a:gd name="T18" fmla="*/ 4 w 37"/>
                  <a:gd name="T19" fmla="*/ 4 h 59"/>
                  <a:gd name="T20" fmla="*/ 11 w 37"/>
                  <a:gd name="T21" fmla="*/ 0 h 59"/>
                  <a:gd name="T22" fmla="*/ 22 w 37"/>
                  <a:gd name="T23" fmla="*/ 6 h 59"/>
                  <a:gd name="T24" fmla="*/ 33 w 37"/>
                  <a:gd name="T25"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 h="59">
                    <a:moveTo>
                      <a:pt x="33" y="0"/>
                    </a:moveTo>
                    <a:lnTo>
                      <a:pt x="37" y="11"/>
                    </a:lnTo>
                    <a:lnTo>
                      <a:pt x="19" y="39"/>
                    </a:lnTo>
                    <a:lnTo>
                      <a:pt x="20" y="48"/>
                    </a:lnTo>
                    <a:lnTo>
                      <a:pt x="9" y="59"/>
                    </a:lnTo>
                    <a:lnTo>
                      <a:pt x="0" y="50"/>
                    </a:lnTo>
                    <a:lnTo>
                      <a:pt x="4" y="42"/>
                    </a:lnTo>
                    <a:lnTo>
                      <a:pt x="6" y="24"/>
                    </a:lnTo>
                    <a:lnTo>
                      <a:pt x="15" y="13"/>
                    </a:lnTo>
                    <a:lnTo>
                      <a:pt x="4" y="4"/>
                    </a:lnTo>
                    <a:lnTo>
                      <a:pt x="11" y="0"/>
                    </a:lnTo>
                    <a:lnTo>
                      <a:pt x="22" y="6"/>
                    </a:lnTo>
                    <a:lnTo>
                      <a:pt x="33"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3" name="Freeform 473">
                <a:extLst>
                  <a:ext uri="{FF2B5EF4-FFF2-40B4-BE49-F238E27FC236}">
                    <a16:creationId xmlns:a16="http://schemas.microsoft.com/office/drawing/2014/main" xmlns="" id="{73765C93-D608-401A-8816-EE63BB45BE16}"/>
                  </a:ext>
                </a:extLst>
              </p:cNvPr>
              <p:cNvSpPr>
                <a:spLocks/>
              </p:cNvSpPr>
              <p:nvPr/>
            </p:nvSpPr>
            <p:spPr bwMode="auto">
              <a:xfrm>
                <a:off x="3863" y="1300"/>
                <a:ext cx="32" cy="57"/>
              </a:xfrm>
              <a:custGeom>
                <a:avLst/>
                <a:gdLst>
                  <a:gd name="T0" fmla="*/ 28 w 32"/>
                  <a:gd name="T1" fmla="*/ 0 h 55"/>
                  <a:gd name="T2" fmla="*/ 21 w 32"/>
                  <a:gd name="T3" fmla="*/ 0 h 55"/>
                  <a:gd name="T4" fmla="*/ 21 w 32"/>
                  <a:gd name="T5" fmla="*/ 4 h 55"/>
                  <a:gd name="T6" fmla="*/ 21 w 32"/>
                  <a:gd name="T7" fmla="*/ 7 h 55"/>
                  <a:gd name="T8" fmla="*/ 21 w 32"/>
                  <a:gd name="T9" fmla="*/ 11 h 55"/>
                  <a:gd name="T10" fmla="*/ 15 w 32"/>
                  <a:gd name="T11" fmla="*/ 21 h 55"/>
                  <a:gd name="T12" fmla="*/ 6 w 32"/>
                  <a:gd name="T13" fmla="*/ 30 h 55"/>
                  <a:gd name="T14" fmla="*/ 8 w 32"/>
                  <a:gd name="T15" fmla="*/ 37 h 55"/>
                  <a:gd name="T16" fmla="*/ 0 w 32"/>
                  <a:gd name="T17" fmla="*/ 49 h 55"/>
                  <a:gd name="T18" fmla="*/ 8 w 32"/>
                  <a:gd name="T19" fmla="*/ 55 h 55"/>
                  <a:gd name="T20" fmla="*/ 28 w 32"/>
                  <a:gd name="T21" fmla="*/ 26 h 55"/>
                  <a:gd name="T22" fmla="*/ 28 w 32"/>
                  <a:gd name="T23" fmla="*/ 19 h 55"/>
                  <a:gd name="T24" fmla="*/ 32 w 32"/>
                  <a:gd name="T25" fmla="*/ 11 h 55"/>
                  <a:gd name="T26" fmla="*/ 28 w 32"/>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55">
                    <a:moveTo>
                      <a:pt x="28" y="0"/>
                    </a:moveTo>
                    <a:lnTo>
                      <a:pt x="21" y="0"/>
                    </a:lnTo>
                    <a:lnTo>
                      <a:pt x="21" y="4"/>
                    </a:lnTo>
                    <a:lnTo>
                      <a:pt x="21" y="7"/>
                    </a:lnTo>
                    <a:lnTo>
                      <a:pt x="21" y="11"/>
                    </a:lnTo>
                    <a:lnTo>
                      <a:pt x="15" y="21"/>
                    </a:lnTo>
                    <a:lnTo>
                      <a:pt x="6" y="30"/>
                    </a:lnTo>
                    <a:lnTo>
                      <a:pt x="8" y="37"/>
                    </a:lnTo>
                    <a:lnTo>
                      <a:pt x="0" y="49"/>
                    </a:lnTo>
                    <a:lnTo>
                      <a:pt x="8" y="55"/>
                    </a:lnTo>
                    <a:lnTo>
                      <a:pt x="28" y="26"/>
                    </a:lnTo>
                    <a:lnTo>
                      <a:pt x="28" y="19"/>
                    </a:lnTo>
                    <a:lnTo>
                      <a:pt x="32" y="11"/>
                    </a:lnTo>
                    <a:lnTo>
                      <a:pt x="28"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4" name="Freeform 474">
                <a:extLst>
                  <a:ext uri="{FF2B5EF4-FFF2-40B4-BE49-F238E27FC236}">
                    <a16:creationId xmlns:a16="http://schemas.microsoft.com/office/drawing/2014/main" xmlns="" id="{BBB63354-9E25-4D67-AE8D-E205D6870EEE}"/>
                  </a:ext>
                </a:extLst>
              </p:cNvPr>
              <p:cNvSpPr>
                <a:spLocks/>
              </p:cNvSpPr>
              <p:nvPr/>
            </p:nvSpPr>
            <p:spPr bwMode="auto">
              <a:xfrm>
                <a:off x="3759" y="1369"/>
                <a:ext cx="45" cy="81"/>
              </a:xfrm>
              <a:custGeom>
                <a:avLst/>
                <a:gdLst>
                  <a:gd name="T0" fmla="*/ 29 w 44"/>
                  <a:gd name="T1" fmla="*/ 2 h 79"/>
                  <a:gd name="T2" fmla="*/ 25 w 44"/>
                  <a:gd name="T3" fmla="*/ 4 h 79"/>
                  <a:gd name="T4" fmla="*/ 17 w 44"/>
                  <a:gd name="T5" fmla="*/ 0 h 79"/>
                  <a:gd name="T6" fmla="*/ 4 w 44"/>
                  <a:gd name="T7" fmla="*/ 2 h 79"/>
                  <a:gd name="T8" fmla="*/ 4 w 44"/>
                  <a:gd name="T9" fmla="*/ 20 h 79"/>
                  <a:gd name="T10" fmla="*/ 11 w 44"/>
                  <a:gd name="T11" fmla="*/ 22 h 79"/>
                  <a:gd name="T12" fmla="*/ 11 w 44"/>
                  <a:gd name="T13" fmla="*/ 15 h 79"/>
                  <a:gd name="T14" fmla="*/ 23 w 44"/>
                  <a:gd name="T15" fmla="*/ 28 h 79"/>
                  <a:gd name="T16" fmla="*/ 19 w 44"/>
                  <a:gd name="T17" fmla="*/ 39 h 79"/>
                  <a:gd name="T18" fmla="*/ 10 w 44"/>
                  <a:gd name="T19" fmla="*/ 46 h 79"/>
                  <a:gd name="T20" fmla="*/ 6 w 44"/>
                  <a:gd name="T21" fmla="*/ 62 h 79"/>
                  <a:gd name="T22" fmla="*/ 0 w 44"/>
                  <a:gd name="T23" fmla="*/ 70 h 79"/>
                  <a:gd name="T24" fmla="*/ 8 w 44"/>
                  <a:gd name="T25" fmla="*/ 79 h 79"/>
                  <a:gd name="T26" fmla="*/ 31 w 44"/>
                  <a:gd name="T27" fmla="*/ 64 h 79"/>
                  <a:gd name="T28" fmla="*/ 23 w 44"/>
                  <a:gd name="T29" fmla="*/ 53 h 79"/>
                  <a:gd name="T30" fmla="*/ 29 w 44"/>
                  <a:gd name="T31" fmla="*/ 35 h 79"/>
                  <a:gd name="T32" fmla="*/ 42 w 44"/>
                  <a:gd name="T33" fmla="*/ 26 h 79"/>
                  <a:gd name="T34" fmla="*/ 44 w 44"/>
                  <a:gd name="T35" fmla="*/ 13 h 79"/>
                  <a:gd name="T36" fmla="*/ 29 w 44"/>
                  <a:gd name="T37" fmla="*/ 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 h="79">
                    <a:moveTo>
                      <a:pt x="29" y="2"/>
                    </a:moveTo>
                    <a:lnTo>
                      <a:pt x="25" y="4"/>
                    </a:lnTo>
                    <a:lnTo>
                      <a:pt x="17" y="0"/>
                    </a:lnTo>
                    <a:lnTo>
                      <a:pt x="4" y="2"/>
                    </a:lnTo>
                    <a:lnTo>
                      <a:pt x="4" y="20"/>
                    </a:lnTo>
                    <a:lnTo>
                      <a:pt x="11" y="22"/>
                    </a:lnTo>
                    <a:lnTo>
                      <a:pt x="11" y="15"/>
                    </a:lnTo>
                    <a:lnTo>
                      <a:pt x="23" y="28"/>
                    </a:lnTo>
                    <a:lnTo>
                      <a:pt x="19" y="39"/>
                    </a:lnTo>
                    <a:lnTo>
                      <a:pt x="10" y="46"/>
                    </a:lnTo>
                    <a:lnTo>
                      <a:pt x="6" y="62"/>
                    </a:lnTo>
                    <a:lnTo>
                      <a:pt x="0" y="70"/>
                    </a:lnTo>
                    <a:lnTo>
                      <a:pt x="8" y="79"/>
                    </a:lnTo>
                    <a:lnTo>
                      <a:pt x="31" y="64"/>
                    </a:lnTo>
                    <a:lnTo>
                      <a:pt x="23" y="53"/>
                    </a:lnTo>
                    <a:lnTo>
                      <a:pt x="29" y="35"/>
                    </a:lnTo>
                    <a:lnTo>
                      <a:pt x="42" y="26"/>
                    </a:lnTo>
                    <a:lnTo>
                      <a:pt x="44" y="13"/>
                    </a:lnTo>
                    <a:lnTo>
                      <a:pt x="29" y="2"/>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5" name="Freeform 475">
                <a:extLst>
                  <a:ext uri="{FF2B5EF4-FFF2-40B4-BE49-F238E27FC236}">
                    <a16:creationId xmlns:a16="http://schemas.microsoft.com/office/drawing/2014/main" xmlns="" id="{CB76B77C-6638-45EA-9D44-03056C711BE1}"/>
                  </a:ext>
                </a:extLst>
              </p:cNvPr>
              <p:cNvSpPr>
                <a:spLocks/>
              </p:cNvSpPr>
              <p:nvPr/>
            </p:nvSpPr>
            <p:spPr bwMode="auto">
              <a:xfrm>
                <a:off x="3785" y="1413"/>
                <a:ext cx="29" cy="49"/>
              </a:xfrm>
              <a:custGeom>
                <a:avLst/>
                <a:gdLst>
                  <a:gd name="T0" fmla="*/ 17 w 27"/>
                  <a:gd name="T1" fmla="*/ 0 h 47"/>
                  <a:gd name="T2" fmla="*/ 27 w 27"/>
                  <a:gd name="T3" fmla="*/ 11 h 47"/>
                  <a:gd name="T4" fmla="*/ 21 w 27"/>
                  <a:gd name="T5" fmla="*/ 23 h 47"/>
                  <a:gd name="T6" fmla="*/ 19 w 27"/>
                  <a:gd name="T7" fmla="*/ 34 h 47"/>
                  <a:gd name="T8" fmla="*/ 6 w 27"/>
                  <a:gd name="T9" fmla="*/ 47 h 47"/>
                  <a:gd name="T10" fmla="*/ 0 w 27"/>
                  <a:gd name="T11" fmla="*/ 38 h 47"/>
                  <a:gd name="T12" fmla="*/ 6 w 27"/>
                  <a:gd name="T13" fmla="*/ 21 h 47"/>
                  <a:gd name="T14" fmla="*/ 17 w 27"/>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 h="47">
                    <a:moveTo>
                      <a:pt x="17" y="0"/>
                    </a:moveTo>
                    <a:lnTo>
                      <a:pt x="27" y="11"/>
                    </a:lnTo>
                    <a:lnTo>
                      <a:pt x="21" y="23"/>
                    </a:lnTo>
                    <a:lnTo>
                      <a:pt x="19" y="34"/>
                    </a:lnTo>
                    <a:lnTo>
                      <a:pt x="6" y="47"/>
                    </a:lnTo>
                    <a:lnTo>
                      <a:pt x="0" y="38"/>
                    </a:lnTo>
                    <a:lnTo>
                      <a:pt x="6" y="21"/>
                    </a:lnTo>
                    <a:lnTo>
                      <a:pt x="17"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6" name="Freeform 476">
                <a:extLst>
                  <a:ext uri="{FF2B5EF4-FFF2-40B4-BE49-F238E27FC236}">
                    <a16:creationId xmlns:a16="http://schemas.microsoft.com/office/drawing/2014/main" xmlns="" id="{A7F5512C-E90A-4D1E-9A94-72BD9E54F017}"/>
                  </a:ext>
                </a:extLst>
              </p:cNvPr>
              <p:cNvSpPr>
                <a:spLocks/>
              </p:cNvSpPr>
              <p:nvPr/>
            </p:nvSpPr>
            <p:spPr bwMode="auto">
              <a:xfrm>
                <a:off x="3834" y="1369"/>
                <a:ext cx="29" cy="71"/>
              </a:xfrm>
              <a:custGeom>
                <a:avLst/>
                <a:gdLst>
                  <a:gd name="T0" fmla="*/ 13 w 28"/>
                  <a:gd name="T1" fmla="*/ 0 h 70"/>
                  <a:gd name="T2" fmla="*/ 26 w 28"/>
                  <a:gd name="T3" fmla="*/ 13 h 70"/>
                  <a:gd name="T4" fmla="*/ 24 w 28"/>
                  <a:gd name="T5" fmla="*/ 22 h 70"/>
                  <a:gd name="T6" fmla="*/ 19 w 28"/>
                  <a:gd name="T7" fmla="*/ 29 h 70"/>
                  <a:gd name="T8" fmla="*/ 26 w 28"/>
                  <a:gd name="T9" fmla="*/ 48 h 70"/>
                  <a:gd name="T10" fmla="*/ 28 w 28"/>
                  <a:gd name="T11" fmla="*/ 57 h 70"/>
                  <a:gd name="T12" fmla="*/ 21 w 28"/>
                  <a:gd name="T13" fmla="*/ 68 h 70"/>
                  <a:gd name="T14" fmla="*/ 9 w 28"/>
                  <a:gd name="T15" fmla="*/ 70 h 70"/>
                  <a:gd name="T16" fmla="*/ 0 w 28"/>
                  <a:gd name="T17" fmla="*/ 55 h 70"/>
                  <a:gd name="T18" fmla="*/ 6 w 28"/>
                  <a:gd name="T19" fmla="*/ 42 h 70"/>
                  <a:gd name="T20" fmla="*/ 13 w 28"/>
                  <a:gd name="T21" fmla="*/ 29 h 70"/>
                  <a:gd name="T22" fmla="*/ 13 w 28"/>
                  <a:gd name="T23" fmla="*/ 15 h 70"/>
                  <a:gd name="T24" fmla="*/ 13 w 28"/>
                  <a:gd name="T25"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70">
                    <a:moveTo>
                      <a:pt x="13" y="0"/>
                    </a:moveTo>
                    <a:lnTo>
                      <a:pt x="26" y="13"/>
                    </a:lnTo>
                    <a:lnTo>
                      <a:pt x="24" y="22"/>
                    </a:lnTo>
                    <a:lnTo>
                      <a:pt x="19" y="29"/>
                    </a:lnTo>
                    <a:lnTo>
                      <a:pt x="26" y="48"/>
                    </a:lnTo>
                    <a:lnTo>
                      <a:pt x="28" y="57"/>
                    </a:lnTo>
                    <a:lnTo>
                      <a:pt x="21" y="68"/>
                    </a:lnTo>
                    <a:lnTo>
                      <a:pt x="9" y="70"/>
                    </a:lnTo>
                    <a:lnTo>
                      <a:pt x="0" y="55"/>
                    </a:lnTo>
                    <a:lnTo>
                      <a:pt x="6" y="42"/>
                    </a:lnTo>
                    <a:lnTo>
                      <a:pt x="13" y="29"/>
                    </a:lnTo>
                    <a:lnTo>
                      <a:pt x="13" y="15"/>
                    </a:lnTo>
                    <a:lnTo>
                      <a:pt x="13"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7" name="Freeform 477">
                <a:extLst>
                  <a:ext uri="{FF2B5EF4-FFF2-40B4-BE49-F238E27FC236}">
                    <a16:creationId xmlns:a16="http://schemas.microsoft.com/office/drawing/2014/main" xmlns="" id="{ECBC8BA2-6006-4EB4-990C-FFDA807F9185}"/>
                  </a:ext>
                </a:extLst>
              </p:cNvPr>
              <p:cNvSpPr>
                <a:spLocks/>
              </p:cNvSpPr>
              <p:nvPr/>
            </p:nvSpPr>
            <p:spPr bwMode="auto">
              <a:xfrm>
                <a:off x="3891" y="1259"/>
                <a:ext cx="154" cy="203"/>
              </a:xfrm>
              <a:custGeom>
                <a:avLst/>
                <a:gdLst>
                  <a:gd name="T0" fmla="*/ 44 w 152"/>
                  <a:gd name="T1" fmla="*/ 2 h 199"/>
                  <a:gd name="T2" fmla="*/ 28 w 152"/>
                  <a:gd name="T3" fmla="*/ 19 h 199"/>
                  <a:gd name="T4" fmla="*/ 20 w 152"/>
                  <a:gd name="T5" fmla="*/ 7 h 199"/>
                  <a:gd name="T6" fmla="*/ 19 w 152"/>
                  <a:gd name="T7" fmla="*/ 0 h 199"/>
                  <a:gd name="T8" fmla="*/ 6 w 152"/>
                  <a:gd name="T9" fmla="*/ 2 h 199"/>
                  <a:gd name="T10" fmla="*/ 0 w 152"/>
                  <a:gd name="T11" fmla="*/ 15 h 199"/>
                  <a:gd name="T12" fmla="*/ 11 w 152"/>
                  <a:gd name="T13" fmla="*/ 31 h 199"/>
                  <a:gd name="T14" fmla="*/ 13 w 152"/>
                  <a:gd name="T15" fmla="*/ 50 h 199"/>
                  <a:gd name="T16" fmla="*/ 28 w 152"/>
                  <a:gd name="T17" fmla="*/ 74 h 199"/>
                  <a:gd name="T18" fmla="*/ 41 w 152"/>
                  <a:gd name="T19" fmla="*/ 85 h 199"/>
                  <a:gd name="T20" fmla="*/ 39 w 152"/>
                  <a:gd name="T21" fmla="*/ 93 h 199"/>
                  <a:gd name="T22" fmla="*/ 41 w 152"/>
                  <a:gd name="T23" fmla="*/ 99 h 199"/>
                  <a:gd name="T24" fmla="*/ 41 w 152"/>
                  <a:gd name="T25" fmla="*/ 108 h 199"/>
                  <a:gd name="T26" fmla="*/ 59 w 152"/>
                  <a:gd name="T27" fmla="*/ 108 h 199"/>
                  <a:gd name="T28" fmla="*/ 74 w 152"/>
                  <a:gd name="T29" fmla="*/ 127 h 199"/>
                  <a:gd name="T30" fmla="*/ 72 w 152"/>
                  <a:gd name="T31" fmla="*/ 130 h 199"/>
                  <a:gd name="T32" fmla="*/ 67 w 152"/>
                  <a:gd name="T33" fmla="*/ 143 h 199"/>
                  <a:gd name="T34" fmla="*/ 57 w 152"/>
                  <a:gd name="T35" fmla="*/ 142 h 199"/>
                  <a:gd name="T36" fmla="*/ 44 w 152"/>
                  <a:gd name="T37" fmla="*/ 140 h 199"/>
                  <a:gd name="T38" fmla="*/ 35 w 152"/>
                  <a:gd name="T39" fmla="*/ 147 h 199"/>
                  <a:gd name="T40" fmla="*/ 39 w 152"/>
                  <a:gd name="T41" fmla="*/ 162 h 199"/>
                  <a:gd name="T42" fmla="*/ 48 w 152"/>
                  <a:gd name="T43" fmla="*/ 182 h 199"/>
                  <a:gd name="T44" fmla="*/ 72 w 152"/>
                  <a:gd name="T45" fmla="*/ 199 h 199"/>
                  <a:gd name="T46" fmla="*/ 93 w 152"/>
                  <a:gd name="T47" fmla="*/ 184 h 199"/>
                  <a:gd name="T48" fmla="*/ 91 w 152"/>
                  <a:gd name="T49" fmla="*/ 169 h 199"/>
                  <a:gd name="T50" fmla="*/ 89 w 152"/>
                  <a:gd name="T51" fmla="*/ 158 h 199"/>
                  <a:gd name="T52" fmla="*/ 91 w 152"/>
                  <a:gd name="T53" fmla="*/ 145 h 199"/>
                  <a:gd name="T54" fmla="*/ 100 w 152"/>
                  <a:gd name="T55" fmla="*/ 147 h 199"/>
                  <a:gd name="T56" fmla="*/ 108 w 152"/>
                  <a:gd name="T57" fmla="*/ 136 h 199"/>
                  <a:gd name="T58" fmla="*/ 119 w 152"/>
                  <a:gd name="T59" fmla="*/ 134 h 199"/>
                  <a:gd name="T60" fmla="*/ 130 w 152"/>
                  <a:gd name="T61" fmla="*/ 119 h 199"/>
                  <a:gd name="T62" fmla="*/ 115 w 152"/>
                  <a:gd name="T63" fmla="*/ 105 h 199"/>
                  <a:gd name="T64" fmla="*/ 104 w 152"/>
                  <a:gd name="T65" fmla="*/ 116 h 199"/>
                  <a:gd name="T66" fmla="*/ 100 w 152"/>
                  <a:gd name="T67" fmla="*/ 119 h 199"/>
                  <a:gd name="T68" fmla="*/ 89 w 152"/>
                  <a:gd name="T69" fmla="*/ 106 h 199"/>
                  <a:gd name="T70" fmla="*/ 96 w 152"/>
                  <a:gd name="T71" fmla="*/ 97 h 199"/>
                  <a:gd name="T72" fmla="*/ 104 w 152"/>
                  <a:gd name="T73" fmla="*/ 105 h 199"/>
                  <a:gd name="T74" fmla="*/ 113 w 152"/>
                  <a:gd name="T75" fmla="*/ 93 h 199"/>
                  <a:gd name="T76" fmla="*/ 126 w 152"/>
                  <a:gd name="T77" fmla="*/ 92 h 199"/>
                  <a:gd name="T78" fmla="*/ 132 w 152"/>
                  <a:gd name="T79" fmla="*/ 108 h 199"/>
                  <a:gd name="T80" fmla="*/ 143 w 152"/>
                  <a:gd name="T81" fmla="*/ 112 h 199"/>
                  <a:gd name="T82" fmla="*/ 152 w 152"/>
                  <a:gd name="T83" fmla="*/ 101 h 199"/>
                  <a:gd name="T84" fmla="*/ 130 w 152"/>
                  <a:gd name="T85" fmla="*/ 78 h 199"/>
                  <a:gd name="T86" fmla="*/ 133 w 152"/>
                  <a:gd name="T87" fmla="*/ 69 h 199"/>
                  <a:gd name="T88" fmla="*/ 126 w 152"/>
                  <a:gd name="T89" fmla="*/ 67 h 199"/>
                  <a:gd name="T90" fmla="*/ 133 w 152"/>
                  <a:gd name="T91" fmla="*/ 50 h 199"/>
                  <a:gd name="T92" fmla="*/ 122 w 152"/>
                  <a:gd name="T93" fmla="*/ 52 h 199"/>
                  <a:gd name="T94" fmla="*/ 98 w 152"/>
                  <a:gd name="T95" fmla="*/ 61 h 199"/>
                  <a:gd name="T96" fmla="*/ 98 w 152"/>
                  <a:gd name="T97" fmla="*/ 81 h 199"/>
                  <a:gd name="T98" fmla="*/ 89 w 152"/>
                  <a:gd name="T99" fmla="*/ 76 h 199"/>
                  <a:gd name="T100" fmla="*/ 80 w 152"/>
                  <a:gd name="T101" fmla="*/ 83 h 199"/>
                  <a:gd name="T102" fmla="*/ 61 w 152"/>
                  <a:gd name="T103" fmla="*/ 80 h 199"/>
                  <a:gd name="T104" fmla="*/ 57 w 152"/>
                  <a:gd name="T105" fmla="*/ 67 h 199"/>
                  <a:gd name="T106" fmla="*/ 52 w 152"/>
                  <a:gd name="T107" fmla="*/ 52 h 199"/>
                  <a:gd name="T108" fmla="*/ 65 w 152"/>
                  <a:gd name="T109" fmla="*/ 63 h 199"/>
                  <a:gd name="T110" fmla="*/ 80 w 152"/>
                  <a:gd name="T111" fmla="*/ 56 h 199"/>
                  <a:gd name="T112" fmla="*/ 82 w 152"/>
                  <a:gd name="T113" fmla="*/ 52 h 199"/>
                  <a:gd name="T114" fmla="*/ 80 w 152"/>
                  <a:gd name="T115" fmla="*/ 41 h 199"/>
                  <a:gd name="T116" fmla="*/ 63 w 152"/>
                  <a:gd name="T117" fmla="*/ 31 h 199"/>
                  <a:gd name="T118" fmla="*/ 54 w 152"/>
                  <a:gd name="T119" fmla="*/ 28 h 199"/>
                  <a:gd name="T120" fmla="*/ 57 w 152"/>
                  <a:gd name="T121" fmla="*/ 17 h 199"/>
                  <a:gd name="T122" fmla="*/ 57 w 152"/>
                  <a:gd name="T123" fmla="*/ 6 h 199"/>
                  <a:gd name="T124" fmla="*/ 44 w 152"/>
                  <a:gd name="T125" fmla="*/ 2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2" h="199">
                    <a:moveTo>
                      <a:pt x="44" y="2"/>
                    </a:moveTo>
                    <a:lnTo>
                      <a:pt x="28" y="19"/>
                    </a:lnTo>
                    <a:lnTo>
                      <a:pt x="20" y="7"/>
                    </a:lnTo>
                    <a:lnTo>
                      <a:pt x="19" y="0"/>
                    </a:lnTo>
                    <a:lnTo>
                      <a:pt x="6" y="2"/>
                    </a:lnTo>
                    <a:lnTo>
                      <a:pt x="0" y="15"/>
                    </a:lnTo>
                    <a:lnTo>
                      <a:pt x="11" y="31"/>
                    </a:lnTo>
                    <a:lnTo>
                      <a:pt x="13" y="50"/>
                    </a:lnTo>
                    <a:lnTo>
                      <a:pt x="28" y="74"/>
                    </a:lnTo>
                    <a:lnTo>
                      <a:pt x="41" y="85"/>
                    </a:lnTo>
                    <a:lnTo>
                      <a:pt x="39" y="93"/>
                    </a:lnTo>
                    <a:lnTo>
                      <a:pt x="41" y="99"/>
                    </a:lnTo>
                    <a:lnTo>
                      <a:pt x="41" y="108"/>
                    </a:lnTo>
                    <a:lnTo>
                      <a:pt x="59" y="108"/>
                    </a:lnTo>
                    <a:lnTo>
                      <a:pt x="74" y="127"/>
                    </a:lnTo>
                    <a:lnTo>
                      <a:pt x="72" y="130"/>
                    </a:lnTo>
                    <a:lnTo>
                      <a:pt x="67" y="143"/>
                    </a:lnTo>
                    <a:lnTo>
                      <a:pt x="57" y="142"/>
                    </a:lnTo>
                    <a:lnTo>
                      <a:pt x="44" y="140"/>
                    </a:lnTo>
                    <a:lnTo>
                      <a:pt x="35" y="147"/>
                    </a:lnTo>
                    <a:lnTo>
                      <a:pt x="39" y="162"/>
                    </a:lnTo>
                    <a:lnTo>
                      <a:pt x="48" y="182"/>
                    </a:lnTo>
                    <a:lnTo>
                      <a:pt x="72" y="199"/>
                    </a:lnTo>
                    <a:lnTo>
                      <a:pt x="93" y="184"/>
                    </a:lnTo>
                    <a:lnTo>
                      <a:pt x="91" y="169"/>
                    </a:lnTo>
                    <a:lnTo>
                      <a:pt x="89" y="158"/>
                    </a:lnTo>
                    <a:lnTo>
                      <a:pt x="91" y="145"/>
                    </a:lnTo>
                    <a:lnTo>
                      <a:pt x="100" y="147"/>
                    </a:lnTo>
                    <a:lnTo>
                      <a:pt x="108" y="136"/>
                    </a:lnTo>
                    <a:lnTo>
                      <a:pt x="119" y="134"/>
                    </a:lnTo>
                    <a:lnTo>
                      <a:pt x="130" y="119"/>
                    </a:lnTo>
                    <a:lnTo>
                      <a:pt x="115" y="105"/>
                    </a:lnTo>
                    <a:lnTo>
                      <a:pt x="104" y="116"/>
                    </a:lnTo>
                    <a:lnTo>
                      <a:pt x="100" y="119"/>
                    </a:lnTo>
                    <a:lnTo>
                      <a:pt x="89" y="106"/>
                    </a:lnTo>
                    <a:lnTo>
                      <a:pt x="96" y="97"/>
                    </a:lnTo>
                    <a:lnTo>
                      <a:pt x="104" y="105"/>
                    </a:lnTo>
                    <a:lnTo>
                      <a:pt x="113" y="93"/>
                    </a:lnTo>
                    <a:lnTo>
                      <a:pt x="126" y="92"/>
                    </a:lnTo>
                    <a:lnTo>
                      <a:pt x="132" y="108"/>
                    </a:lnTo>
                    <a:lnTo>
                      <a:pt x="143" y="112"/>
                    </a:lnTo>
                    <a:lnTo>
                      <a:pt x="152" y="101"/>
                    </a:lnTo>
                    <a:lnTo>
                      <a:pt x="130" y="78"/>
                    </a:lnTo>
                    <a:lnTo>
                      <a:pt x="133" y="69"/>
                    </a:lnTo>
                    <a:lnTo>
                      <a:pt x="126" y="67"/>
                    </a:lnTo>
                    <a:lnTo>
                      <a:pt x="133" y="50"/>
                    </a:lnTo>
                    <a:lnTo>
                      <a:pt x="122" y="52"/>
                    </a:lnTo>
                    <a:lnTo>
                      <a:pt x="98" y="61"/>
                    </a:lnTo>
                    <a:lnTo>
                      <a:pt x="98" y="81"/>
                    </a:lnTo>
                    <a:lnTo>
                      <a:pt x="89" y="76"/>
                    </a:lnTo>
                    <a:lnTo>
                      <a:pt x="80" y="83"/>
                    </a:lnTo>
                    <a:lnTo>
                      <a:pt x="61" y="80"/>
                    </a:lnTo>
                    <a:lnTo>
                      <a:pt x="57" y="67"/>
                    </a:lnTo>
                    <a:lnTo>
                      <a:pt x="52" y="52"/>
                    </a:lnTo>
                    <a:lnTo>
                      <a:pt x="65" y="63"/>
                    </a:lnTo>
                    <a:lnTo>
                      <a:pt x="80" y="56"/>
                    </a:lnTo>
                    <a:lnTo>
                      <a:pt x="82" y="52"/>
                    </a:lnTo>
                    <a:lnTo>
                      <a:pt x="80" y="41"/>
                    </a:lnTo>
                    <a:lnTo>
                      <a:pt x="63" y="31"/>
                    </a:lnTo>
                    <a:lnTo>
                      <a:pt x="54" y="28"/>
                    </a:lnTo>
                    <a:lnTo>
                      <a:pt x="57" y="17"/>
                    </a:lnTo>
                    <a:lnTo>
                      <a:pt x="57" y="6"/>
                    </a:lnTo>
                    <a:lnTo>
                      <a:pt x="44" y="2"/>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108" name="Freeform 478">
                <a:extLst>
                  <a:ext uri="{FF2B5EF4-FFF2-40B4-BE49-F238E27FC236}">
                    <a16:creationId xmlns:a16="http://schemas.microsoft.com/office/drawing/2014/main" xmlns="" id="{A5EE6C68-CA5C-414D-BAB2-5EC762280D34}"/>
                  </a:ext>
                </a:extLst>
              </p:cNvPr>
              <p:cNvSpPr>
                <a:spLocks/>
              </p:cNvSpPr>
              <p:nvPr/>
            </p:nvSpPr>
            <p:spPr bwMode="auto">
              <a:xfrm>
                <a:off x="3870" y="1367"/>
                <a:ext cx="51" cy="50"/>
              </a:xfrm>
              <a:custGeom>
                <a:avLst/>
                <a:gdLst>
                  <a:gd name="T0" fmla="*/ 44 w 49"/>
                  <a:gd name="T1" fmla="*/ 0 h 50"/>
                  <a:gd name="T2" fmla="*/ 49 w 49"/>
                  <a:gd name="T3" fmla="*/ 6 h 50"/>
                  <a:gd name="T4" fmla="*/ 49 w 49"/>
                  <a:gd name="T5" fmla="*/ 17 h 50"/>
                  <a:gd name="T6" fmla="*/ 47 w 49"/>
                  <a:gd name="T7" fmla="*/ 26 h 50"/>
                  <a:gd name="T8" fmla="*/ 24 w 49"/>
                  <a:gd name="T9" fmla="*/ 43 h 50"/>
                  <a:gd name="T10" fmla="*/ 11 w 49"/>
                  <a:gd name="T11" fmla="*/ 50 h 50"/>
                  <a:gd name="T12" fmla="*/ 0 w 49"/>
                  <a:gd name="T13" fmla="*/ 39 h 50"/>
                  <a:gd name="T14" fmla="*/ 9 w 49"/>
                  <a:gd name="T15" fmla="*/ 24 h 50"/>
                  <a:gd name="T16" fmla="*/ 20 w 49"/>
                  <a:gd name="T17" fmla="*/ 17 h 50"/>
                  <a:gd name="T18" fmla="*/ 44 w 49"/>
                  <a:gd name="T19"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50">
                    <a:moveTo>
                      <a:pt x="44" y="0"/>
                    </a:moveTo>
                    <a:lnTo>
                      <a:pt x="49" y="6"/>
                    </a:lnTo>
                    <a:lnTo>
                      <a:pt x="49" y="17"/>
                    </a:lnTo>
                    <a:lnTo>
                      <a:pt x="47" y="26"/>
                    </a:lnTo>
                    <a:lnTo>
                      <a:pt x="24" y="43"/>
                    </a:lnTo>
                    <a:lnTo>
                      <a:pt x="11" y="50"/>
                    </a:lnTo>
                    <a:lnTo>
                      <a:pt x="0" y="39"/>
                    </a:lnTo>
                    <a:lnTo>
                      <a:pt x="9" y="24"/>
                    </a:lnTo>
                    <a:lnTo>
                      <a:pt x="20" y="17"/>
                    </a:lnTo>
                    <a:lnTo>
                      <a:pt x="44" y="0"/>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grpSp>
        <p:sp>
          <p:nvSpPr>
            <p:cNvPr id="80" name="Freeform 479">
              <a:extLst>
                <a:ext uri="{FF2B5EF4-FFF2-40B4-BE49-F238E27FC236}">
                  <a16:creationId xmlns:a16="http://schemas.microsoft.com/office/drawing/2014/main" xmlns="" id="{59B6C143-3A8B-4129-9D6C-D23E091FC81A}"/>
                </a:ext>
              </a:extLst>
            </p:cNvPr>
            <p:cNvSpPr>
              <a:spLocks/>
            </p:cNvSpPr>
            <p:nvPr/>
          </p:nvSpPr>
          <p:spPr bwMode="auto">
            <a:xfrm>
              <a:off x="3686" y="3059"/>
              <a:ext cx="166" cy="108"/>
            </a:xfrm>
            <a:custGeom>
              <a:avLst/>
              <a:gdLst>
                <a:gd name="T0" fmla="*/ 6 w 162"/>
                <a:gd name="T1" fmla="*/ 33 h 110"/>
                <a:gd name="T2" fmla="*/ 34 w 162"/>
                <a:gd name="T3" fmla="*/ 14 h 110"/>
                <a:gd name="T4" fmla="*/ 52 w 162"/>
                <a:gd name="T5" fmla="*/ 11 h 110"/>
                <a:gd name="T6" fmla="*/ 70 w 162"/>
                <a:gd name="T7" fmla="*/ 6 h 110"/>
                <a:gd name="T8" fmla="*/ 85 w 162"/>
                <a:gd name="T9" fmla="*/ 6 h 110"/>
                <a:gd name="T10" fmla="*/ 100 w 162"/>
                <a:gd name="T11" fmla="*/ 0 h 110"/>
                <a:gd name="T12" fmla="*/ 126 w 162"/>
                <a:gd name="T13" fmla="*/ 6 h 110"/>
                <a:gd name="T14" fmla="*/ 141 w 162"/>
                <a:gd name="T15" fmla="*/ 5 h 110"/>
                <a:gd name="T16" fmla="*/ 156 w 162"/>
                <a:gd name="T17" fmla="*/ 20 h 110"/>
                <a:gd name="T18" fmla="*/ 154 w 162"/>
                <a:gd name="T19" fmla="*/ 63 h 110"/>
                <a:gd name="T20" fmla="*/ 162 w 162"/>
                <a:gd name="T21" fmla="*/ 68 h 110"/>
                <a:gd name="T22" fmla="*/ 151 w 162"/>
                <a:gd name="T23" fmla="*/ 86 h 110"/>
                <a:gd name="T24" fmla="*/ 115 w 162"/>
                <a:gd name="T25" fmla="*/ 93 h 110"/>
                <a:gd name="T26" fmla="*/ 100 w 162"/>
                <a:gd name="T27" fmla="*/ 89 h 110"/>
                <a:gd name="T28" fmla="*/ 90 w 162"/>
                <a:gd name="T29" fmla="*/ 110 h 110"/>
                <a:gd name="T30" fmla="*/ 63 w 162"/>
                <a:gd name="T31" fmla="*/ 108 h 110"/>
                <a:gd name="T32" fmla="*/ 52 w 162"/>
                <a:gd name="T33" fmla="*/ 105 h 110"/>
                <a:gd name="T34" fmla="*/ 36 w 162"/>
                <a:gd name="T35" fmla="*/ 104 h 110"/>
                <a:gd name="T36" fmla="*/ 27 w 162"/>
                <a:gd name="T37" fmla="*/ 95 h 110"/>
                <a:gd name="T38" fmla="*/ 21 w 162"/>
                <a:gd name="T39" fmla="*/ 98 h 110"/>
                <a:gd name="T40" fmla="*/ 9 w 162"/>
                <a:gd name="T41" fmla="*/ 89 h 110"/>
                <a:gd name="T42" fmla="*/ 0 w 162"/>
                <a:gd name="T43" fmla="*/ 63 h 110"/>
                <a:gd name="T44" fmla="*/ 7 w 162"/>
                <a:gd name="T45" fmla="*/ 50 h 110"/>
                <a:gd name="T46" fmla="*/ 6 w 162"/>
                <a:gd name="T47" fmla="*/ 3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2" h="110">
                  <a:moveTo>
                    <a:pt x="6" y="33"/>
                  </a:moveTo>
                  <a:lnTo>
                    <a:pt x="34" y="14"/>
                  </a:lnTo>
                  <a:lnTo>
                    <a:pt x="52" y="11"/>
                  </a:lnTo>
                  <a:lnTo>
                    <a:pt x="70" y="6"/>
                  </a:lnTo>
                  <a:lnTo>
                    <a:pt x="85" y="6"/>
                  </a:lnTo>
                  <a:lnTo>
                    <a:pt x="100" y="0"/>
                  </a:lnTo>
                  <a:lnTo>
                    <a:pt x="126" y="6"/>
                  </a:lnTo>
                  <a:lnTo>
                    <a:pt x="141" y="5"/>
                  </a:lnTo>
                  <a:lnTo>
                    <a:pt x="156" y="20"/>
                  </a:lnTo>
                  <a:lnTo>
                    <a:pt x="154" y="63"/>
                  </a:lnTo>
                  <a:lnTo>
                    <a:pt x="162" y="68"/>
                  </a:lnTo>
                  <a:lnTo>
                    <a:pt x="151" y="86"/>
                  </a:lnTo>
                  <a:lnTo>
                    <a:pt x="115" y="93"/>
                  </a:lnTo>
                  <a:lnTo>
                    <a:pt x="100" y="89"/>
                  </a:lnTo>
                  <a:lnTo>
                    <a:pt x="90" y="110"/>
                  </a:lnTo>
                  <a:lnTo>
                    <a:pt x="63" y="108"/>
                  </a:lnTo>
                  <a:lnTo>
                    <a:pt x="52" y="105"/>
                  </a:lnTo>
                  <a:lnTo>
                    <a:pt x="36" y="104"/>
                  </a:lnTo>
                  <a:lnTo>
                    <a:pt x="27" y="95"/>
                  </a:lnTo>
                  <a:lnTo>
                    <a:pt x="21" y="98"/>
                  </a:lnTo>
                  <a:lnTo>
                    <a:pt x="9" y="89"/>
                  </a:lnTo>
                  <a:lnTo>
                    <a:pt x="0" y="63"/>
                  </a:lnTo>
                  <a:lnTo>
                    <a:pt x="7" y="50"/>
                  </a:lnTo>
                  <a:lnTo>
                    <a:pt x="6" y="33"/>
                  </a:lnTo>
                  <a:close/>
                </a:path>
              </a:pathLst>
            </a:custGeom>
            <a:solidFill>
              <a:schemeClr val="accent6">
                <a:lumMod val="75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1" name="Freeform 481">
              <a:extLst>
                <a:ext uri="{FF2B5EF4-FFF2-40B4-BE49-F238E27FC236}">
                  <a16:creationId xmlns:a16="http://schemas.microsoft.com/office/drawing/2014/main" xmlns="" id="{54479619-51AF-4962-A19E-CB8DE941731C}"/>
                </a:ext>
              </a:extLst>
            </p:cNvPr>
            <p:cNvSpPr>
              <a:spLocks/>
            </p:cNvSpPr>
            <p:nvPr/>
          </p:nvSpPr>
          <p:spPr bwMode="auto">
            <a:xfrm>
              <a:off x="4055" y="2523"/>
              <a:ext cx="236" cy="235"/>
            </a:xfrm>
            <a:custGeom>
              <a:avLst/>
              <a:gdLst>
                <a:gd name="T0" fmla="*/ 121 w 226"/>
                <a:gd name="T1" fmla="*/ 249 h 249"/>
                <a:gd name="T2" fmla="*/ 108 w 226"/>
                <a:gd name="T3" fmla="*/ 235 h 249"/>
                <a:gd name="T4" fmla="*/ 105 w 226"/>
                <a:gd name="T5" fmla="*/ 202 h 249"/>
                <a:gd name="T6" fmla="*/ 91 w 226"/>
                <a:gd name="T7" fmla="*/ 178 h 249"/>
                <a:gd name="T8" fmla="*/ 90 w 226"/>
                <a:gd name="T9" fmla="*/ 157 h 249"/>
                <a:gd name="T10" fmla="*/ 94 w 226"/>
                <a:gd name="T11" fmla="*/ 142 h 249"/>
                <a:gd name="T12" fmla="*/ 82 w 226"/>
                <a:gd name="T13" fmla="*/ 120 h 249"/>
                <a:gd name="T14" fmla="*/ 67 w 226"/>
                <a:gd name="T15" fmla="*/ 103 h 249"/>
                <a:gd name="T16" fmla="*/ 61 w 226"/>
                <a:gd name="T17" fmla="*/ 85 h 249"/>
                <a:gd name="T18" fmla="*/ 58 w 226"/>
                <a:gd name="T19" fmla="*/ 73 h 249"/>
                <a:gd name="T20" fmla="*/ 40 w 226"/>
                <a:gd name="T21" fmla="*/ 61 h 249"/>
                <a:gd name="T22" fmla="*/ 30 w 226"/>
                <a:gd name="T23" fmla="*/ 45 h 249"/>
                <a:gd name="T24" fmla="*/ 19 w 226"/>
                <a:gd name="T25" fmla="*/ 27 h 249"/>
                <a:gd name="T26" fmla="*/ 0 w 226"/>
                <a:gd name="T27" fmla="*/ 15 h 249"/>
                <a:gd name="T28" fmla="*/ 30 w 226"/>
                <a:gd name="T29" fmla="*/ 0 h 249"/>
                <a:gd name="T30" fmla="*/ 54 w 226"/>
                <a:gd name="T31" fmla="*/ 3 h 249"/>
                <a:gd name="T32" fmla="*/ 69 w 226"/>
                <a:gd name="T33" fmla="*/ 6 h 249"/>
                <a:gd name="T34" fmla="*/ 108 w 226"/>
                <a:gd name="T35" fmla="*/ 34 h 249"/>
                <a:gd name="T36" fmla="*/ 117 w 226"/>
                <a:gd name="T37" fmla="*/ 39 h 249"/>
                <a:gd name="T38" fmla="*/ 145 w 226"/>
                <a:gd name="T39" fmla="*/ 45 h 249"/>
                <a:gd name="T40" fmla="*/ 162 w 226"/>
                <a:gd name="T41" fmla="*/ 69 h 249"/>
                <a:gd name="T42" fmla="*/ 154 w 226"/>
                <a:gd name="T43" fmla="*/ 87 h 249"/>
                <a:gd name="T44" fmla="*/ 165 w 226"/>
                <a:gd name="T45" fmla="*/ 111 h 249"/>
                <a:gd name="T46" fmla="*/ 193 w 226"/>
                <a:gd name="T47" fmla="*/ 129 h 249"/>
                <a:gd name="T48" fmla="*/ 203 w 226"/>
                <a:gd name="T49" fmla="*/ 144 h 249"/>
                <a:gd name="T50" fmla="*/ 220 w 226"/>
                <a:gd name="T51" fmla="*/ 150 h 249"/>
                <a:gd name="T52" fmla="*/ 226 w 226"/>
                <a:gd name="T53" fmla="*/ 151 h 249"/>
                <a:gd name="T54" fmla="*/ 215 w 226"/>
                <a:gd name="T55" fmla="*/ 159 h 249"/>
                <a:gd name="T56" fmla="*/ 187 w 226"/>
                <a:gd name="T57" fmla="*/ 159 h 249"/>
                <a:gd name="T58" fmla="*/ 162 w 226"/>
                <a:gd name="T59" fmla="*/ 157 h 249"/>
                <a:gd name="T60" fmla="*/ 151 w 226"/>
                <a:gd name="T61" fmla="*/ 162 h 249"/>
                <a:gd name="T62" fmla="*/ 154 w 226"/>
                <a:gd name="T63" fmla="*/ 189 h 249"/>
                <a:gd name="T64" fmla="*/ 150 w 226"/>
                <a:gd name="T65" fmla="*/ 210 h 249"/>
                <a:gd name="T66" fmla="*/ 126 w 226"/>
                <a:gd name="T67" fmla="*/ 235 h 249"/>
                <a:gd name="T68" fmla="*/ 121 w 226"/>
                <a:gd name="T69" fmla="*/ 249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6" h="249">
                  <a:moveTo>
                    <a:pt x="121" y="249"/>
                  </a:moveTo>
                  <a:lnTo>
                    <a:pt x="108" y="235"/>
                  </a:lnTo>
                  <a:lnTo>
                    <a:pt x="105" y="202"/>
                  </a:lnTo>
                  <a:lnTo>
                    <a:pt x="91" y="178"/>
                  </a:lnTo>
                  <a:lnTo>
                    <a:pt x="90" y="157"/>
                  </a:lnTo>
                  <a:lnTo>
                    <a:pt x="94" y="142"/>
                  </a:lnTo>
                  <a:lnTo>
                    <a:pt x="82" y="120"/>
                  </a:lnTo>
                  <a:lnTo>
                    <a:pt x="67" y="103"/>
                  </a:lnTo>
                  <a:lnTo>
                    <a:pt x="61" y="85"/>
                  </a:lnTo>
                  <a:lnTo>
                    <a:pt x="58" y="73"/>
                  </a:lnTo>
                  <a:lnTo>
                    <a:pt x="40" y="61"/>
                  </a:lnTo>
                  <a:lnTo>
                    <a:pt x="30" y="45"/>
                  </a:lnTo>
                  <a:lnTo>
                    <a:pt x="19" y="27"/>
                  </a:lnTo>
                  <a:lnTo>
                    <a:pt x="0" y="15"/>
                  </a:lnTo>
                  <a:lnTo>
                    <a:pt x="30" y="0"/>
                  </a:lnTo>
                  <a:lnTo>
                    <a:pt x="54" y="3"/>
                  </a:lnTo>
                  <a:lnTo>
                    <a:pt x="69" y="6"/>
                  </a:lnTo>
                  <a:lnTo>
                    <a:pt x="108" y="34"/>
                  </a:lnTo>
                  <a:lnTo>
                    <a:pt x="117" y="39"/>
                  </a:lnTo>
                  <a:lnTo>
                    <a:pt x="145" y="45"/>
                  </a:lnTo>
                  <a:lnTo>
                    <a:pt x="162" y="69"/>
                  </a:lnTo>
                  <a:lnTo>
                    <a:pt x="154" y="87"/>
                  </a:lnTo>
                  <a:lnTo>
                    <a:pt x="165" y="111"/>
                  </a:lnTo>
                  <a:lnTo>
                    <a:pt x="193" y="129"/>
                  </a:lnTo>
                  <a:lnTo>
                    <a:pt x="203" y="144"/>
                  </a:lnTo>
                  <a:lnTo>
                    <a:pt x="220" y="150"/>
                  </a:lnTo>
                  <a:lnTo>
                    <a:pt x="226" y="151"/>
                  </a:lnTo>
                  <a:lnTo>
                    <a:pt x="215" y="159"/>
                  </a:lnTo>
                  <a:lnTo>
                    <a:pt x="187" y="159"/>
                  </a:lnTo>
                  <a:lnTo>
                    <a:pt x="162" y="157"/>
                  </a:lnTo>
                  <a:lnTo>
                    <a:pt x="151" y="162"/>
                  </a:lnTo>
                  <a:lnTo>
                    <a:pt x="154" y="189"/>
                  </a:lnTo>
                  <a:lnTo>
                    <a:pt x="150" y="210"/>
                  </a:lnTo>
                  <a:lnTo>
                    <a:pt x="126" y="235"/>
                  </a:lnTo>
                  <a:lnTo>
                    <a:pt x="121" y="249"/>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2" name="Freeform 482">
              <a:extLst>
                <a:ext uri="{FF2B5EF4-FFF2-40B4-BE49-F238E27FC236}">
                  <a16:creationId xmlns:a16="http://schemas.microsoft.com/office/drawing/2014/main" xmlns="" id="{18548741-AF2B-443C-91BB-E7B002DE6D52}"/>
                </a:ext>
              </a:extLst>
            </p:cNvPr>
            <p:cNvSpPr>
              <a:spLocks/>
            </p:cNvSpPr>
            <p:nvPr/>
          </p:nvSpPr>
          <p:spPr bwMode="auto">
            <a:xfrm>
              <a:off x="3688" y="1865"/>
              <a:ext cx="299" cy="215"/>
            </a:xfrm>
            <a:custGeom>
              <a:avLst/>
              <a:gdLst>
                <a:gd name="T0" fmla="*/ 2 w 287"/>
                <a:gd name="T1" fmla="*/ 24 h 225"/>
                <a:gd name="T2" fmla="*/ 0 w 287"/>
                <a:gd name="T3" fmla="*/ 31 h 225"/>
                <a:gd name="T4" fmla="*/ 4 w 287"/>
                <a:gd name="T5" fmla="*/ 58 h 225"/>
                <a:gd name="T6" fmla="*/ 17 w 287"/>
                <a:gd name="T7" fmla="*/ 97 h 225"/>
                <a:gd name="T8" fmla="*/ 28 w 287"/>
                <a:gd name="T9" fmla="*/ 108 h 225"/>
                <a:gd name="T10" fmla="*/ 54 w 287"/>
                <a:gd name="T11" fmla="*/ 118 h 225"/>
                <a:gd name="T12" fmla="*/ 65 w 287"/>
                <a:gd name="T13" fmla="*/ 121 h 225"/>
                <a:gd name="T14" fmla="*/ 67 w 287"/>
                <a:gd name="T15" fmla="*/ 134 h 225"/>
                <a:gd name="T16" fmla="*/ 67 w 287"/>
                <a:gd name="T17" fmla="*/ 156 h 225"/>
                <a:gd name="T18" fmla="*/ 93 w 287"/>
                <a:gd name="T19" fmla="*/ 182 h 225"/>
                <a:gd name="T20" fmla="*/ 109 w 287"/>
                <a:gd name="T21" fmla="*/ 190 h 225"/>
                <a:gd name="T22" fmla="*/ 117 w 287"/>
                <a:gd name="T23" fmla="*/ 194 h 225"/>
                <a:gd name="T24" fmla="*/ 139 w 287"/>
                <a:gd name="T25" fmla="*/ 221 h 225"/>
                <a:gd name="T26" fmla="*/ 146 w 287"/>
                <a:gd name="T27" fmla="*/ 216 h 225"/>
                <a:gd name="T28" fmla="*/ 161 w 287"/>
                <a:gd name="T29" fmla="*/ 214 h 225"/>
                <a:gd name="T30" fmla="*/ 178 w 287"/>
                <a:gd name="T31" fmla="*/ 225 h 225"/>
                <a:gd name="T32" fmla="*/ 191 w 287"/>
                <a:gd name="T33" fmla="*/ 218 h 225"/>
                <a:gd name="T34" fmla="*/ 209 w 287"/>
                <a:gd name="T35" fmla="*/ 197 h 225"/>
                <a:gd name="T36" fmla="*/ 222 w 287"/>
                <a:gd name="T37" fmla="*/ 190 h 225"/>
                <a:gd name="T38" fmla="*/ 235 w 287"/>
                <a:gd name="T39" fmla="*/ 195 h 225"/>
                <a:gd name="T40" fmla="*/ 243 w 287"/>
                <a:gd name="T41" fmla="*/ 192 h 225"/>
                <a:gd name="T42" fmla="*/ 244 w 287"/>
                <a:gd name="T43" fmla="*/ 184 h 225"/>
                <a:gd name="T44" fmla="*/ 246 w 287"/>
                <a:gd name="T45" fmla="*/ 142 h 225"/>
                <a:gd name="T46" fmla="*/ 254 w 287"/>
                <a:gd name="T47" fmla="*/ 129 h 225"/>
                <a:gd name="T48" fmla="*/ 254 w 287"/>
                <a:gd name="T49" fmla="*/ 110 h 225"/>
                <a:gd name="T50" fmla="*/ 257 w 287"/>
                <a:gd name="T51" fmla="*/ 103 h 225"/>
                <a:gd name="T52" fmla="*/ 272 w 287"/>
                <a:gd name="T53" fmla="*/ 92 h 225"/>
                <a:gd name="T54" fmla="*/ 287 w 287"/>
                <a:gd name="T55" fmla="*/ 90 h 225"/>
                <a:gd name="T56" fmla="*/ 287 w 287"/>
                <a:gd name="T57" fmla="*/ 69 h 225"/>
                <a:gd name="T58" fmla="*/ 283 w 287"/>
                <a:gd name="T59" fmla="*/ 53 h 225"/>
                <a:gd name="T60" fmla="*/ 272 w 287"/>
                <a:gd name="T61" fmla="*/ 47 h 225"/>
                <a:gd name="T62" fmla="*/ 267 w 287"/>
                <a:gd name="T63" fmla="*/ 49 h 225"/>
                <a:gd name="T64" fmla="*/ 248 w 287"/>
                <a:gd name="T65" fmla="*/ 31 h 225"/>
                <a:gd name="T66" fmla="*/ 237 w 287"/>
                <a:gd name="T67" fmla="*/ 19 h 225"/>
                <a:gd name="T68" fmla="*/ 224 w 287"/>
                <a:gd name="T69" fmla="*/ 19 h 225"/>
                <a:gd name="T70" fmla="*/ 198 w 287"/>
                <a:gd name="T71" fmla="*/ 19 h 225"/>
                <a:gd name="T72" fmla="*/ 193 w 287"/>
                <a:gd name="T73" fmla="*/ 15 h 225"/>
                <a:gd name="T74" fmla="*/ 187 w 287"/>
                <a:gd name="T75" fmla="*/ 2 h 225"/>
                <a:gd name="T76" fmla="*/ 180 w 287"/>
                <a:gd name="T77" fmla="*/ 0 h 225"/>
                <a:gd name="T78" fmla="*/ 157 w 287"/>
                <a:gd name="T79" fmla="*/ 0 h 225"/>
                <a:gd name="T80" fmla="*/ 148 w 287"/>
                <a:gd name="T81" fmla="*/ 11 h 225"/>
                <a:gd name="T82" fmla="*/ 139 w 287"/>
                <a:gd name="T83" fmla="*/ 9 h 225"/>
                <a:gd name="T84" fmla="*/ 124 w 287"/>
                <a:gd name="T85" fmla="*/ 6 h 225"/>
                <a:gd name="T86" fmla="*/ 117 w 287"/>
                <a:gd name="T87" fmla="*/ 4 h 225"/>
                <a:gd name="T88" fmla="*/ 106 w 287"/>
                <a:gd name="T89" fmla="*/ 7 h 225"/>
                <a:gd name="T90" fmla="*/ 98 w 287"/>
                <a:gd name="T91" fmla="*/ 13 h 225"/>
                <a:gd name="T92" fmla="*/ 83 w 287"/>
                <a:gd name="T93" fmla="*/ 7 h 225"/>
                <a:gd name="T94" fmla="*/ 52 w 287"/>
                <a:gd name="T95" fmla="*/ 2 h 225"/>
                <a:gd name="T96" fmla="*/ 44 w 287"/>
                <a:gd name="T97" fmla="*/ 0 h 225"/>
                <a:gd name="T98" fmla="*/ 35 w 287"/>
                <a:gd name="T99" fmla="*/ 7 h 225"/>
                <a:gd name="T100" fmla="*/ 20 w 287"/>
                <a:gd name="T101" fmla="*/ 17 h 225"/>
                <a:gd name="T102" fmla="*/ 2 w 287"/>
                <a:gd name="T103" fmla="*/ 2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 h="225">
                  <a:moveTo>
                    <a:pt x="2" y="24"/>
                  </a:moveTo>
                  <a:lnTo>
                    <a:pt x="0" y="31"/>
                  </a:lnTo>
                  <a:lnTo>
                    <a:pt x="4" y="58"/>
                  </a:lnTo>
                  <a:lnTo>
                    <a:pt x="17" y="97"/>
                  </a:lnTo>
                  <a:lnTo>
                    <a:pt x="28" y="108"/>
                  </a:lnTo>
                  <a:lnTo>
                    <a:pt x="54" y="118"/>
                  </a:lnTo>
                  <a:lnTo>
                    <a:pt x="65" y="121"/>
                  </a:lnTo>
                  <a:lnTo>
                    <a:pt x="67" y="134"/>
                  </a:lnTo>
                  <a:lnTo>
                    <a:pt x="67" y="156"/>
                  </a:lnTo>
                  <a:lnTo>
                    <a:pt x="93" y="182"/>
                  </a:lnTo>
                  <a:lnTo>
                    <a:pt x="109" y="190"/>
                  </a:lnTo>
                  <a:lnTo>
                    <a:pt x="117" y="194"/>
                  </a:lnTo>
                  <a:lnTo>
                    <a:pt x="139" y="221"/>
                  </a:lnTo>
                  <a:lnTo>
                    <a:pt x="146" y="216"/>
                  </a:lnTo>
                  <a:lnTo>
                    <a:pt x="161" y="214"/>
                  </a:lnTo>
                  <a:lnTo>
                    <a:pt x="178" y="225"/>
                  </a:lnTo>
                  <a:lnTo>
                    <a:pt x="191" y="218"/>
                  </a:lnTo>
                  <a:lnTo>
                    <a:pt x="209" y="197"/>
                  </a:lnTo>
                  <a:lnTo>
                    <a:pt x="222" y="190"/>
                  </a:lnTo>
                  <a:lnTo>
                    <a:pt x="235" y="195"/>
                  </a:lnTo>
                  <a:lnTo>
                    <a:pt x="243" y="192"/>
                  </a:lnTo>
                  <a:lnTo>
                    <a:pt x="244" y="184"/>
                  </a:lnTo>
                  <a:lnTo>
                    <a:pt x="246" y="142"/>
                  </a:lnTo>
                  <a:lnTo>
                    <a:pt x="254" y="129"/>
                  </a:lnTo>
                  <a:lnTo>
                    <a:pt x="254" y="110"/>
                  </a:lnTo>
                  <a:lnTo>
                    <a:pt x="257" y="103"/>
                  </a:lnTo>
                  <a:lnTo>
                    <a:pt x="272" y="92"/>
                  </a:lnTo>
                  <a:lnTo>
                    <a:pt x="287" y="90"/>
                  </a:lnTo>
                  <a:lnTo>
                    <a:pt x="287" y="69"/>
                  </a:lnTo>
                  <a:lnTo>
                    <a:pt x="283" y="53"/>
                  </a:lnTo>
                  <a:lnTo>
                    <a:pt x="272" y="47"/>
                  </a:lnTo>
                  <a:lnTo>
                    <a:pt x="267" y="49"/>
                  </a:lnTo>
                  <a:lnTo>
                    <a:pt x="248" y="31"/>
                  </a:lnTo>
                  <a:lnTo>
                    <a:pt x="237" y="19"/>
                  </a:lnTo>
                  <a:lnTo>
                    <a:pt x="224" y="19"/>
                  </a:lnTo>
                  <a:lnTo>
                    <a:pt x="198" y="19"/>
                  </a:lnTo>
                  <a:lnTo>
                    <a:pt x="193" y="15"/>
                  </a:lnTo>
                  <a:lnTo>
                    <a:pt x="187" y="2"/>
                  </a:lnTo>
                  <a:lnTo>
                    <a:pt x="180" y="0"/>
                  </a:lnTo>
                  <a:lnTo>
                    <a:pt x="157" y="0"/>
                  </a:lnTo>
                  <a:lnTo>
                    <a:pt x="148" y="11"/>
                  </a:lnTo>
                  <a:lnTo>
                    <a:pt x="139" y="9"/>
                  </a:lnTo>
                  <a:lnTo>
                    <a:pt x="124" y="6"/>
                  </a:lnTo>
                  <a:lnTo>
                    <a:pt x="117" y="4"/>
                  </a:lnTo>
                  <a:lnTo>
                    <a:pt x="106" y="7"/>
                  </a:lnTo>
                  <a:lnTo>
                    <a:pt x="98" y="13"/>
                  </a:lnTo>
                  <a:lnTo>
                    <a:pt x="83" y="7"/>
                  </a:lnTo>
                  <a:lnTo>
                    <a:pt x="52" y="2"/>
                  </a:lnTo>
                  <a:lnTo>
                    <a:pt x="44" y="0"/>
                  </a:lnTo>
                  <a:lnTo>
                    <a:pt x="35" y="7"/>
                  </a:lnTo>
                  <a:lnTo>
                    <a:pt x="20" y="17"/>
                  </a:lnTo>
                  <a:lnTo>
                    <a:pt x="2" y="24"/>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3" name="Freeform 483">
              <a:extLst>
                <a:ext uri="{FF2B5EF4-FFF2-40B4-BE49-F238E27FC236}">
                  <a16:creationId xmlns:a16="http://schemas.microsoft.com/office/drawing/2014/main" xmlns="" id="{70418393-3557-4BCE-83C7-0A56DD6B6C00}"/>
                </a:ext>
              </a:extLst>
            </p:cNvPr>
            <p:cNvSpPr>
              <a:spLocks/>
            </p:cNvSpPr>
            <p:nvPr/>
          </p:nvSpPr>
          <p:spPr bwMode="auto">
            <a:xfrm>
              <a:off x="3709" y="1680"/>
              <a:ext cx="68" cy="63"/>
            </a:xfrm>
            <a:custGeom>
              <a:avLst/>
              <a:gdLst>
                <a:gd name="T0" fmla="*/ 54 w 65"/>
                <a:gd name="T1" fmla="*/ 0 h 67"/>
                <a:gd name="T2" fmla="*/ 32 w 65"/>
                <a:gd name="T3" fmla="*/ 4 h 67"/>
                <a:gd name="T4" fmla="*/ 24 w 65"/>
                <a:gd name="T5" fmla="*/ 0 h 67"/>
                <a:gd name="T6" fmla="*/ 11 w 65"/>
                <a:gd name="T7" fmla="*/ 17 h 67"/>
                <a:gd name="T8" fmla="*/ 6 w 65"/>
                <a:gd name="T9" fmla="*/ 13 h 67"/>
                <a:gd name="T10" fmla="*/ 0 w 65"/>
                <a:gd name="T11" fmla="*/ 24 h 67"/>
                <a:gd name="T12" fmla="*/ 7 w 65"/>
                <a:gd name="T13" fmla="*/ 30 h 67"/>
                <a:gd name="T14" fmla="*/ 7 w 65"/>
                <a:gd name="T15" fmla="*/ 58 h 67"/>
                <a:gd name="T16" fmla="*/ 13 w 65"/>
                <a:gd name="T17" fmla="*/ 67 h 67"/>
                <a:gd name="T18" fmla="*/ 46 w 65"/>
                <a:gd name="T19" fmla="*/ 30 h 67"/>
                <a:gd name="T20" fmla="*/ 59 w 65"/>
                <a:gd name="T21" fmla="*/ 30 h 67"/>
                <a:gd name="T22" fmla="*/ 65 w 65"/>
                <a:gd name="T23" fmla="*/ 20 h 67"/>
                <a:gd name="T24" fmla="*/ 63 w 65"/>
                <a:gd name="T25" fmla="*/ 15 h 67"/>
                <a:gd name="T26" fmla="*/ 54 w 65"/>
                <a:gd name="T27"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 h="67">
                  <a:moveTo>
                    <a:pt x="54" y="0"/>
                  </a:moveTo>
                  <a:lnTo>
                    <a:pt x="32" y="4"/>
                  </a:lnTo>
                  <a:lnTo>
                    <a:pt x="24" y="0"/>
                  </a:lnTo>
                  <a:lnTo>
                    <a:pt x="11" y="17"/>
                  </a:lnTo>
                  <a:lnTo>
                    <a:pt x="6" y="13"/>
                  </a:lnTo>
                  <a:lnTo>
                    <a:pt x="0" y="24"/>
                  </a:lnTo>
                  <a:lnTo>
                    <a:pt x="7" y="30"/>
                  </a:lnTo>
                  <a:lnTo>
                    <a:pt x="7" y="58"/>
                  </a:lnTo>
                  <a:lnTo>
                    <a:pt x="13" y="67"/>
                  </a:lnTo>
                  <a:lnTo>
                    <a:pt x="46" y="30"/>
                  </a:lnTo>
                  <a:lnTo>
                    <a:pt x="59" y="30"/>
                  </a:lnTo>
                  <a:lnTo>
                    <a:pt x="65" y="20"/>
                  </a:lnTo>
                  <a:lnTo>
                    <a:pt x="63" y="15"/>
                  </a:lnTo>
                  <a:lnTo>
                    <a:pt x="54" y="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4" name="Freeform 484">
              <a:extLst>
                <a:ext uri="{FF2B5EF4-FFF2-40B4-BE49-F238E27FC236}">
                  <a16:creationId xmlns:a16="http://schemas.microsoft.com/office/drawing/2014/main" xmlns="" id="{BEDB82F9-191E-4BFD-9439-FD58EE12D41B}"/>
                </a:ext>
              </a:extLst>
            </p:cNvPr>
            <p:cNvSpPr>
              <a:spLocks/>
            </p:cNvSpPr>
            <p:nvPr/>
          </p:nvSpPr>
          <p:spPr bwMode="auto">
            <a:xfrm>
              <a:off x="3673" y="1733"/>
              <a:ext cx="403" cy="180"/>
            </a:xfrm>
            <a:custGeom>
              <a:avLst/>
              <a:gdLst>
                <a:gd name="T0" fmla="*/ 96 w 403"/>
                <a:gd name="T1" fmla="*/ 60 h 180"/>
                <a:gd name="T2" fmla="*/ 87 w 403"/>
                <a:gd name="T3" fmla="*/ 36 h 180"/>
                <a:gd name="T4" fmla="*/ 62 w 403"/>
                <a:gd name="T5" fmla="*/ 24 h 180"/>
                <a:gd name="T6" fmla="*/ 35 w 403"/>
                <a:gd name="T7" fmla="*/ 43 h 180"/>
                <a:gd name="T8" fmla="*/ 18 w 403"/>
                <a:gd name="T9" fmla="*/ 83 h 180"/>
                <a:gd name="T10" fmla="*/ 14 w 403"/>
                <a:gd name="T11" fmla="*/ 96 h 180"/>
                <a:gd name="T12" fmla="*/ 0 w 403"/>
                <a:gd name="T13" fmla="*/ 110 h 180"/>
                <a:gd name="T14" fmla="*/ 4 w 403"/>
                <a:gd name="T15" fmla="*/ 138 h 180"/>
                <a:gd name="T16" fmla="*/ 16 w 403"/>
                <a:gd name="T17" fmla="*/ 157 h 180"/>
                <a:gd name="T18" fmla="*/ 51 w 403"/>
                <a:gd name="T19" fmla="*/ 141 h 180"/>
                <a:gd name="T20" fmla="*/ 74 w 403"/>
                <a:gd name="T21" fmla="*/ 138 h 180"/>
                <a:gd name="T22" fmla="*/ 103 w 403"/>
                <a:gd name="T23" fmla="*/ 145 h 180"/>
                <a:gd name="T24" fmla="*/ 133 w 403"/>
                <a:gd name="T25" fmla="*/ 138 h 180"/>
                <a:gd name="T26" fmla="*/ 152 w 403"/>
                <a:gd name="T27" fmla="*/ 143 h 180"/>
                <a:gd name="T28" fmla="*/ 177 w 403"/>
                <a:gd name="T29" fmla="*/ 138 h 180"/>
                <a:gd name="T30" fmla="*/ 207 w 403"/>
                <a:gd name="T31" fmla="*/ 136 h 180"/>
                <a:gd name="T32" fmla="*/ 236 w 403"/>
                <a:gd name="T33" fmla="*/ 153 h 180"/>
                <a:gd name="T34" fmla="*/ 275 w 403"/>
                <a:gd name="T35" fmla="*/ 168 h 180"/>
                <a:gd name="T36" fmla="*/ 298 w 403"/>
                <a:gd name="T37" fmla="*/ 180 h 180"/>
                <a:gd name="T38" fmla="*/ 333 w 403"/>
                <a:gd name="T39" fmla="*/ 172 h 180"/>
                <a:gd name="T40" fmla="*/ 351 w 403"/>
                <a:gd name="T41" fmla="*/ 155 h 180"/>
                <a:gd name="T42" fmla="*/ 403 w 403"/>
                <a:gd name="T43" fmla="*/ 125 h 180"/>
                <a:gd name="T44" fmla="*/ 386 w 403"/>
                <a:gd name="T45" fmla="*/ 84 h 180"/>
                <a:gd name="T46" fmla="*/ 358 w 403"/>
                <a:gd name="T47" fmla="*/ 64 h 180"/>
                <a:gd name="T48" fmla="*/ 344 w 403"/>
                <a:gd name="T49" fmla="*/ 31 h 180"/>
                <a:gd name="T50" fmla="*/ 318 w 403"/>
                <a:gd name="T51" fmla="*/ 18 h 180"/>
                <a:gd name="T52" fmla="*/ 273 w 403"/>
                <a:gd name="T53" fmla="*/ 28 h 180"/>
                <a:gd name="T54" fmla="*/ 248 w 403"/>
                <a:gd name="T55" fmla="*/ 18 h 180"/>
                <a:gd name="T56" fmla="*/ 225 w 403"/>
                <a:gd name="T57" fmla="*/ 4 h 180"/>
                <a:gd name="T58" fmla="*/ 201 w 403"/>
                <a:gd name="T59" fmla="*/ 0 h 180"/>
                <a:gd name="T60" fmla="*/ 176 w 403"/>
                <a:gd name="T61" fmla="*/ 4 h 180"/>
                <a:gd name="T62" fmla="*/ 163 w 403"/>
                <a:gd name="T63" fmla="*/ 18 h 180"/>
                <a:gd name="T64" fmla="*/ 168 w 403"/>
                <a:gd name="T65" fmla="*/ 57 h 180"/>
                <a:gd name="T66" fmla="*/ 152 w 403"/>
                <a:gd name="T67" fmla="*/ 79 h 180"/>
                <a:gd name="T68" fmla="*/ 135 w 403"/>
                <a:gd name="T69" fmla="*/ 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03" h="180">
                  <a:moveTo>
                    <a:pt x="115" y="71"/>
                  </a:moveTo>
                  <a:lnTo>
                    <a:pt x="96" y="60"/>
                  </a:lnTo>
                  <a:lnTo>
                    <a:pt x="92" y="48"/>
                  </a:lnTo>
                  <a:lnTo>
                    <a:pt x="87" y="36"/>
                  </a:lnTo>
                  <a:lnTo>
                    <a:pt x="78" y="24"/>
                  </a:lnTo>
                  <a:lnTo>
                    <a:pt x="62" y="24"/>
                  </a:lnTo>
                  <a:lnTo>
                    <a:pt x="51" y="30"/>
                  </a:lnTo>
                  <a:lnTo>
                    <a:pt x="35" y="43"/>
                  </a:lnTo>
                  <a:lnTo>
                    <a:pt x="16" y="74"/>
                  </a:lnTo>
                  <a:lnTo>
                    <a:pt x="18" y="83"/>
                  </a:lnTo>
                  <a:lnTo>
                    <a:pt x="18" y="91"/>
                  </a:lnTo>
                  <a:lnTo>
                    <a:pt x="14" y="96"/>
                  </a:lnTo>
                  <a:lnTo>
                    <a:pt x="6" y="103"/>
                  </a:lnTo>
                  <a:lnTo>
                    <a:pt x="0" y="110"/>
                  </a:lnTo>
                  <a:lnTo>
                    <a:pt x="4" y="119"/>
                  </a:lnTo>
                  <a:lnTo>
                    <a:pt x="4" y="138"/>
                  </a:lnTo>
                  <a:lnTo>
                    <a:pt x="7" y="153"/>
                  </a:lnTo>
                  <a:lnTo>
                    <a:pt x="16" y="157"/>
                  </a:lnTo>
                  <a:lnTo>
                    <a:pt x="32" y="151"/>
                  </a:lnTo>
                  <a:lnTo>
                    <a:pt x="51" y="141"/>
                  </a:lnTo>
                  <a:lnTo>
                    <a:pt x="59" y="135"/>
                  </a:lnTo>
                  <a:lnTo>
                    <a:pt x="74" y="138"/>
                  </a:lnTo>
                  <a:lnTo>
                    <a:pt x="90" y="141"/>
                  </a:lnTo>
                  <a:lnTo>
                    <a:pt x="103" y="145"/>
                  </a:lnTo>
                  <a:lnTo>
                    <a:pt x="113" y="148"/>
                  </a:lnTo>
                  <a:lnTo>
                    <a:pt x="133" y="138"/>
                  </a:lnTo>
                  <a:lnTo>
                    <a:pt x="142" y="138"/>
                  </a:lnTo>
                  <a:lnTo>
                    <a:pt x="152" y="143"/>
                  </a:lnTo>
                  <a:lnTo>
                    <a:pt x="165" y="147"/>
                  </a:lnTo>
                  <a:lnTo>
                    <a:pt x="177" y="138"/>
                  </a:lnTo>
                  <a:lnTo>
                    <a:pt x="195" y="135"/>
                  </a:lnTo>
                  <a:lnTo>
                    <a:pt x="207" y="136"/>
                  </a:lnTo>
                  <a:lnTo>
                    <a:pt x="216" y="151"/>
                  </a:lnTo>
                  <a:lnTo>
                    <a:pt x="236" y="153"/>
                  </a:lnTo>
                  <a:lnTo>
                    <a:pt x="259" y="151"/>
                  </a:lnTo>
                  <a:lnTo>
                    <a:pt x="275" y="168"/>
                  </a:lnTo>
                  <a:lnTo>
                    <a:pt x="287" y="178"/>
                  </a:lnTo>
                  <a:lnTo>
                    <a:pt x="298" y="180"/>
                  </a:lnTo>
                  <a:lnTo>
                    <a:pt x="316" y="174"/>
                  </a:lnTo>
                  <a:lnTo>
                    <a:pt x="333" y="172"/>
                  </a:lnTo>
                  <a:lnTo>
                    <a:pt x="345" y="163"/>
                  </a:lnTo>
                  <a:lnTo>
                    <a:pt x="351" y="155"/>
                  </a:lnTo>
                  <a:lnTo>
                    <a:pt x="372" y="135"/>
                  </a:lnTo>
                  <a:lnTo>
                    <a:pt x="403" y="125"/>
                  </a:lnTo>
                  <a:lnTo>
                    <a:pt x="390" y="109"/>
                  </a:lnTo>
                  <a:lnTo>
                    <a:pt x="386" y="84"/>
                  </a:lnTo>
                  <a:lnTo>
                    <a:pt x="376" y="79"/>
                  </a:lnTo>
                  <a:lnTo>
                    <a:pt x="358" y="64"/>
                  </a:lnTo>
                  <a:lnTo>
                    <a:pt x="351" y="48"/>
                  </a:lnTo>
                  <a:lnTo>
                    <a:pt x="344" y="31"/>
                  </a:lnTo>
                  <a:lnTo>
                    <a:pt x="328" y="19"/>
                  </a:lnTo>
                  <a:lnTo>
                    <a:pt x="318" y="18"/>
                  </a:lnTo>
                  <a:lnTo>
                    <a:pt x="287" y="19"/>
                  </a:lnTo>
                  <a:lnTo>
                    <a:pt x="273" y="28"/>
                  </a:lnTo>
                  <a:lnTo>
                    <a:pt x="264" y="31"/>
                  </a:lnTo>
                  <a:lnTo>
                    <a:pt x="248" y="18"/>
                  </a:lnTo>
                  <a:lnTo>
                    <a:pt x="234" y="12"/>
                  </a:lnTo>
                  <a:lnTo>
                    <a:pt x="225" y="4"/>
                  </a:lnTo>
                  <a:lnTo>
                    <a:pt x="218" y="2"/>
                  </a:lnTo>
                  <a:lnTo>
                    <a:pt x="201" y="0"/>
                  </a:lnTo>
                  <a:lnTo>
                    <a:pt x="188" y="4"/>
                  </a:lnTo>
                  <a:lnTo>
                    <a:pt x="176" y="4"/>
                  </a:lnTo>
                  <a:lnTo>
                    <a:pt x="170" y="8"/>
                  </a:lnTo>
                  <a:lnTo>
                    <a:pt x="163" y="18"/>
                  </a:lnTo>
                  <a:lnTo>
                    <a:pt x="163" y="36"/>
                  </a:lnTo>
                  <a:lnTo>
                    <a:pt x="168" y="57"/>
                  </a:lnTo>
                  <a:lnTo>
                    <a:pt x="168" y="66"/>
                  </a:lnTo>
                  <a:lnTo>
                    <a:pt x="152" y="79"/>
                  </a:lnTo>
                  <a:lnTo>
                    <a:pt x="142" y="86"/>
                  </a:lnTo>
                  <a:lnTo>
                    <a:pt x="135" y="78"/>
                  </a:lnTo>
                  <a:lnTo>
                    <a:pt x="115" y="71"/>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5" name="Freeform 485">
              <a:extLst>
                <a:ext uri="{FF2B5EF4-FFF2-40B4-BE49-F238E27FC236}">
                  <a16:creationId xmlns:a16="http://schemas.microsoft.com/office/drawing/2014/main" xmlns="" id="{B483350C-9CF0-4350-B05F-54EF2033A9FC}"/>
                </a:ext>
              </a:extLst>
            </p:cNvPr>
            <p:cNvSpPr>
              <a:spLocks/>
            </p:cNvSpPr>
            <p:nvPr/>
          </p:nvSpPr>
          <p:spPr bwMode="auto">
            <a:xfrm>
              <a:off x="3811" y="2867"/>
              <a:ext cx="403" cy="264"/>
            </a:xfrm>
            <a:custGeom>
              <a:avLst/>
              <a:gdLst>
                <a:gd name="T0" fmla="*/ 7 w 383"/>
                <a:gd name="T1" fmla="*/ 39 h 281"/>
                <a:gd name="T2" fmla="*/ 2 w 383"/>
                <a:gd name="T3" fmla="*/ 59 h 281"/>
                <a:gd name="T4" fmla="*/ 28 w 383"/>
                <a:gd name="T5" fmla="*/ 82 h 281"/>
                <a:gd name="T6" fmla="*/ 30 w 383"/>
                <a:gd name="T7" fmla="*/ 115 h 281"/>
                <a:gd name="T8" fmla="*/ 6 w 383"/>
                <a:gd name="T9" fmla="*/ 135 h 281"/>
                <a:gd name="T10" fmla="*/ 9 w 383"/>
                <a:gd name="T11" fmla="*/ 159 h 281"/>
                <a:gd name="T12" fmla="*/ 6 w 383"/>
                <a:gd name="T13" fmla="*/ 186 h 281"/>
                <a:gd name="T14" fmla="*/ 9 w 383"/>
                <a:gd name="T15" fmla="*/ 209 h 281"/>
                <a:gd name="T16" fmla="*/ 30 w 383"/>
                <a:gd name="T17" fmla="*/ 222 h 281"/>
                <a:gd name="T18" fmla="*/ 31 w 383"/>
                <a:gd name="T19" fmla="*/ 255 h 281"/>
                <a:gd name="T20" fmla="*/ 44 w 383"/>
                <a:gd name="T21" fmla="*/ 281 h 281"/>
                <a:gd name="T22" fmla="*/ 109 w 383"/>
                <a:gd name="T23" fmla="*/ 264 h 281"/>
                <a:gd name="T24" fmla="*/ 148 w 383"/>
                <a:gd name="T25" fmla="*/ 236 h 281"/>
                <a:gd name="T26" fmla="*/ 178 w 383"/>
                <a:gd name="T27" fmla="*/ 253 h 281"/>
                <a:gd name="T28" fmla="*/ 207 w 383"/>
                <a:gd name="T29" fmla="*/ 262 h 281"/>
                <a:gd name="T30" fmla="*/ 242 w 383"/>
                <a:gd name="T31" fmla="*/ 249 h 281"/>
                <a:gd name="T32" fmla="*/ 244 w 383"/>
                <a:gd name="T33" fmla="*/ 220 h 281"/>
                <a:gd name="T34" fmla="*/ 270 w 383"/>
                <a:gd name="T35" fmla="*/ 220 h 281"/>
                <a:gd name="T36" fmla="*/ 283 w 383"/>
                <a:gd name="T37" fmla="*/ 212 h 281"/>
                <a:gd name="T38" fmla="*/ 335 w 383"/>
                <a:gd name="T39" fmla="*/ 196 h 281"/>
                <a:gd name="T40" fmla="*/ 353 w 383"/>
                <a:gd name="T41" fmla="*/ 175 h 281"/>
                <a:gd name="T42" fmla="*/ 327 w 383"/>
                <a:gd name="T43" fmla="*/ 147 h 281"/>
                <a:gd name="T44" fmla="*/ 339 w 383"/>
                <a:gd name="T45" fmla="*/ 124 h 281"/>
                <a:gd name="T46" fmla="*/ 348 w 383"/>
                <a:gd name="T47" fmla="*/ 111 h 281"/>
                <a:gd name="T48" fmla="*/ 355 w 383"/>
                <a:gd name="T49" fmla="*/ 82 h 281"/>
                <a:gd name="T50" fmla="*/ 363 w 383"/>
                <a:gd name="T51" fmla="*/ 52 h 281"/>
                <a:gd name="T52" fmla="*/ 383 w 383"/>
                <a:gd name="T53" fmla="*/ 39 h 281"/>
                <a:gd name="T54" fmla="*/ 372 w 383"/>
                <a:gd name="T55" fmla="*/ 9 h 281"/>
                <a:gd name="T56" fmla="*/ 320 w 383"/>
                <a:gd name="T57" fmla="*/ 2 h 281"/>
                <a:gd name="T58" fmla="*/ 265 w 383"/>
                <a:gd name="T59" fmla="*/ 6 h 281"/>
                <a:gd name="T60" fmla="*/ 213 w 383"/>
                <a:gd name="T61" fmla="*/ 32 h 281"/>
                <a:gd name="T62" fmla="*/ 172 w 383"/>
                <a:gd name="T63" fmla="*/ 50 h 281"/>
                <a:gd name="T64" fmla="*/ 118 w 383"/>
                <a:gd name="T65" fmla="*/ 54 h 281"/>
                <a:gd name="T66" fmla="*/ 83 w 383"/>
                <a:gd name="T67" fmla="*/ 52 h 281"/>
                <a:gd name="T68" fmla="*/ 41 w 383"/>
                <a:gd name="T69" fmla="*/ 37 h 281"/>
                <a:gd name="T70" fmla="*/ 9 w 383"/>
                <a:gd name="T71" fmla="*/ 33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3" h="281">
                  <a:moveTo>
                    <a:pt x="9" y="33"/>
                  </a:moveTo>
                  <a:lnTo>
                    <a:pt x="7" y="39"/>
                  </a:lnTo>
                  <a:lnTo>
                    <a:pt x="0" y="46"/>
                  </a:lnTo>
                  <a:lnTo>
                    <a:pt x="2" y="59"/>
                  </a:lnTo>
                  <a:lnTo>
                    <a:pt x="13" y="80"/>
                  </a:lnTo>
                  <a:lnTo>
                    <a:pt x="28" y="82"/>
                  </a:lnTo>
                  <a:lnTo>
                    <a:pt x="31" y="91"/>
                  </a:lnTo>
                  <a:lnTo>
                    <a:pt x="30" y="115"/>
                  </a:lnTo>
                  <a:lnTo>
                    <a:pt x="24" y="122"/>
                  </a:lnTo>
                  <a:lnTo>
                    <a:pt x="6" y="135"/>
                  </a:lnTo>
                  <a:lnTo>
                    <a:pt x="4" y="141"/>
                  </a:lnTo>
                  <a:lnTo>
                    <a:pt x="9" y="159"/>
                  </a:lnTo>
                  <a:lnTo>
                    <a:pt x="11" y="173"/>
                  </a:lnTo>
                  <a:lnTo>
                    <a:pt x="6" y="186"/>
                  </a:lnTo>
                  <a:lnTo>
                    <a:pt x="0" y="196"/>
                  </a:lnTo>
                  <a:lnTo>
                    <a:pt x="9" y="209"/>
                  </a:lnTo>
                  <a:lnTo>
                    <a:pt x="17" y="207"/>
                  </a:lnTo>
                  <a:lnTo>
                    <a:pt x="30" y="222"/>
                  </a:lnTo>
                  <a:lnTo>
                    <a:pt x="31" y="236"/>
                  </a:lnTo>
                  <a:lnTo>
                    <a:pt x="31" y="255"/>
                  </a:lnTo>
                  <a:lnTo>
                    <a:pt x="30" y="264"/>
                  </a:lnTo>
                  <a:lnTo>
                    <a:pt x="44" y="281"/>
                  </a:lnTo>
                  <a:lnTo>
                    <a:pt x="74" y="275"/>
                  </a:lnTo>
                  <a:lnTo>
                    <a:pt x="109" y="264"/>
                  </a:lnTo>
                  <a:lnTo>
                    <a:pt x="135" y="248"/>
                  </a:lnTo>
                  <a:lnTo>
                    <a:pt x="148" y="236"/>
                  </a:lnTo>
                  <a:lnTo>
                    <a:pt x="165" y="259"/>
                  </a:lnTo>
                  <a:lnTo>
                    <a:pt x="178" y="253"/>
                  </a:lnTo>
                  <a:lnTo>
                    <a:pt x="196" y="259"/>
                  </a:lnTo>
                  <a:lnTo>
                    <a:pt x="207" y="262"/>
                  </a:lnTo>
                  <a:lnTo>
                    <a:pt x="229" y="253"/>
                  </a:lnTo>
                  <a:lnTo>
                    <a:pt x="242" y="249"/>
                  </a:lnTo>
                  <a:lnTo>
                    <a:pt x="242" y="238"/>
                  </a:lnTo>
                  <a:lnTo>
                    <a:pt x="244" y="220"/>
                  </a:lnTo>
                  <a:lnTo>
                    <a:pt x="255" y="214"/>
                  </a:lnTo>
                  <a:lnTo>
                    <a:pt x="270" y="220"/>
                  </a:lnTo>
                  <a:lnTo>
                    <a:pt x="272" y="227"/>
                  </a:lnTo>
                  <a:lnTo>
                    <a:pt x="283" y="212"/>
                  </a:lnTo>
                  <a:lnTo>
                    <a:pt x="311" y="199"/>
                  </a:lnTo>
                  <a:lnTo>
                    <a:pt x="335" y="196"/>
                  </a:lnTo>
                  <a:lnTo>
                    <a:pt x="357" y="196"/>
                  </a:lnTo>
                  <a:lnTo>
                    <a:pt x="353" y="175"/>
                  </a:lnTo>
                  <a:lnTo>
                    <a:pt x="350" y="164"/>
                  </a:lnTo>
                  <a:lnTo>
                    <a:pt x="327" y="147"/>
                  </a:lnTo>
                  <a:lnTo>
                    <a:pt x="326" y="142"/>
                  </a:lnTo>
                  <a:lnTo>
                    <a:pt x="339" y="124"/>
                  </a:lnTo>
                  <a:lnTo>
                    <a:pt x="352" y="121"/>
                  </a:lnTo>
                  <a:lnTo>
                    <a:pt x="348" y="111"/>
                  </a:lnTo>
                  <a:lnTo>
                    <a:pt x="355" y="93"/>
                  </a:lnTo>
                  <a:lnTo>
                    <a:pt x="355" y="82"/>
                  </a:lnTo>
                  <a:lnTo>
                    <a:pt x="359" y="61"/>
                  </a:lnTo>
                  <a:lnTo>
                    <a:pt x="363" y="52"/>
                  </a:lnTo>
                  <a:lnTo>
                    <a:pt x="376" y="54"/>
                  </a:lnTo>
                  <a:lnTo>
                    <a:pt x="383" y="39"/>
                  </a:lnTo>
                  <a:lnTo>
                    <a:pt x="376" y="26"/>
                  </a:lnTo>
                  <a:lnTo>
                    <a:pt x="372" y="9"/>
                  </a:lnTo>
                  <a:lnTo>
                    <a:pt x="363" y="11"/>
                  </a:lnTo>
                  <a:lnTo>
                    <a:pt x="320" y="2"/>
                  </a:lnTo>
                  <a:lnTo>
                    <a:pt x="292" y="0"/>
                  </a:lnTo>
                  <a:lnTo>
                    <a:pt x="265" y="6"/>
                  </a:lnTo>
                  <a:lnTo>
                    <a:pt x="241" y="17"/>
                  </a:lnTo>
                  <a:lnTo>
                    <a:pt x="213" y="32"/>
                  </a:lnTo>
                  <a:lnTo>
                    <a:pt x="192" y="48"/>
                  </a:lnTo>
                  <a:lnTo>
                    <a:pt x="172" y="50"/>
                  </a:lnTo>
                  <a:lnTo>
                    <a:pt x="144" y="45"/>
                  </a:lnTo>
                  <a:lnTo>
                    <a:pt x="118" y="54"/>
                  </a:lnTo>
                  <a:lnTo>
                    <a:pt x="102" y="58"/>
                  </a:lnTo>
                  <a:lnTo>
                    <a:pt x="83" y="52"/>
                  </a:lnTo>
                  <a:lnTo>
                    <a:pt x="56" y="41"/>
                  </a:lnTo>
                  <a:lnTo>
                    <a:pt x="41" y="37"/>
                  </a:lnTo>
                  <a:lnTo>
                    <a:pt x="20" y="33"/>
                  </a:lnTo>
                  <a:lnTo>
                    <a:pt x="9" y="33"/>
                  </a:lnTo>
                  <a:close/>
                </a:path>
              </a:pathLst>
            </a:custGeom>
            <a:solidFill>
              <a:schemeClr val="accent1"/>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7" name="Freeform 486">
              <a:extLst>
                <a:ext uri="{FF2B5EF4-FFF2-40B4-BE49-F238E27FC236}">
                  <a16:creationId xmlns:a16="http://schemas.microsoft.com/office/drawing/2014/main" xmlns="" id="{C6147F67-B9CA-4D52-89D4-8A7AE9E39940}"/>
                </a:ext>
              </a:extLst>
            </p:cNvPr>
            <p:cNvSpPr>
              <a:spLocks/>
            </p:cNvSpPr>
            <p:nvPr/>
          </p:nvSpPr>
          <p:spPr bwMode="auto">
            <a:xfrm>
              <a:off x="3690" y="2540"/>
              <a:ext cx="584" cy="379"/>
            </a:xfrm>
            <a:custGeom>
              <a:avLst/>
              <a:gdLst>
                <a:gd name="T0" fmla="*/ 133 w 584"/>
                <a:gd name="T1" fmla="*/ 43 h 379"/>
                <a:gd name="T2" fmla="*/ 106 w 584"/>
                <a:gd name="T3" fmla="*/ 58 h 379"/>
                <a:gd name="T4" fmla="*/ 105 w 584"/>
                <a:gd name="T5" fmla="*/ 123 h 379"/>
                <a:gd name="T6" fmla="*/ 70 w 584"/>
                <a:gd name="T7" fmla="*/ 159 h 379"/>
                <a:gd name="T8" fmla="*/ 25 w 584"/>
                <a:gd name="T9" fmla="*/ 178 h 379"/>
                <a:gd name="T10" fmla="*/ 0 w 584"/>
                <a:gd name="T11" fmla="*/ 198 h 379"/>
                <a:gd name="T12" fmla="*/ 23 w 584"/>
                <a:gd name="T13" fmla="*/ 223 h 379"/>
                <a:gd name="T14" fmla="*/ 23 w 584"/>
                <a:gd name="T15" fmla="*/ 243 h 379"/>
                <a:gd name="T16" fmla="*/ 48 w 584"/>
                <a:gd name="T17" fmla="*/ 248 h 379"/>
                <a:gd name="T18" fmla="*/ 60 w 584"/>
                <a:gd name="T19" fmla="*/ 278 h 379"/>
                <a:gd name="T20" fmla="*/ 70 w 584"/>
                <a:gd name="T21" fmla="*/ 308 h 379"/>
                <a:gd name="T22" fmla="*/ 85 w 584"/>
                <a:gd name="T23" fmla="*/ 305 h 379"/>
                <a:gd name="T24" fmla="*/ 114 w 584"/>
                <a:gd name="T25" fmla="*/ 307 h 379"/>
                <a:gd name="T26" fmla="*/ 114 w 584"/>
                <a:gd name="T27" fmla="*/ 323 h 379"/>
                <a:gd name="T28" fmla="*/ 133 w 584"/>
                <a:gd name="T29" fmla="*/ 338 h 379"/>
                <a:gd name="T30" fmla="*/ 133 w 584"/>
                <a:gd name="T31" fmla="*/ 356 h 379"/>
                <a:gd name="T32" fmla="*/ 173 w 584"/>
                <a:gd name="T33" fmla="*/ 365 h 379"/>
                <a:gd name="T34" fmla="*/ 229 w 584"/>
                <a:gd name="T35" fmla="*/ 379 h 379"/>
                <a:gd name="T36" fmla="*/ 270 w 584"/>
                <a:gd name="T37" fmla="*/ 369 h 379"/>
                <a:gd name="T38" fmla="*/ 318 w 584"/>
                <a:gd name="T39" fmla="*/ 372 h 379"/>
                <a:gd name="T40" fmla="*/ 345 w 584"/>
                <a:gd name="T41" fmla="*/ 358 h 379"/>
                <a:gd name="T42" fmla="*/ 423 w 584"/>
                <a:gd name="T43" fmla="*/ 326 h 379"/>
                <a:gd name="T44" fmla="*/ 468 w 584"/>
                <a:gd name="T45" fmla="*/ 330 h 379"/>
                <a:gd name="T46" fmla="*/ 503 w 584"/>
                <a:gd name="T47" fmla="*/ 336 h 379"/>
                <a:gd name="T48" fmla="*/ 524 w 584"/>
                <a:gd name="T49" fmla="*/ 320 h 379"/>
                <a:gd name="T50" fmla="*/ 526 w 584"/>
                <a:gd name="T51" fmla="*/ 266 h 379"/>
                <a:gd name="T52" fmla="*/ 547 w 584"/>
                <a:gd name="T53" fmla="*/ 248 h 379"/>
                <a:gd name="T54" fmla="*/ 566 w 584"/>
                <a:gd name="T55" fmla="*/ 248 h 379"/>
                <a:gd name="T56" fmla="*/ 570 w 584"/>
                <a:gd name="T57" fmla="*/ 234 h 379"/>
                <a:gd name="T58" fmla="*/ 584 w 584"/>
                <a:gd name="T59" fmla="*/ 222 h 379"/>
                <a:gd name="T60" fmla="*/ 555 w 584"/>
                <a:gd name="T61" fmla="*/ 213 h 379"/>
                <a:gd name="T62" fmla="*/ 519 w 584"/>
                <a:gd name="T63" fmla="*/ 220 h 379"/>
                <a:gd name="T64" fmla="*/ 485 w 584"/>
                <a:gd name="T65" fmla="*/ 213 h 379"/>
                <a:gd name="T66" fmla="*/ 480 w 584"/>
                <a:gd name="T67" fmla="*/ 189 h 379"/>
                <a:gd name="T68" fmla="*/ 468 w 584"/>
                <a:gd name="T69" fmla="*/ 164 h 379"/>
                <a:gd name="T70" fmla="*/ 462 w 584"/>
                <a:gd name="T71" fmla="*/ 140 h 379"/>
                <a:gd name="T72" fmla="*/ 464 w 584"/>
                <a:gd name="T73" fmla="*/ 117 h 379"/>
                <a:gd name="T74" fmla="*/ 439 w 584"/>
                <a:gd name="T75" fmla="*/ 82 h 379"/>
                <a:gd name="T76" fmla="*/ 430 w 584"/>
                <a:gd name="T77" fmla="*/ 58 h 379"/>
                <a:gd name="T78" fmla="*/ 405 w 584"/>
                <a:gd name="T79" fmla="*/ 39 h 379"/>
                <a:gd name="T80" fmla="*/ 388 w 584"/>
                <a:gd name="T81" fmla="*/ 8 h 379"/>
                <a:gd name="T82" fmla="*/ 370 w 584"/>
                <a:gd name="T83" fmla="*/ 0 h 379"/>
                <a:gd name="T84" fmla="*/ 350 w 584"/>
                <a:gd name="T85" fmla="*/ 12 h 379"/>
                <a:gd name="T86" fmla="*/ 327 w 584"/>
                <a:gd name="T87" fmla="*/ 14 h 379"/>
                <a:gd name="T88" fmla="*/ 307 w 584"/>
                <a:gd name="T89" fmla="*/ 25 h 379"/>
                <a:gd name="T90" fmla="*/ 277 w 584"/>
                <a:gd name="T91" fmla="*/ 28 h 379"/>
                <a:gd name="T92" fmla="*/ 251 w 584"/>
                <a:gd name="T93" fmla="*/ 12 h 379"/>
                <a:gd name="T94" fmla="*/ 220 w 584"/>
                <a:gd name="T95" fmla="*/ 23 h 379"/>
                <a:gd name="T96" fmla="*/ 194 w 584"/>
                <a:gd name="T97" fmla="*/ 21 h 379"/>
                <a:gd name="T98" fmla="*/ 163 w 584"/>
                <a:gd name="T99" fmla="*/ 19 h 379"/>
                <a:gd name="T100" fmla="*/ 147 w 584"/>
                <a:gd name="T101" fmla="*/ 26 h 379"/>
                <a:gd name="T102" fmla="*/ 140 w 584"/>
                <a:gd name="T103" fmla="*/ 29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4" h="379">
                  <a:moveTo>
                    <a:pt x="144" y="33"/>
                  </a:moveTo>
                  <a:lnTo>
                    <a:pt x="133" y="43"/>
                  </a:lnTo>
                  <a:lnTo>
                    <a:pt x="126" y="51"/>
                  </a:lnTo>
                  <a:lnTo>
                    <a:pt x="106" y="58"/>
                  </a:lnTo>
                  <a:lnTo>
                    <a:pt x="104" y="96"/>
                  </a:lnTo>
                  <a:lnTo>
                    <a:pt x="105" y="123"/>
                  </a:lnTo>
                  <a:lnTo>
                    <a:pt x="89" y="145"/>
                  </a:lnTo>
                  <a:lnTo>
                    <a:pt x="70" y="159"/>
                  </a:lnTo>
                  <a:lnTo>
                    <a:pt x="58" y="172"/>
                  </a:lnTo>
                  <a:lnTo>
                    <a:pt x="25" y="178"/>
                  </a:lnTo>
                  <a:lnTo>
                    <a:pt x="8" y="191"/>
                  </a:lnTo>
                  <a:lnTo>
                    <a:pt x="0" y="198"/>
                  </a:lnTo>
                  <a:lnTo>
                    <a:pt x="17" y="211"/>
                  </a:lnTo>
                  <a:lnTo>
                    <a:pt x="23" y="223"/>
                  </a:lnTo>
                  <a:lnTo>
                    <a:pt x="21" y="232"/>
                  </a:lnTo>
                  <a:lnTo>
                    <a:pt x="23" y="243"/>
                  </a:lnTo>
                  <a:lnTo>
                    <a:pt x="32" y="248"/>
                  </a:lnTo>
                  <a:lnTo>
                    <a:pt x="48" y="248"/>
                  </a:lnTo>
                  <a:lnTo>
                    <a:pt x="53" y="258"/>
                  </a:lnTo>
                  <a:lnTo>
                    <a:pt x="60" y="278"/>
                  </a:lnTo>
                  <a:lnTo>
                    <a:pt x="62" y="293"/>
                  </a:lnTo>
                  <a:lnTo>
                    <a:pt x="70" y="308"/>
                  </a:lnTo>
                  <a:lnTo>
                    <a:pt x="78" y="309"/>
                  </a:lnTo>
                  <a:lnTo>
                    <a:pt x="85" y="305"/>
                  </a:lnTo>
                  <a:lnTo>
                    <a:pt x="99" y="297"/>
                  </a:lnTo>
                  <a:lnTo>
                    <a:pt x="114" y="307"/>
                  </a:lnTo>
                  <a:lnTo>
                    <a:pt x="112" y="318"/>
                  </a:lnTo>
                  <a:lnTo>
                    <a:pt x="114" y="323"/>
                  </a:lnTo>
                  <a:lnTo>
                    <a:pt x="122" y="326"/>
                  </a:lnTo>
                  <a:lnTo>
                    <a:pt x="133" y="338"/>
                  </a:lnTo>
                  <a:lnTo>
                    <a:pt x="130" y="350"/>
                  </a:lnTo>
                  <a:lnTo>
                    <a:pt x="133" y="356"/>
                  </a:lnTo>
                  <a:lnTo>
                    <a:pt x="151" y="356"/>
                  </a:lnTo>
                  <a:lnTo>
                    <a:pt x="173" y="365"/>
                  </a:lnTo>
                  <a:lnTo>
                    <a:pt x="213" y="379"/>
                  </a:lnTo>
                  <a:lnTo>
                    <a:pt x="229" y="379"/>
                  </a:lnTo>
                  <a:lnTo>
                    <a:pt x="251" y="375"/>
                  </a:lnTo>
                  <a:lnTo>
                    <a:pt x="270" y="369"/>
                  </a:lnTo>
                  <a:lnTo>
                    <a:pt x="302" y="373"/>
                  </a:lnTo>
                  <a:lnTo>
                    <a:pt x="318" y="372"/>
                  </a:lnTo>
                  <a:lnTo>
                    <a:pt x="325" y="371"/>
                  </a:lnTo>
                  <a:lnTo>
                    <a:pt x="345" y="358"/>
                  </a:lnTo>
                  <a:lnTo>
                    <a:pt x="389" y="336"/>
                  </a:lnTo>
                  <a:lnTo>
                    <a:pt x="423" y="326"/>
                  </a:lnTo>
                  <a:lnTo>
                    <a:pt x="441" y="325"/>
                  </a:lnTo>
                  <a:lnTo>
                    <a:pt x="468" y="330"/>
                  </a:lnTo>
                  <a:lnTo>
                    <a:pt x="491" y="332"/>
                  </a:lnTo>
                  <a:lnTo>
                    <a:pt x="503" y="336"/>
                  </a:lnTo>
                  <a:lnTo>
                    <a:pt x="521" y="334"/>
                  </a:lnTo>
                  <a:lnTo>
                    <a:pt x="524" y="320"/>
                  </a:lnTo>
                  <a:lnTo>
                    <a:pt x="524" y="293"/>
                  </a:lnTo>
                  <a:lnTo>
                    <a:pt x="526" y="266"/>
                  </a:lnTo>
                  <a:lnTo>
                    <a:pt x="536" y="252"/>
                  </a:lnTo>
                  <a:lnTo>
                    <a:pt x="547" y="248"/>
                  </a:lnTo>
                  <a:lnTo>
                    <a:pt x="557" y="254"/>
                  </a:lnTo>
                  <a:lnTo>
                    <a:pt x="566" y="248"/>
                  </a:lnTo>
                  <a:lnTo>
                    <a:pt x="572" y="241"/>
                  </a:lnTo>
                  <a:lnTo>
                    <a:pt x="570" y="234"/>
                  </a:lnTo>
                  <a:lnTo>
                    <a:pt x="582" y="231"/>
                  </a:lnTo>
                  <a:lnTo>
                    <a:pt x="584" y="222"/>
                  </a:lnTo>
                  <a:lnTo>
                    <a:pt x="572" y="217"/>
                  </a:lnTo>
                  <a:lnTo>
                    <a:pt x="555" y="213"/>
                  </a:lnTo>
                  <a:lnTo>
                    <a:pt x="540" y="217"/>
                  </a:lnTo>
                  <a:lnTo>
                    <a:pt x="519" y="220"/>
                  </a:lnTo>
                  <a:lnTo>
                    <a:pt x="499" y="220"/>
                  </a:lnTo>
                  <a:lnTo>
                    <a:pt x="485" y="213"/>
                  </a:lnTo>
                  <a:lnTo>
                    <a:pt x="480" y="203"/>
                  </a:lnTo>
                  <a:lnTo>
                    <a:pt x="480" y="189"/>
                  </a:lnTo>
                  <a:lnTo>
                    <a:pt x="478" y="174"/>
                  </a:lnTo>
                  <a:lnTo>
                    <a:pt x="468" y="164"/>
                  </a:lnTo>
                  <a:lnTo>
                    <a:pt x="462" y="154"/>
                  </a:lnTo>
                  <a:lnTo>
                    <a:pt x="462" y="140"/>
                  </a:lnTo>
                  <a:lnTo>
                    <a:pt x="464" y="125"/>
                  </a:lnTo>
                  <a:lnTo>
                    <a:pt x="464" y="117"/>
                  </a:lnTo>
                  <a:lnTo>
                    <a:pt x="455" y="96"/>
                  </a:lnTo>
                  <a:lnTo>
                    <a:pt x="439" y="82"/>
                  </a:lnTo>
                  <a:lnTo>
                    <a:pt x="432" y="68"/>
                  </a:lnTo>
                  <a:lnTo>
                    <a:pt x="430" y="58"/>
                  </a:lnTo>
                  <a:lnTo>
                    <a:pt x="427" y="53"/>
                  </a:lnTo>
                  <a:lnTo>
                    <a:pt x="405" y="39"/>
                  </a:lnTo>
                  <a:lnTo>
                    <a:pt x="398" y="26"/>
                  </a:lnTo>
                  <a:lnTo>
                    <a:pt x="388" y="8"/>
                  </a:lnTo>
                  <a:lnTo>
                    <a:pt x="380" y="2"/>
                  </a:lnTo>
                  <a:lnTo>
                    <a:pt x="370" y="0"/>
                  </a:lnTo>
                  <a:lnTo>
                    <a:pt x="361" y="4"/>
                  </a:lnTo>
                  <a:lnTo>
                    <a:pt x="350" y="12"/>
                  </a:lnTo>
                  <a:lnTo>
                    <a:pt x="345" y="14"/>
                  </a:lnTo>
                  <a:lnTo>
                    <a:pt x="327" y="14"/>
                  </a:lnTo>
                  <a:lnTo>
                    <a:pt x="316" y="16"/>
                  </a:lnTo>
                  <a:lnTo>
                    <a:pt x="307" y="25"/>
                  </a:lnTo>
                  <a:lnTo>
                    <a:pt x="292" y="29"/>
                  </a:lnTo>
                  <a:lnTo>
                    <a:pt x="277" y="28"/>
                  </a:lnTo>
                  <a:lnTo>
                    <a:pt x="268" y="21"/>
                  </a:lnTo>
                  <a:lnTo>
                    <a:pt x="251" y="12"/>
                  </a:lnTo>
                  <a:lnTo>
                    <a:pt x="238" y="16"/>
                  </a:lnTo>
                  <a:lnTo>
                    <a:pt x="220" y="23"/>
                  </a:lnTo>
                  <a:lnTo>
                    <a:pt x="206" y="25"/>
                  </a:lnTo>
                  <a:lnTo>
                    <a:pt x="194" y="21"/>
                  </a:lnTo>
                  <a:lnTo>
                    <a:pt x="181" y="14"/>
                  </a:lnTo>
                  <a:lnTo>
                    <a:pt x="163" y="19"/>
                  </a:lnTo>
                  <a:lnTo>
                    <a:pt x="151" y="25"/>
                  </a:lnTo>
                  <a:lnTo>
                    <a:pt x="147" y="26"/>
                  </a:lnTo>
                  <a:lnTo>
                    <a:pt x="144" y="28"/>
                  </a:lnTo>
                  <a:lnTo>
                    <a:pt x="140" y="29"/>
                  </a:lnTo>
                  <a:lnTo>
                    <a:pt x="144" y="33"/>
                  </a:lnTo>
                  <a:close/>
                </a:path>
              </a:pathLst>
            </a:custGeom>
            <a:solidFill>
              <a:srgbClr val="00B0F0"/>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88" name="Freeform 487">
              <a:extLst>
                <a:ext uri="{FF2B5EF4-FFF2-40B4-BE49-F238E27FC236}">
                  <a16:creationId xmlns:a16="http://schemas.microsoft.com/office/drawing/2014/main" xmlns="" id="{3CB5A3E8-8283-490E-BC86-13738F7B97E8}"/>
                </a:ext>
              </a:extLst>
            </p:cNvPr>
            <p:cNvSpPr>
              <a:spLocks/>
            </p:cNvSpPr>
            <p:nvPr/>
          </p:nvSpPr>
          <p:spPr bwMode="auto">
            <a:xfrm>
              <a:off x="3391" y="2517"/>
              <a:ext cx="438" cy="241"/>
            </a:xfrm>
            <a:custGeom>
              <a:avLst/>
              <a:gdLst>
                <a:gd name="T0" fmla="*/ 2 w 421"/>
                <a:gd name="T1" fmla="*/ 161 h 254"/>
                <a:gd name="T2" fmla="*/ 15 w 421"/>
                <a:gd name="T3" fmla="*/ 172 h 254"/>
                <a:gd name="T4" fmla="*/ 13 w 421"/>
                <a:gd name="T5" fmla="*/ 178 h 254"/>
                <a:gd name="T6" fmla="*/ 17 w 421"/>
                <a:gd name="T7" fmla="*/ 189 h 254"/>
                <a:gd name="T8" fmla="*/ 28 w 421"/>
                <a:gd name="T9" fmla="*/ 189 h 254"/>
                <a:gd name="T10" fmla="*/ 70 w 421"/>
                <a:gd name="T11" fmla="*/ 230 h 254"/>
                <a:gd name="T12" fmla="*/ 83 w 421"/>
                <a:gd name="T13" fmla="*/ 232 h 254"/>
                <a:gd name="T14" fmla="*/ 117 w 421"/>
                <a:gd name="T15" fmla="*/ 254 h 254"/>
                <a:gd name="T16" fmla="*/ 133 w 421"/>
                <a:gd name="T17" fmla="*/ 241 h 254"/>
                <a:gd name="T18" fmla="*/ 157 w 421"/>
                <a:gd name="T19" fmla="*/ 243 h 254"/>
                <a:gd name="T20" fmla="*/ 165 w 421"/>
                <a:gd name="T21" fmla="*/ 248 h 254"/>
                <a:gd name="T22" fmla="*/ 183 w 421"/>
                <a:gd name="T23" fmla="*/ 241 h 254"/>
                <a:gd name="T24" fmla="*/ 220 w 421"/>
                <a:gd name="T25" fmla="*/ 226 h 254"/>
                <a:gd name="T26" fmla="*/ 264 w 421"/>
                <a:gd name="T27" fmla="*/ 219 h 254"/>
                <a:gd name="T28" fmla="*/ 282 w 421"/>
                <a:gd name="T29" fmla="*/ 222 h 254"/>
                <a:gd name="T30" fmla="*/ 288 w 421"/>
                <a:gd name="T31" fmla="*/ 232 h 254"/>
                <a:gd name="T32" fmla="*/ 303 w 421"/>
                <a:gd name="T33" fmla="*/ 215 h 254"/>
                <a:gd name="T34" fmla="*/ 323 w 421"/>
                <a:gd name="T35" fmla="*/ 208 h 254"/>
                <a:gd name="T36" fmla="*/ 342 w 421"/>
                <a:gd name="T37" fmla="*/ 205 h 254"/>
                <a:gd name="T38" fmla="*/ 375 w 421"/>
                <a:gd name="T39" fmla="*/ 172 h 254"/>
                <a:gd name="T40" fmla="*/ 384 w 421"/>
                <a:gd name="T41" fmla="*/ 152 h 254"/>
                <a:gd name="T42" fmla="*/ 388 w 421"/>
                <a:gd name="T43" fmla="*/ 113 h 254"/>
                <a:gd name="T44" fmla="*/ 392 w 421"/>
                <a:gd name="T45" fmla="*/ 81 h 254"/>
                <a:gd name="T46" fmla="*/ 405 w 421"/>
                <a:gd name="T47" fmla="*/ 80 h 254"/>
                <a:gd name="T48" fmla="*/ 415 w 421"/>
                <a:gd name="T49" fmla="*/ 68 h 254"/>
                <a:gd name="T50" fmla="*/ 421 w 421"/>
                <a:gd name="T51" fmla="*/ 59 h 254"/>
                <a:gd name="T52" fmla="*/ 408 w 421"/>
                <a:gd name="T53" fmla="*/ 50 h 254"/>
                <a:gd name="T54" fmla="*/ 401 w 421"/>
                <a:gd name="T55" fmla="*/ 54 h 254"/>
                <a:gd name="T56" fmla="*/ 382 w 421"/>
                <a:gd name="T57" fmla="*/ 50 h 254"/>
                <a:gd name="T58" fmla="*/ 371 w 421"/>
                <a:gd name="T59" fmla="*/ 35 h 254"/>
                <a:gd name="T60" fmla="*/ 360 w 421"/>
                <a:gd name="T61" fmla="*/ 15 h 254"/>
                <a:gd name="T62" fmla="*/ 347 w 421"/>
                <a:gd name="T63" fmla="*/ 15 h 254"/>
                <a:gd name="T64" fmla="*/ 327 w 421"/>
                <a:gd name="T65" fmla="*/ 0 h 254"/>
                <a:gd name="T66" fmla="*/ 316 w 421"/>
                <a:gd name="T67" fmla="*/ 2 h 254"/>
                <a:gd name="T68" fmla="*/ 275 w 421"/>
                <a:gd name="T69" fmla="*/ 7 h 254"/>
                <a:gd name="T70" fmla="*/ 267 w 421"/>
                <a:gd name="T71" fmla="*/ 19 h 254"/>
                <a:gd name="T72" fmla="*/ 256 w 421"/>
                <a:gd name="T73" fmla="*/ 33 h 254"/>
                <a:gd name="T74" fmla="*/ 241 w 421"/>
                <a:gd name="T75" fmla="*/ 41 h 254"/>
                <a:gd name="T76" fmla="*/ 227 w 421"/>
                <a:gd name="T77" fmla="*/ 44 h 254"/>
                <a:gd name="T78" fmla="*/ 216 w 421"/>
                <a:gd name="T79" fmla="*/ 41 h 254"/>
                <a:gd name="T80" fmla="*/ 207 w 421"/>
                <a:gd name="T81" fmla="*/ 35 h 254"/>
                <a:gd name="T82" fmla="*/ 200 w 421"/>
                <a:gd name="T83" fmla="*/ 33 h 254"/>
                <a:gd name="T84" fmla="*/ 187 w 421"/>
                <a:gd name="T85" fmla="*/ 39 h 254"/>
                <a:gd name="T86" fmla="*/ 170 w 421"/>
                <a:gd name="T87" fmla="*/ 48 h 254"/>
                <a:gd name="T88" fmla="*/ 135 w 421"/>
                <a:gd name="T89" fmla="*/ 63 h 254"/>
                <a:gd name="T90" fmla="*/ 120 w 421"/>
                <a:gd name="T91" fmla="*/ 65 h 254"/>
                <a:gd name="T92" fmla="*/ 83 w 421"/>
                <a:gd name="T93" fmla="*/ 63 h 254"/>
                <a:gd name="T94" fmla="*/ 78 w 421"/>
                <a:gd name="T95" fmla="*/ 61 h 254"/>
                <a:gd name="T96" fmla="*/ 68 w 421"/>
                <a:gd name="T97" fmla="*/ 46 h 254"/>
                <a:gd name="T98" fmla="*/ 56 w 421"/>
                <a:gd name="T99" fmla="*/ 39 h 254"/>
                <a:gd name="T100" fmla="*/ 52 w 421"/>
                <a:gd name="T101" fmla="*/ 44 h 254"/>
                <a:gd name="T102" fmla="*/ 50 w 421"/>
                <a:gd name="T103" fmla="*/ 59 h 254"/>
                <a:gd name="T104" fmla="*/ 43 w 421"/>
                <a:gd name="T105" fmla="*/ 74 h 254"/>
                <a:gd name="T106" fmla="*/ 30 w 421"/>
                <a:gd name="T107" fmla="*/ 74 h 254"/>
                <a:gd name="T108" fmla="*/ 26 w 421"/>
                <a:gd name="T109" fmla="*/ 78 h 254"/>
                <a:gd name="T110" fmla="*/ 33 w 421"/>
                <a:gd name="T111" fmla="*/ 93 h 254"/>
                <a:gd name="T112" fmla="*/ 31 w 421"/>
                <a:gd name="T113" fmla="*/ 108 h 254"/>
                <a:gd name="T114" fmla="*/ 22 w 421"/>
                <a:gd name="T115" fmla="*/ 122 h 254"/>
                <a:gd name="T116" fmla="*/ 15 w 421"/>
                <a:gd name="T117" fmla="*/ 128 h 254"/>
                <a:gd name="T118" fmla="*/ 4 w 421"/>
                <a:gd name="T119" fmla="*/ 133 h 254"/>
                <a:gd name="T120" fmla="*/ 0 w 421"/>
                <a:gd name="T121" fmla="*/ 145 h 254"/>
                <a:gd name="T122" fmla="*/ 2 w 421"/>
                <a:gd name="T123" fmla="*/ 161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1" h="254">
                  <a:moveTo>
                    <a:pt x="2" y="161"/>
                  </a:moveTo>
                  <a:lnTo>
                    <a:pt x="15" y="172"/>
                  </a:lnTo>
                  <a:lnTo>
                    <a:pt x="13" y="178"/>
                  </a:lnTo>
                  <a:lnTo>
                    <a:pt x="17" y="189"/>
                  </a:lnTo>
                  <a:lnTo>
                    <a:pt x="28" y="189"/>
                  </a:lnTo>
                  <a:lnTo>
                    <a:pt x="70" y="230"/>
                  </a:lnTo>
                  <a:lnTo>
                    <a:pt x="83" y="232"/>
                  </a:lnTo>
                  <a:lnTo>
                    <a:pt x="117" y="254"/>
                  </a:lnTo>
                  <a:lnTo>
                    <a:pt x="133" y="241"/>
                  </a:lnTo>
                  <a:lnTo>
                    <a:pt x="157" y="243"/>
                  </a:lnTo>
                  <a:lnTo>
                    <a:pt x="165" y="248"/>
                  </a:lnTo>
                  <a:lnTo>
                    <a:pt x="183" y="241"/>
                  </a:lnTo>
                  <a:lnTo>
                    <a:pt x="220" y="226"/>
                  </a:lnTo>
                  <a:lnTo>
                    <a:pt x="264" y="219"/>
                  </a:lnTo>
                  <a:lnTo>
                    <a:pt x="282" y="222"/>
                  </a:lnTo>
                  <a:lnTo>
                    <a:pt x="288" y="232"/>
                  </a:lnTo>
                  <a:lnTo>
                    <a:pt x="303" y="215"/>
                  </a:lnTo>
                  <a:lnTo>
                    <a:pt x="323" y="208"/>
                  </a:lnTo>
                  <a:lnTo>
                    <a:pt x="342" y="205"/>
                  </a:lnTo>
                  <a:lnTo>
                    <a:pt x="375" y="172"/>
                  </a:lnTo>
                  <a:lnTo>
                    <a:pt x="384" y="152"/>
                  </a:lnTo>
                  <a:lnTo>
                    <a:pt x="388" y="113"/>
                  </a:lnTo>
                  <a:lnTo>
                    <a:pt x="392" y="81"/>
                  </a:lnTo>
                  <a:lnTo>
                    <a:pt x="405" y="80"/>
                  </a:lnTo>
                  <a:lnTo>
                    <a:pt x="415" y="68"/>
                  </a:lnTo>
                  <a:lnTo>
                    <a:pt x="421" y="59"/>
                  </a:lnTo>
                  <a:lnTo>
                    <a:pt x="408" y="50"/>
                  </a:lnTo>
                  <a:lnTo>
                    <a:pt x="401" y="54"/>
                  </a:lnTo>
                  <a:lnTo>
                    <a:pt x="382" y="50"/>
                  </a:lnTo>
                  <a:lnTo>
                    <a:pt x="371" y="35"/>
                  </a:lnTo>
                  <a:lnTo>
                    <a:pt x="360" y="15"/>
                  </a:lnTo>
                  <a:lnTo>
                    <a:pt x="347" y="15"/>
                  </a:lnTo>
                  <a:lnTo>
                    <a:pt x="327" y="0"/>
                  </a:lnTo>
                  <a:lnTo>
                    <a:pt x="316" y="2"/>
                  </a:lnTo>
                  <a:lnTo>
                    <a:pt x="275" y="7"/>
                  </a:lnTo>
                  <a:lnTo>
                    <a:pt x="267" y="19"/>
                  </a:lnTo>
                  <a:lnTo>
                    <a:pt x="256" y="33"/>
                  </a:lnTo>
                  <a:lnTo>
                    <a:pt x="241" y="41"/>
                  </a:lnTo>
                  <a:lnTo>
                    <a:pt x="227" y="44"/>
                  </a:lnTo>
                  <a:lnTo>
                    <a:pt x="216" y="41"/>
                  </a:lnTo>
                  <a:lnTo>
                    <a:pt x="207" y="35"/>
                  </a:lnTo>
                  <a:lnTo>
                    <a:pt x="200" y="33"/>
                  </a:lnTo>
                  <a:lnTo>
                    <a:pt x="187" y="39"/>
                  </a:lnTo>
                  <a:lnTo>
                    <a:pt x="170" y="48"/>
                  </a:lnTo>
                  <a:lnTo>
                    <a:pt x="135" y="63"/>
                  </a:lnTo>
                  <a:lnTo>
                    <a:pt x="120" y="65"/>
                  </a:lnTo>
                  <a:lnTo>
                    <a:pt x="83" y="63"/>
                  </a:lnTo>
                  <a:lnTo>
                    <a:pt x="78" y="61"/>
                  </a:lnTo>
                  <a:lnTo>
                    <a:pt x="68" y="46"/>
                  </a:lnTo>
                  <a:lnTo>
                    <a:pt x="56" y="39"/>
                  </a:lnTo>
                  <a:lnTo>
                    <a:pt x="52" y="44"/>
                  </a:lnTo>
                  <a:lnTo>
                    <a:pt x="50" y="59"/>
                  </a:lnTo>
                  <a:lnTo>
                    <a:pt x="43" y="74"/>
                  </a:lnTo>
                  <a:lnTo>
                    <a:pt x="30" y="74"/>
                  </a:lnTo>
                  <a:lnTo>
                    <a:pt x="26" y="78"/>
                  </a:lnTo>
                  <a:lnTo>
                    <a:pt x="33" y="93"/>
                  </a:lnTo>
                  <a:lnTo>
                    <a:pt x="31" y="108"/>
                  </a:lnTo>
                  <a:lnTo>
                    <a:pt x="22" y="122"/>
                  </a:lnTo>
                  <a:lnTo>
                    <a:pt x="15" y="128"/>
                  </a:lnTo>
                  <a:lnTo>
                    <a:pt x="4" y="133"/>
                  </a:lnTo>
                  <a:lnTo>
                    <a:pt x="0" y="145"/>
                  </a:lnTo>
                  <a:lnTo>
                    <a:pt x="2" y="161"/>
                  </a:lnTo>
                  <a:close/>
                </a:path>
              </a:pathLst>
            </a:custGeom>
            <a:solidFill>
              <a:schemeClr val="accent1"/>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2" name="Freeform 488">
              <a:extLst>
                <a:ext uri="{FF2B5EF4-FFF2-40B4-BE49-F238E27FC236}">
                  <a16:creationId xmlns:a16="http://schemas.microsoft.com/office/drawing/2014/main" xmlns="" id="{BE2CBBF4-7C2F-4C65-9EFF-94D88BAC576D}"/>
                </a:ext>
              </a:extLst>
            </p:cNvPr>
            <p:cNvSpPr>
              <a:spLocks/>
            </p:cNvSpPr>
            <p:nvPr/>
          </p:nvSpPr>
          <p:spPr bwMode="auto">
            <a:xfrm>
              <a:off x="3434" y="2429"/>
              <a:ext cx="370" cy="149"/>
            </a:xfrm>
            <a:custGeom>
              <a:avLst/>
              <a:gdLst>
                <a:gd name="T0" fmla="*/ 120 w 353"/>
                <a:gd name="T1" fmla="*/ 8 h 157"/>
                <a:gd name="T2" fmla="*/ 132 w 353"/>
                <a:gd name="T3" fmla="*/ 0 h 157"/>
                <a:gd name="T4" fmla="*/ 146 w 353"/>
                <a:gd name="T5" fmla="*/ 0 h 157"/>
                <a:gd name="T6" fmla="*/ 152 w 353"/>
                <a:gd name="T7" fmla="*/ 11 h 157"/>
                <a:gd name="T8" fmla="*/ 165 w 353"/>
                <a:gd name="T9" fmla="*/ 2 h 157"/>
                <a:gd name="T10" fmla="*/ 178 w 353"/>
                <a:gd name="T11" fmla="*/ 6 h 157"/>
                <a:gd name="T12" fmla="*/ 199 w 353"/>
                <a:gd name="T13" fmla="*/ 27 h 157"/>
                <a:gd name="T14" fmla="*/ 221 w 353"/>
                <a:gd name="T15" fmla="*/ 36 h 157"/>
                <a:gd name="T16" fmla="*/ 229 w 353"/>
                <a:gd name="T17" fmla="*/ 38 h 157"/>
                <a:gd name="T18" fmla="*/ 240 w 353"/>
                <a:gd name="T19" fmla="*/ 29 h 157"/>
                <a:gd name="T20" fmla="*/ 251 w 353"/>
                <a:gd name="T21" fmla="*/ 25 h 157"/>
                <a:gd name="T22" fmla="*/ 281 w 353"/>
                <a:gd name="T23" fmla="*/ 33 h 157"/>
                <a:gd name="T24" fmla="*/ 321 w 353"/>
                <a:gd name="T25" fmla="*/ 42 h 157"/>
                <a:gd name="T26" fmla="*/ 353 w 353"/>
                <a:gd name="T27" fmla="*/ 51 h 157"/>
                <a:gd name="T28" fmla="*/ 342 w 353"/>
                <a:gd name="T29" fmla="*/ 64 h 157"/>
                <a:gd name="T30" fmla="*/ 321 w 353"/>
                <a:gd name="T31" fmla="*/ 85 h 157"/>
                <a:gd name="T32" fmla="*/ 316 w 353"/>
                <a:gd name="T33" fmla="*/ 92 h 157"/>
                <a:gd name="T34" fmla="*/ 318 w 353"/>
                <a:gd name="T35" fmla="*/ 107 h 157"/>
                <a:gd name="T36" fmla="*/ 303 w 353"/>
                <a:gd name="T37" fmla="*/ 107 h 157"/>
                <a:gd name="T38" fmla="*/ 288 w 353"/>
                <a:gd name="T39" fmla="*/ 96 h 157"/>
                <a:gd name="T40" fmla="*/ 273 w 353"/>
                <a:gd name="T41" fmla="*/ 92 h 157"/>
                <a:gd name="T42" fmla="*/ 234 w 353"/>
                <a:gd name="T43" fmla="*/ 101 h 157"/>
                <a:gd name="T44" fmla="*/ 224 w 353"/>
                <a:gd name="T45" fmla="*/ 110 h 157"/>
                <a:gd name="T46" fmla="*/ 213 w 353"/>
                <a:gd name="T47" fmla="*/ 124 h 157"/>
                <a:gd name="T48" fmla="*/ 192 w 353"/>
                <a:gd name="T49" fmla="*/ 137 h 157"/>
                <a:gd name="T50" fmla="*/ 179 w 353"/>
                <a:gd name="T51" fmla="*/ 137 h 157"/>
                <a:gd name="T52" fmla="*/ 166 w 353"/>
                <a:gd name="T53" fmla="*/ 126 h 157"/>
                <a:gd name="T54" fmla="*/ 155 w 353"/>
                <a:gd name="T55" fmla="*/ 126 h 157"/>
                <a:gd name="T56" fmla="*/ 115 w 353"/>
                <a:gd name="T57" fmla="*/ 145 h 157"/>
                <a:gd name="T58" fmla="*/ 96 w 353"/>
                <a:gd name="T59" fmla="*/ 155 h 157"/>
                <a:gd name="T60" fmla="*/ 82 w 353"/>
                <a:gd name="T61" fmla="*/ 157 h 157"/>
                <a:gd name="T62" fmla="*/ 50 w 353"/>
                <a:gd name="T63" fmla="*/ 155 h 157"/>
                <a:gd name="T64" fmla="*/ 37 w 353"/>
                <a:gd name="T65" fmla="*/ 155 h 157"/>
                <a:gd name="T66" fmla="*/ 27 w 353"/>
                <a:gd name="T67" fmla="*/ 140 h 157"/>
                <a:gd name="T68" fmla="*/ 22 w 353"/>
                <a:gd name="T69" fmla="*/ 135 h 157"/>
                <a:gd name="T70" fmla="*/ 11 w 353"/>
                <a:gd name="T71" fmla="*/ 129 h 157"/>
                <a:gd name="T72" fmla="*/ 5 w 353"/>
                <a:gd name="T73" fmla="*/ 122 h 157"/>
                <a:gd name="T74" fmla="*/ 0 w 353"/>
                <a:gd name="T75" fmla="*/ 107 h 157"/>
                <a:gd name="T76" fmla="*/ 0 w 353"/>
                <a:gd name="T77" fmla="*/ 90 h 157"/>
                <a:gd name="T78" fmla="*/ 34 w 353"/>
                <a:gd name="T79" fmla="*/ 76 h 157"/>
                <a:gd name="T80" fmla="*/ 72 w 353"/>
                <a:gd name="T81" fmla="*/ 76 h 157"/>
                <a:gd name="T82" fmla="*/ 95 w 353"/>
                <a:gd name="T83" fmla="*/ 55 h 157"/>
                <a:gd name="T84" fmla="*/ 98 w 353"/>
                <a:gd name="T85" fmla="*/ 19 h 157"/>
                <a:gd name="T86" fmla="*/ 120 w 353"/>
                <a:gd name="T87" fmla="*/ 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3" h="157">
                  <a:moveTo>
                    <a:pt x="120" y="8"/>
                  </a:moveTo>
                  <a:lnTo>
                    <a:pt x="132" y="0"/>
                  </a:lnTo>
                  <a:lnTo>
                    <a:pt x="146" y="0"/>
                  </a:lnTo>
                  <a:lnTo>
                    <a:pt x="152" y="11"/>
                  </a:lnTo>
                  <a:lnTo>
                    <a:pt x="165" y="2"/>
                  </a:lnTo>
                  <a:lnTo>
                    <a:pt x="178" y="6"/>
                  </a:lnTo>
                  <a:lnTo>
                    <a:pt x="199" y="27"/>
                  </a:lnTo>
                  <a:lnTo>
                    <a:pt x="221" y="36"/>
                  </a:lnTo>
                  <a:lnTo>
                    <a:pt x="229" y="38"/>
                  </a:lnTo>
                  <a:lnTo>
                    <a:pt x="240" y="29"/>
                  </a:lnTo>
                  <a:lnTo>
                    <a:pt x="251" y="25"/>
                  </a:lnTo>
                  <a:lnTo>
                    <a:pt x="281" y="33"/>
                  </a:lnTo>
                  <a:lnTo>
                    <a:pt x="321" y="42"/>
                  </a:lnTo>
                  <a:lnTo>
                    <a:pt x="353" y="51"/>
                  </a:lnTo>
                  <a:lnTo>
                    <a:pt x="342" y="64"/>
                  </a:lnTo>
                  <a:lnTo>
                    <a:pt x="321" y="85"/>
                  </a:lnTo>
                  <a:lnTo>
                    <a:pt x="316" y="92"/>
                  </a:lnTo>
                  <a:lnTo>
                    <a:pt x="318" y="107"/>
                  </a:lnTo>
                  <a:lnTo>
                    <a:pt x="303" y="107"/>
                  </a:lnTo>
                  <a:lnTo>
                    <a:pt x="288" y="96"/>
                  </a:lnTo>
                  <a:lnTo>
                    <a:pt x="273" y="92"/>
                  </a:lnTo>
                  <a:lnTo>
                    <a:pt x="234" y="101"/>
                  </a:lnTo>
                  <a:lnTo>
                    <a:pt x="224" y="110"/>
                  </a:lnTo>
                  <a:lnTo>
                    <a:pt x="213" y="124"/>
                  </a:lnTo>
                  <a:lnTo>
                    <a:pt x="192" y="137"/>
                  </a:lnTo>
                  <a:lnTo>
                    <a:pt x="179" y="137"/>
                  </a:lnTo>
                  <a:lnTo>
                    <a:pt x="166" y="126"/>
                  </a:lnTo>
                  <a:lnTo>
                    <a:pt x="155" y="126"/>
                  </a:lnTo>
                  <a:lnTo>
                    <a:pt x="115" y="145"/>
                  </a:lnTo>
                  <a:lnTo>
                    <a:pt x="96" y="155"/>
                  </a:lnTo>
                  <a:lnTo>
                    <a:pt x="82" y="157"/>
                  </a:lnTo>
                  <a:lnTo>
                    <a:pt x="50" y="155"/>
                  </a:lnTo>
                  <a:lnTo>
                    <a:pt x="37" y="155"/>
                  </a:lnTo>
                  <a:lnTo>
                    <a:pt x="27" y="140"/>
                  </a:lnTo>
                  <a:lnTo>
                    <a:pt x="22" y="135"/>
                  </a:lnTo>
                  <a:lnTo>
                    <a:pt x="11" y="129"/>
                  </a:lnTo>
                  <a:lnTo>
                    <a:pt x="5" y="122"/>
                  </a:lnTo>
                  <a:lnTo>
                    <a:pt x="0" y="107"/>
                  </a:lnTo>
                  <a:lnTo>
                    <a:pt x="0" y="90"/>
                  </a:lnTo>
                  <a:lnTo>
                    <a:pt x="34" y="76"/>
                  </a:lnTo>
                  <a:lnTo>
                    <a:pt x="72" y="76"/>
                  </a:lnTo>
                  <a:lnTo>
                    <a:pt x="95" y="55"/>
                  </a:lnTo>
                  <a:lnTo>
                    <a:pt x="98" y="19"/>
                  </a:lnTo>
                  <a:lnTo>
                    <a:pt x="120" y="8"/>
                  </a:lnTo>
                  <a:close/>
                </a:path>
              </a:pathLst>
            </a:custGeom>
            <a:grp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3" name="Freeform 489">
              <a:extLst>
                <a:ext uri="{FF2B5EF4-FFF2-40B4-BE49-F238E27FC236}">
                  <a16:creationId xmlns:a16="http://schemas.microsoft.com/office/drawing/2014/main" xmlns="" id="{FF478201-FB20-48F6-870C-F479F1B1A6B1}"/>
                </a:ext>
              </a:extLst>
            </p:cNvPr>
            <p:cNvSpPr>
              <a:spLocks/>
            </p:cNvSpPr>
            <p:nvPr/>
          </p:nvSpPr>
          <p:spPr bwMode="auto">
            <a:xfrm>
              <a:off x="3160" y="2304"/>
              <a:ext cx="419" cy="213"/>
            </a:xfrm>
            <a:custGeom>
              <a:avLst/>
              <a:gdLst>
                <a:gd name="T0" fmla="*/ 99 w 402"/>
                <a:gd name="T1" fmla="*/ 211 h 220"/>
                <a:gd name="T2" fmla="*/ 96 w 402"/>
                <a:gd name="T3" fmla="*/ 199 h 220"/>
                <a:gd name="T4" fmla="*/ 83 w 402"/>
                <a:gd name="T5" fmla="*/ 192 h 220"/>
                <a:gd name="T6" fmla="*/ 36 w 402"/>
                <a:gd name="T7" fmla="*/ 149 h 220"/>
                <a:gd name="T8" fmla="*/ 33 w 402"/>
                <a:gd name="T9" fmla="*/ 126 h 220"/>
                <a:gd name="T10" fmla="*/ 12 w 402"/>
                <a:gd name="T11" fmla="*/ 123 h 220"/>
                <a:gd name="T12" fmla="*/ 13 w 402"/>
                <a:gd name="T13" fmla="*/ 102 h 220"/>
                <a:gd name="T14" fmla="*/ 6 w 402"/>
                <a:gd name="T15" fmla="*/ 82 h 220"/>
                <a:gd name="T16" fmla="*/ 0 w 402"/>
                <a:gd name="T17" fmla="*/ 71 h 220"/>
                <a:gd name="T18" fmla="*/ 4 w 402"/>
                <a:gd name="T19" fmla="*/ 59 h 220"/>
                <a:gd name="T20" fmla="*/ 19 w 402"/>
                <a:gd name="T21" fmla="*/ 59 h 220"/>
                <a:gd name="T22" fmla="*/ 45 w 402"/>
                <a:gd name="T23" fmla="*/ 53 h 220"/>
                <a:gd name="T24" fmla="*/ 126 w 402"/>
                <a:gd name="T25" fmla="*/ 11 h 220"/>
                <a:gd name="T26" fmla="*/ 143 w 402"/>
                <a:gd name="T27" fmla="*/ 0 h 220"/>
                <a:gd name="T28" fmla="*/ 154 w 402"/>
                <a:gd name="T29" fmla="*/ 13 h 220"/>
                <a:gd name="T30" fmla="*/ 171 w 402"/>
                <a:gd name="T31" fmla="*/ 6 h 220"/>
                <a:gd name="T32" fmla="*/ 187 w 402"/>
                <a:gd name="T33" fmla="*/ 7 h 220"/>
                <a:gd name="T34" fmla="*/ 197 w 402"/>
                <a:gd name="T35" fmla="*/ 14 h 220"/>
                <a:gd name="T36" fmla="*/ 197 w 402"/>
                <a:gd name="T37" fmla="*/ 33 h 220"/>
                <a:gd name="T38" fmla="*/ 226 w 402"/>
                <a:gd name="T39" fmla="*/ 52 h 220"/>
                <a:gd name="T40" fmla="*/ 228 w 402"/>
                <a:gd name="T41" fmla="*/ 65 h 220"/>
                <a:gd name="T42" fmla="*/ 239 w 402"/>
                <a:gd name="T43" fmla="*/ 80 h 220"/>
                <a:gd name="T44" fmla="*/ 247 w 402"/>
                <a:gd name="T45" fmla="*/ 86 h 220"/>
                <a:gd name="T46" fmla="*/ 252 w 402"/>
                <a:gd name="T47" fmla="*/ 80 h 220"/>
                <a:gd name="T48" fmla="*/ 273 w 402"/>
                <a:gd name="T49" fmla="*/ 69 h 220"/>
                <a:gd name="T50" fmla="*/ 282 w 402"/>
                <a:gd name="T51" fmla="*/ 71 h 220"/>
                <a:gd name="T52" fmla="*/ 308 w 402"/>
                <a:gd name="T53" fmla="*/ 100 h 220"/>
                <a:gd name="T54" fmla="*/ 314 w 402"/>
                <a:gd name="T55" fmla="*/ 99 h 220"/>
                <a:gd name="T56" fmla="*/ 341 w 402"/>
                <a:gd name="T57" fmla="*/ 115 h 220"/>
                <a:gd name="T58" fmla="*/ 381 w 402"/>
                <a:gd name="T59" fmla="*/ 113 h 220"/>
                <a:gd name="T60" fmla="*/ 402 w 402"/>
                <a:gd name="T61" fmla="*/ 126 h 220"/>
                <a:gd name="T62" fmla="*/ 358 w 402"/>
                <a:gd name="T63" fmla="*/ 151 h 220"/>
                <a:gd name="T64" fmla="*/ 356 w 402"/>
                <a:gd name="T65" fmla="*/ 181 h 220"/>
                <a:gd name="T66" fmla="*/ 329 w 402"/>
                <a:gd name="T67" fmla="*/ 206 h 220"/>
                <a:gd name="T68" fmla="*/ 300 w 402"/>
                <a:gd name="T69" fmla="*/ 205 h 220"/>
                <a:gd name="T70" fmla="*/ 284 w 402"/>
                <a:gd name="T71" fmla="*/ 212 h 220"/>
                <a:gd name="T72" fmla="*/ 264 w 402"/>
                <a:gd name="T73" fmla="*/ 220 h 220"/>
                <a:gd name="T74" fmla="*/ 239 w 402"/>
                <a:gd name="T75" fmla="*/ 204 h 220"/>
                <a:gd name="T76" fmla="*/ 223 w 402"/>
                <a:gd name="T77" fmla="*/ 212 h 220"/>
                <a:gd name="T78" fmla="*/ 209 w 402"/>
                <a:gd name="T79" fmla="*/ 215 h 220"/>
                <a:gd name="T80" fmla="*/ 197 w 402"/>
                <a:gd name="T81" fmla="*/ 196 h 220"/>
                <a:gd name="T82" fmla="*/ 162 w 402"/>
                <a:gd name="T83" fmla="*/ 197 h 220"/>
                <a:gd name="T84" fmla="*/ 151 w 402"/>
                <a:gd name="T85" fmla="*/ 205 h 220"/>
                <a:gd name="T86" fmla="*/ 143 w 402"/>
                <a:gd name="T87" fmla="*/ 213 h 220"/>
                <a:gd name="T88" fmla="*/ 128 w 402"/>
                <a:gd name="T89" fmla="*/ 213 h 220"/>
                <a:gd name="T90" fmla="*/ 112 w 402"/>
                <a:gd name="T91" fmla="*/ 216 h 220"/>
                <a:gd name="T92" fmla="*/ 99 w 402"/>
                <a:gd name="T93" fmla="*/ 211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02" h="220">
                  <a:moveTo>
                    <a:pt x="99" y="211"/>
                  </a:moveTo>
                  <a:lnTo>
                    <a:pt x="96" y="199"/>
                  </a:lnTo>
                  <a:lnTo>
                    <a:pt x="83" y="192"/>
                  </a:lnTo>
                  <a:lnTo>
                    <a:pt x="36" y="149"/>
                  </a:lnTo>
                  <a:lnTo>
                    <a:pt x="33" y="126"/>
                  </a:lnTo>
                  <a:lnTo>
                    <a:pt x="12" y="123"/>
                  </a:lnTo>
                  <a:lnTo>
                    <a:pt x="13" y="102"/>
                  </a:lnTo>
                  <a:lnTo>
                    <a:pt x="6" y="82"/>
                  </a:lnTo>
                  <a:lnTo>
                    <a:pt x="0" y="71"/>
                  </a:lnTo>
                  <a:lnTo>
                    <a:pt x="4" y="59"/>
                  </a:lnTo>
                  <a:lnTo>
                    <a:pt x="19" y="59"/>
                  </a:lnTo>
                  <a:lnTo>
                    <a:pt x="45" y="53"/>
                  </a:lnTo>
                  <a:lnTo>
                    <a:pt x="126" y="11"/>
                  </a:lnTo>
                  <a:lnTo>
                    <a:pt x="143" y="0"/>
                  </a:lnTo>
                  <a:lnTo>
                    <a:pt x="154" y="13"/>
                  </a:lnTo>
                  <a:lnTo>
                    <a:pt x="171" y="6"/>
                  </a:lnTo>
                  <a:lnTo>
                    <a:pt x="187" y="7"/>
                  </a:lnTo>
                  <a:lnTo>
                    <a:pt x="197" y="14"/>
                  </a:lnTo>
                  <a:lnTo>
                    <a:pt x="197" y="33"/>
                  </a:lnTo>
                  <a:lnTo>
                    <a:pt x="226" y="52"/>
                  </a:lnTo>
                  <a:lnTo>
                    <a:pt x="228" y="65"/>
                  </a:lnTo>
                  <a:lnTo>
                    <a:pt x="239" y="80"/>
                  </a:lnTo>
                  <a:lnTo>
                    <a:pt x="247" y="86"/>
                  </a:lnTo>
                  <a:lnTo>
                    <a:pt x="252" y="80"/>
                  </a:lnTo>
                  <a:lnTo>
                    <a:pt x="273" y="69"/>
                  </a:lnTo>
                  <a:lnTo>
                    <a:pt x="282" y="71"/>
                  </a:lnTo>
                  <a:lnTo>
                    <a:pt x="308" y="100"/>
                  </a:lnTo>
                  <a:lnTo>
                    <a:pt x="314" y="99"/>
                  </a:lnTo>
                  <a:lnTo>
                    <a:pt x="341" y="115"/>
                  </a:lnTo>
                  <a:lnTo>
                    <a:pt x="381" y="113"/>
                  </a:lnTo>
                  <a:lnTo>
                    <a:pt x="402" y="126"/>
                  </a:lnTo>
                  <a:lnTo>
                    <a:pt x="358" y="151"/>
                  </a:lnTo>
                  <a:lnTo>
                    <a:pt x="356" y="181"/>
                  </a:lnTo>
                  <a:lnTo>
                    <a:pt x="329" y="206"/>
                  </a:lnTo>
                  <a:lnTo>
                    <a:pt x="300" y="205"/>
                  </a:lnTo>
                  <a:lnTo>
                    <a:pt x="284" y="212"/>
                  </a:lnTo>
                  <a:lnTo>
                    <a:pt x="264" y="220"/>
                  </a:lnTo>
                  <a:lnTo>
                    <a:pt x="239" y="204"/>
                  </a:lnTo>
                  <a:lnTo>
                    <a:pt x="223" y="212"/>
                  </a:lnTo>
                  <a:lnTo>
                    <a:pt x="209" y="215"/>
                  </a:lnTo>
                  <a:lnTo>
                    <a:pt x="197" y="196"/>
                  </a:lnTo>
                  <a:lnTo>
                    <a:pt x="162" y="197"/>
                  </a:lnTo>
                  <a:lnTo>
                    <a:pt x="151" y="205"/>
                  </a:lnTo>
                  <a:lnTo>
                    <a:pt x="143" y="213"/>
                  </a:lnTo>
                  <a:lnTo>
                    <a:pt x="128" y="213"/>
                  </a:lnTo>
                  <a:lnTo>
                    <a:pt x="112" y="216"/>
                  </a:lnTo>
                  <a:lnTo>
                    <a:pt x="99" y="211"/>
                  </a:lnTo>
                  <a:close/>
                </a:path>
              </a:pathLst>
            </a:custGeom>
            <a:solidFill>
              <a:schemeClr val="accent1"/>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4" name="Freeform 490">
              <a:extLst>
                <a:ext uri="{FF2B5EF4-FFF2-40B4-BE49-F238E27FC236}">
                  <a16:creationId xmlns:a16="http://schemas.microsoft.com/office/drawing/2014/main" xmlns="" id="{4D6F85BA-EF5A-4E11-9ED0-97C1B3E95395}"/>
                </a:ext>
              </a:extLst>
            </p:cNvPr>
            <p:cNvSpPr>
              <a:spLocks/>
            </p:cNvSpPr>
            <p:nvPr/>
          </p:nvSpPr>
          <p:spPr bwMode="auto">
            <a:xfrm>
              <a:off x="3787" y="1581"/>
              <a:ext cx="226" cy="181"/>
            </a:xfrm>
            <a:custGeom>
              <a:avLst/>
              <a:gdLst>
                <a:gd name="T0" fmla="*/ 207 w 214"/>
                <a:gd name="T1" fmla="*/ 180 h 191"/>
                <a:gd name="T2" fmla="*/ 205 w 214"/>
                <a:gd name="T3" fmla="*/ 169 h 191"/>
                <a:gd name="T4" fmla="*/ 212 w 214"/>
                <a:gd name="T5" fmla="*/ 159 h 191"/>
                <a:gd name="T6" fmla="*/ 212 w 214"/>
                <a:gd name="T7" fmla="*/ 145 h 191"/>
                <a:gd name="T8" fmla="*/ 197 w 214"/>
                <a:gd name="T9" fmla="*/ 134 h 191"/>
                <a:gd name="T10" fmla="*/ 192 w 214"/>
                <a:gd name="T11" fmla="*/ 128 h 191"/>
                <a:gd name="T12" fmla="*/ 188 w 214"/>
                <a:gd name="T13" fmla="*/ 109 h 191"/>
                <a:gd name="T14" fmla="*/ 179 w 214"/>
                <a:gd name="T15" fmla="*/ 93 h 191"/>
                <a:gd name="T16" fmla="*/ 169 w 214"/>
                <a:gd name="T17" fmla="*/ 80 h 191"/>
                <a:gd name="T18" fmla="*/ 169 w 214"/>
                <a:gd name="T19" fmla="*/ 69 h 191"/>
                <a:gd name="T20" fmla="*/ 175 w 214"/>
                <a:gd name="T21" fmla="*/ 61 h 191"/>
                <a:gd name="T22" fmla="*/ 199 w 214"/>
                <a:gd name="T23" fmla="*/ 63 h 191"/>
                <a:gd name="T24" fmla="*/ 208 w 214"/>
                <a:gd name="T25" fmla="*/ 52 h 191"/>
                <a:gd name="T26" fmla="*/ 214 w 214"/>
                <a:gd name="T27" fmla="*/ 24 h 191"/>
                <a:gd name="T28" fmla="*/ 212 w 214"/>
                <a:gd name="T29" fmla="*/ 15 h 191"/>
                <a:gd name="T30" fmla="*/ 201 w 214"/>
                <a:gd name="T31" fmla="*/ 13 h 191"/>
                <a:gd name="T32" fmla="*/ 181 w 214"/>
                <a:gd name="T33" fmla="*/ 15 h 191"/>
                <a:gd name="T34" fmla="*/ 153 w 214"/>
                <a:gd name="T35" fmla="*/ 15 h 191"/>
                <a:gd name="T36" fmla="*/ 132 w 214"/>
                <a:gd name="T37" fmla="*/ 6 h 191"/>
                <a:gd name="T38" fmla="*/ 117 w 214"/>
                <a:gd name="T39" fmla="*/ 2 h 191"/>
                <a:gd name="T40" fmla="*/ 104 w 214"/>
                <a:gd name="T41" fmla="*/ 0 h 191"/>
                <a:gd name="T42" fmla="*/ 91 w 214"/>
                <a:gd name="T43" fmla="*/ 17 h 191"/>
                <a:gd name="T44" fmla="*/ 76 w 214"/>
                <a:gd name="T45" fmla="*/ 28 h 191"/>
                <a:gd name="T46" fmla="*/ 54 w 214"/>
                <a:gd name="T47" fmla="*/ 26 h 191"/>
                <a:gd name="T48" fmla="*/ 41 w 214"/>
                <a:gd name="T49" fmla="*/ 35 h 191"/>
                <a:gd name="T50" fmla="*/ 20 w 214"/>
                <a:gd name="T51" fmla="*/ 56 h 191"/>
                <a:gd name="T52" fmla="*/ 4 w 214"/>
                <a:gd name="T53" fmla="*/ 69 h 191"/>
                <a:gd name="T54" fmla="*/ 0 w 214"/>
                <a:gd name="T55" fmla="*/ 78 h 191"/>
                <a:gd name="T56" fmla="*/ 9 w 214"/>
                <a:gd name="T57" fmla="*/ 95 h 191"/>
                <a:gd name="T58" fmla="*/ 19 w 214"/>
                <a:gd name="T59" fmla="*/ 117 h 191"/>
                <a:gd name="T60" fmla="*/ 30 w 214"/>
                <a:gd name="T61" fmla="*/ 130 h 191"/>
                <a:gd name="T62" fmla="*/ 41 w 214"/>
                <a:gd name="T63" fmla="*/ 126 h 191"/>
                <a:gd name="T64" fmla="*/ 60 w 214"/>
                <a:gd name="T65" fmla="*/ 119 h 191"/>
                <a:gd name="T66" fmla="*/ 58 w 214"/>
                <a:gd name="T67" fmla="*/ 137 h 191"/>
                <a:gd name="T68" fmla="*/ 52 w 214"/>
                <a:gd name="T69" fmla="*/ 159 h 191"/>
                <a:gd name="T70" fmla="*/ 54 w 214"/>
                <a:gd name="T71" fmla="*/ 163 h 191"/>
                <a:gd name="T72" fmla="*/ 63 w 214"/>
                <a:gd name="T73" fmla="*/ 163 h 191"/>
                <a:gd name="T74" fmla="*/ 76 w 214"/>
                <a:gd name="T75" fmla="*/ 159 h 191"/>
                <a:gd name="T76" fmla="*/ 104 w 214"/>
                <a:gd name="T77" fmla="*/ 162 h 191"/>
                <a:gd name="T78" fmla="*/ 112 w 214"/>
                <a:gd name="T79" fmla="*/ 172 h 191"/>
                <a:gd name="T80" fmla="*/ 128 w 214"/>
                <a:gd name="T81" fmla="*/ 178 h 191"/>
                <a:gd name="T82" fmla="*/ 141 w 214"/>
                <a:gd name="T83" fmla="*/ 191 h 191"/>
                <a:gd name="T84" fmla="*/ 150 w 214"/>
                <a:gd name="T85" fmla="*/ 189 h 191"/>
                <a:gd name="T86" fmla="*/ 167 w 214"/>
                <a:gd name="T87" fmla="*/ 180 h 191"/>
                <a:gd name="T88" fmla="*/ 184 w 214"/>
                <a:gd name="T89" fmla="*/ 178 h 191"/>
                <a:gd name="T90" fmla="*/ 207 w 214"/>
                <a:gd name="T91" fmla="*/ 18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4" h="191">
                  <a:moveTo>
                    <a:pt x="207" y="180"/>
                  </a:moveTo>
                  <a:lnTo>
                    <a:pt x="205" y="169"/>
                  </a:lnTo>
                  <a:lnTo>
                    <a:pt x="212" y="159"/>
                  </a:lnTo>
                  <a:lnTo>
                    <a:pt x="212" y="145"/>
                  </a:lnTo>
                  <a:lnTo>
                    <a:pt x="197" y="134"/>
                  </a:lnTo>
                  <a:lnTo>
                    <a:pt x="192" y="128"/>
                  </a:lnTo>
                  <a:lnTo>
                    <a:pt x="188" y="109"/>
                  </a:lnTo>
                  <a:lnTo>
                    <a:pt x="179" y="93"/>
                  </a:lnTo>
                  <a:lnTo>
                    <a:pt x="169" y="80"/>
                  </a:lnTo>
                  <a:lnTo>
                    <a:pt x="169" y="69"/>
                  </a:lnTo>
                  <a:lnTo>
                    <a:pt x="175" y="61"/>
                  </a:lnTo>
                  <a:lnTo>
                    <a:pt x="199" y="63"/>
                  </a:lnTo>
                  <a:lnTo>
                    <a:pt x="208" y="52"/>
                  </a:lnTo>
                  <a:lnTo>
                    <a:pt x="214" y="24"/>
                  </a:lnTo>
                  <a:lnTo>
                    <a:pt x="212" y="15"/>
                  </a:lnTo>
                  <a:lnTo>
                    <a:pt x="201" y="13"/>
                  </a:lnTo>
                  <a:lnTo>
                    <a:pt x="181" y="15"/>
                  </a:lnTo>
                  <a:lnTo>
                    <a:pt x="153" y="15"/>
                  </a:lnTo>
                  <a:lnTo>
                    <a:pt x="132" y="6"/>
                  </a:lnTo>
                  <a:lnTo>
                    <a:pt x="117" y="2"/>
                  </a:lnTo>
                  <a:lnTo>
                    <a:pt x="104" y="0"/>
                  </a:lnTo>
                  <a:lnTo>
                    <a:pt x="91" y="17"/>
                  </a:lnTo>
                  <a:lnTo>
                    <a:pt x="76" y="28"/>
                  </a:lnTo>
                  <a:lnTo>
                    <a:pt x="54" y="26"/>
                  </a:lnTo>
                  <a:lnTo>
                    <a:pt x="41" y="35"/>
                  </a:lnTo>
                  <a:lnTo>
                    <a:pt x="20" y="56"/>
                  </a:lnTo>
                  <a:lnTo>
                    <a:pt x="4" y="69"/>
                  </a:lnTo>
                  <a:lnTo>
                    <a:pt x="0" y="78"/>
                  </a:lnTo>
                  <a:lnTo>
                    <a:pt x="9" y="95"/>
                  </a:lnTo>
                  <a:lnTo>
                    <a:pt x="19" y="117"/>
                  </a:lnTo>
                  <a:lnTo>
                    <a:pt x="30" y="130"/>
                  </a:lnTo>
                  <a:lnTo>
                    <a:pt x="41" y="126"/>
                  </a:lnTo>
                  <a:lnTo>
                    <a:pt x="60" y="119"/>
                  </a:lnTo>
                  <a:lnTo>
                    <a:pt x="58" y="137"/>
                  </a:lnTo>
                  <a:lnTo>
                    <a:pt x="52" y="159"/>
                  </a:lnTo>
                  <a:lnTo>
                    <a:pt x="54" y="163"/>
                  </a:lnTo>
                  <a:lnTo>
                    <a:pt x="63" y="163"/>
                  </a:lnTo>
                  <a:lnTo>
                    <a:pt x="76" y="159"/>
                  </a:lnTo>
                  <a:lnTo>
                    <a:pt x="104" y="162"/>
                  </a:lnTo>
                  <a:lnTo>
                    <a:pt x="112" y="172"/>
                  </a:lnTo>
                  <a:lnTo>
                    <a:pt x="128" y="178"/>
                  </a:lnTo>
                  <a:lnTo>
                    <a:pt x="141" y="191"/>
                  </a:lnTo>
                  <a:lnTo>
                    <a:pt x="150" y="189"/>
                  </a:lnTo>
                  <a:lnTo>
                    <a:pt x="167" y="180"/>
                  </a:lnTo>
                  <a:lnTo>
                    <a:pt x="184" y="178"/>
                  </a:lnTo>
                  <a:lnTo>
                    <a:pt x="207" y="180"/>
                  </a:lnTo>
                  <a:close/>
                </a:path>
              </a:pathLst>
            </a:custGeom>
            <a:solidFill>
              <a:schemeClr val="accent5">
                <a:lumMod val="60000"/>
                <a:lumOff val="40000"/>
              </a:schemeClr>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5" name="Freeform 491">
              <a:extLst>
                <a:ext uri="{FF2B5EF4-FFF2-40B4-BE49-F238E27FC236}">
                  <a16:creationId xmlns:a16="http://schemas.microsoft.com/office/drawing/2014/main" xmlns="" id="{5DADC35E-BFFB-4472-8AE9-D350C5C23F2E}"/>
                </a:ext>
              </a:extLst>
            </p:cNvPr>
            <p:cNvSpPr>
              <a:spLocks/>
            </p:cNvSpPr>
            <p:nvPr/>
          </p:nvSpPr>
          <p:spPr bwMode="auto">
            <a:xfrm>
              <a:off x="3301" y="1988"/>
              <a:ext cx="575" cy="492"/>
            </a:xfrm>
            <a:custGeom>
              <a:avLst/>
              <a:gdLst>
                <a:gd name="T0" fmla="*/ 11 w 551"/>
                <a:gd name="T1" fmla="*/ 130 h 518"/>
                <a:gd name="T2" fmla="*/ 0 w 551"/>
                <a:gd name="T3" fmla="*/ 165 h 518"/>
                <a:gd name="T4" fmla="*/ 24 w 551"/>
                <a:gd name="T5" fmla="*/ 198 h 518"/>
                <a:gd name="T6" fmla="*/ 20 w 551"/>
                <a:gd name="T7" fmla="*/ 226 h 518"/>
                <a:gd name="T8" fmla="*/ 30 w 551"/>
                <a:gd name="T9" fmla="*/ 250 h 518"/>
                <a:gd name="T10" fmla="*/ 37 w 551"/>
                <a:gd name="T11" fmla="*/ 297 h 518"/>
                <a:gd name="T12" fmla="*/ 39 w 551"/>
                <a:gd name="T13" fmla="*/ 315 h 518"/>
                <a:gd name="T14" fmla="*/ 33 w 551"/>
                <a:gd name="T15" fmla="*/ 332 h 518"/>
                <a:gd name="T16" fmla="*/ 48 w 551"/>
                <a:gd name="T17" fmla="*/ 341 h 518"/>
                <a:gd name="T18" fmla="*/ 63 w 551"/>
                <a:gd name="T19" fmla="*/ 352 h 518"/>
                <a:gd name="T20" fmla="*/ 78 w 551"/>
                <a:gd name="T21" fmla="*/ 380 h 518"/>
                <a:gd name="T22" fmla="*/ 94 w 551"/>
                <a:gd name="T23" fmla="*/ 399 h 518"/>
                <a:gd name="T24" fmla="*/ 126 w 551"/>
                <a:gd name="T25" fmla="*/ 408 h 518"/>
                <a:gd name="T26" fmla="*/ 148 w 551"/>
                <a:gd name="T27" fmla="*/ 406 h 518"/>
                <a:gd name="T28" fmla="*/ 180 w 551"/>
                <a:gd name="T29" fmla="*/ 436 h 518"/>
                <a:gd name="T30" fmla="*/ 218 w 551"/>
                <a:gd name="T31" fmla="*/ 452 h 518"/>
                <a:gd name="T32" fmla="*/ 246 w 551"/>
                <a:gd name="T33" fmla="*/ 447 h 518"/>
                <a:gd name="T34" fmla="*/ 276 w 551"/>
                <a:gd name="T35" fmla="*/ 467 h 518"/>
                <a:gd name="T36" fmla="*/ 291 w 551"/>
                <a:gd name="T37" fmla="*/ 469 h 518"/>
                <a:gd name="T38" fmla="*/ 314 w 551"/>
                <a:gd name="T39" fmla="*/ 478 h 518"/>
                <a:gd name="T40" fmla="*/ 340 w 551"/>
                <a:gd name="T41" fmla="*/ 498 h 518"/>
                <a:gd name="T42" fmla="*/ 362 w 551"/>
                <a:gd name="T43" fmla="*/ 501 h 518"/>
                <a:gd name="T44" fmla="*/ 379 w 551"/>
                <a:gd name="T45" fmla="*/ 490 h 518"/>
                <a:gd name="T46" fmla="*/ 482 w 551"/>
                <a:gd name="T47" fmla="*/ 518 h 518"/>
                <a:gd name="T48" fmla="*/ 486 w 551"/>
                <a:gd name="T49" fmla="*/ 490 h 518"/>
                <a:gd name="T50" fmla="*/ 536 w 551"/>
                <a:gd name="T51" fmla="*/ 408 h 518"/>
                <a:gd name="T52" fmla="*/ 551 w 551"/>
                <a:gd name="T53" fmla="*/ 374 h 518"/>
                <a:gd name="T54" fmla="*/ 532 w 551"/>
                <a:gd name="T55" fmla="*/ 324 h 518"/>
                <a:gd name="T56" fmla="*/ 505 w 551"/>
                <a:gd name="T57" fmla="*/ 287 h 518"/>
                <a:gd name="T58" fmla="*/ 505 w 551"/>
                <a:gd name="T59" fmla="*/ 254 h 518"/>
                <a:gd name="T60" fmla="*/ 503 w 551"/>
                <a:gd name="T61" fmla="*/ 226 h 518"/>
                <a:gd name="T62" fmla="*/ 503 w 551"/>
                <a:gd name="T63" fmla="*/ 208 h 518"/>
                <a:gd name="T64" fmla="*/ 523 w 551"/>
                <a:gd name="T65" fmla="*/ 182 h 518"/>
                <a:gd name="T66" fmla="*/ 514 w 551"/>
                <a:gd name="T67" fmla="*/ 128 h 518"/>
                <a:gd name="T68" fmla="*/ 508 w 551"/>
                <a:gd name="T69" fmla="*/ 91 h 518"/>
                <a:gd name="T70" fmla="*/ 482 w 551"/>
                <a:gd name="T71" fmla="*/ 59 h 518"/>
                <a:gd name="T72" fmla="*/ 418 w 551"/>
                <a:gd name="T73" fmla="*/ 56 h 518"/>
                <a:gd name="T74" fmla="*/ 344 w 551"/>
                <a:gd name="T75" fmla="*/ 50 h 518"/>
                <a:gd name="T76" fmla="*/ 304 w 551"/>
                <a:gd name="T77" fmla="*/ 39 h 518"/>
                <a:gd name="T78" fmla="*/ 280 w 551"/>
                <a:gd name="T79" fmla="*/ 52 h 518"/>
                <a:gd name="T80" fmla="*/ 257 w 551"/>
                <a:gd name="T81" fmla="*/ 37 h 518"/>
                <a:gd name="T82" fmla="*/ 239 w 551"/>
                <a:gd name="T83" fmla="*/ 32 h 518"/>
                <a:gd name="T84" fmla="*/ 218 w 551"/>
                <a:gd name="T85" fmla="*/ 2 h 518"/>
                <a:gd name="T86" fmla="*/ 183 w 551"/>
                <a:gd name="T87" fmla="*/ 6 h 518"/>
                <a:gd name="T88" fmla="*/ 150 w 551"/>
                <a:gd name="T89" fmla="*/ 20 h 518"/>
                <a:gd name="T90" fmla="*/ 98 w 551"/>
                <a:gd name="T91" fmla="*/ 43 h 518"/>
                <a:gd name="T92" fmla="*/ 52 w 551"/>
                <a:gd name="T93" fmla="*/ 63 h 518"/>
                <a:gd name="T94" fmla="*/ 24 w 551"/>
                <a:gd name="T95" fmla="*/ 91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1" h="518">
                  <a:moveTo>
                    <a:pt x="13" y="98"/>
                  </a:moveTo>
                  <a:lnTo>
                    <a:pt x="11" y="130"/>
                  </a:lnTo>
                  <a:lnTo>
                    <a:pt x="11" y="150"/>
                  </a:lnTo>
                  <a:lnTo>
                    <a:pt x="0" y="165"/>
                  </a:lnTo>
                  <a:lnTo>
                    <a:pt x="22" y="191"/>
                  </a:lnTo>
                  <a:lnTo>
                    <a:pt x="24" y="198"/>
                  </a:lnTo>
                  <a:lnTo>
                    <a:pt x="19" y="215"/>
                  </a:lnTo>
                  <a:lnTo>
                    <a:pt x="20" y="226"/>
                  </a:lnTo>
                  <a:lnTo>
                    <a:pt x="31" y="241"/>
                  </a:lnTo>
                  <a:lnTo>
                    <a:pt x="30" y="250"/>
                  </a:lnTo>
                  <a:lnTo>
                    <a:pt x="28" y="278"/>
                  </a:lnTo>
                  <a:lnTo>
                    <a:pt x="37" y="297"/>
                  </a:lnTo>
                  <a:lnTo>
                    <a:pt x="44" y="308"/>
                  </a:lnTo>
                  <a:lnTo>
                    <a:pt x="39" y="315"/>
                  </a:lnTo>
                  <a:lnTo>
                    <a:pt x="39" y="326"/>
                  </a:lnTo>
                  <a:lnTo>
                    <a:pt x="33" y="332"/>
                  </a:lnTo>
                  <a:lnTo>
                    <a:pt x="33" y="339"/>
                  </a:lnTo>
                  <a:lnTo>
                    <a:pt x="48" y="341"/>
                  </a:lnTo>
                  <a:lnTo>
                    <a:pt x="59" y="345"/>
                  </a:lnTo>
                  <a:lnTo>
                    <a:pt x="63" y="352"/>
                  </a:lnTo>
                  <a:lnTo>
                    <a:pt x="63" y="365"/>
                  </a:lnTo>
                  <a:lnTo>
                    <a:pt x="78" y="380"/>
                  </a:lnTo>
                  <a:lnTo>
                    <a:pt x="91" y="386"/>
                  </a:lnTo>
                  <a:lnTo>
                    <a:pt x="94" y="399"/>
                  </a:lnTo>
                  <a:lnTo>
                    <a:pt x="111" y="421"/>
                  </a:lnTo>
                  <a:lnTo>
                    <a:pt x="126" y="408"/>
                  </a:lnTo>
                  <a:lnTo>
                    <a:pt x="139" y="404"/>
                  </a:lnTo>
                  <a:lnTo>
                    <a:pt x="148" y="406"/>
                  </a:lnTo>
                  <a:lnTo>
                    <a:pt x="174" y="434"/>
                  </a:lnTo>
                  <a:lnTo>
                    <a:pt x="180" y="436"/>
                  </a:lnTo>
                  <a:lnTo>
                    <a:pt x="211" y="450"/>
                  </a:lnTo>
                  <a:lnTo>
                    <a:pt x="218" y="452"/>
                  </a:lnTo>
                  <a:lnTo>
                    <a:pt x="231" y="449"/>
                  </a:lnTo>
                  <a:lnTo>
                    <a:pt x="246" y="447"/>
                  </a:lnTo>
                  <a:lnTo>
                    <a:pt x="259" y="452"/>
                  </a:lnTo>
                  <a:lnTo>
                    <a:pt x="276" y="467"/>
                  </a:lnTo>
                  <a:lnTo>
                    <a:pt x="283" y="475"/>
                  </a:lnTo>
                  <a:lnTo>
                    <a:pt x="291" y="469"/>
                  </a:lnTo>
                  <a:lnTo>
                    <a:pt x="300" y="467"/>
                  </a:lnTo>
                  <a:lnTo>
                    <a:pt x="314" y="478"/>
                  </a:lnTo>
                  <a:lnTo>
                    <a:pt x="329" y="490"/>
                  </a:lnTo>
                  <a:lnTo>
                    <a:pt x="340" y="498"/>
                  </a:lnTo>
                  <a:lnTo>
                    <a:pt x="355" y="503"/>
                  </a:lnTo>
                  <a:lnTo>
                    <a:pt x="362" y="501"/>
                  </a:lnTo>
                  <a:lnTo>
                    <a:pt x="369" y="494"/>
                  </a:lnTo>
                  <a:lnTo>
                    <a:pt x="379" y="490"/>
                  </a:lnTo>
                  <a:lnTo>
                    <a:pt x="397" y="496"/>
                  </a:lnTo>
                  <a:lnTo>
                    <a:pt x="482" y="518"/>
                  </a:lnTo>
                  <a:lnTo>
                    <a:pt x="495" y="507"/>
                  </a:lnTo>
                  <a:lnTo>
                    <a:pt x="486" y="490"/>
                  </a:lnTo>
                  <a:lnTo>
                    <a:pt x="477" y="462"/>
                  </a:lnTo>
                  <a:lnTo>
                    <a:pt x="536" y="408"/>
                  </a:lnTo>
                  <a:lnTo>
                    <a:pt x="547" y="395"/>
                  </a:lnTo>
                  <a:lnTo>
                    <a:pt x="551" y="374"/>
                  </a:lnTo>
                  <a:lnTo>
                    <a:pt x="542" y="347"/>
                  </a:lnTo>
                  <a:lnTo>
                    <a:pt x="532" y="324"/>
                  </a:lnTo>
                  <a:lnTo>
                    <a:pt x="516" y="298"/>
                  </a:lnTo>
                  <a:lnTo>
                    <a:pt x="505" y="287"/>
                  </a:lnTo>
                  <a:lnTo>
                    <a:pt x="503" y="271"/>
                  </a:lnTo>
                  <a:lnTo>
                    <a:pt x="505" y="254"/>
                  </a:lnTo>
                  <a:lnTo>
                    <a:pt x="510" y="237"/>
                  </a:lnTo>
                  <a:lnTo>
                    <a:pt x="503" y="226"/>
                  </a:lnTo>
                  <a:lnTo>
                    <a:pt x="494" y="219"/>
                  </a:lnTo>
                  <a:lnTo>
                    <a:pt x="503" y="208"/>
                  </a:lnTo>
                  <a:lnTo>
                    <a:pt x="518" y="187"/>
                  </a:lnTo>
                  <a:lnTo>
                    <a:pt x="523" y="182"/>
                  </a:lnTo>
                  <a:lnTo>
                    <a:pt x="520" y="146"/>
                  </a:lnTo>
                  <a:lnTo>
                    <a:pt x="514" y="128"/>
                  </a:lnTo>
                  <a:lnTo>
                    <a:pt x="508" y="109"/>
                  </a:lnTo>
                  <a:lnTo>
                    <a:pt x="508" y="91"/>
                  </a:lnTo>
                  <a:lnTo>
                    <a:pt x="497" y="74"/>
                  </a:lnTo>
                  <a:lnTo>
                    <a:pt x="482" y="59"/>
                  </a:lnTo>
                  <a:lnTo>
                    <a:pt x="466" y="57"/>
                  </a:lnTo>
                  <a:lnTo>
                    <a:pt x="418" y="56"/>
                  </a:lnTo>
                  <a:lnTo>
                    <a:pt x="392" y="54"/>
                  </a:lnTo>
                  <a:lnTo>
                    <a:pt x="344" y="50"/>
                  </a:lnTo>
                  <a:lnTo>
                    <a:pt x="325" y="41"/>
                  </a:lnTo>
                  <a:lnTo>
                    <a:pt x="304" y="39"/>
                  </a:lnTo>
                  <a:lnTo>
                    <a:pt x="293" y="43"/>
                  </a:lnTo>
                  <a:lnTo>
                    <a:pt x="280" y="52"/>
                  </a:lnTo>
                  <a:lnTo>
                    <a:pt x="268" y="48"/>
                  </a:lnTo>
                  <a:lnTo>
                    <a:pt x="257" y="37"/>
                  </a:lnTo>
                  <a:lnTo>
                    <a:pt x="244" y="37"/>
                  </a:lnTo>
                  <a:lnTo>
                    <a:pt x="239" y="32"/>
                  </a:lnTo>
                  <a:lnTo>
                    <a:pt x="235" y="15"/>
                  </a:lnTo>
                  <a:lnTo>
                    <a:pt x="218" y="2"/>
                  </a:lnTo>
                  <a:lnTo>
                    <a:pt x="206" y="0"/>
                  </a:lnTo>
                  <a:lnTo>
                    <a:pt x="183" y="6"/>
                  </a:lnTo>
                  <a:lnTo>
                    <a:pt x="165" y="11"/>
                  </a:lnTo>
                  <a:lnTo>
                    <a:pt x="150" y="20"/>
                  </a:lnTo>
                  <a:lnTo>
                    <a:pt x="124" y="35"/>
                  </a:lnTo>
                  <a:lnTo>
                    <a:pt x="98" y="43"/>
                  </a:lnTo>
                  <a:lnTo>
                    <a:pt x="76" y="52"/>
                  </a:lnTo>
                  <a:lnTo>
                    <a:pt x="52" y="63"/>
                  </a:lnTo>
                  <a:lnTo>
                    <a:pt x="39" y="78"/>
                  </a:lnTo>
                  <a:lnTo>
                    <a:pt x="24" y="91"/>
                  </a:lnTo>
                  <a:lnTo>
                    <a:pt x="13" y="98"/>
                  </a:lnTo>
                  <a:close/>
                </a:path>
              </a:pathLst>
            </a:custGeom>
            <a:solidFill>
              <a:schemeClr val="accent1"/>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sp>
          <p:nvSpPr>
            <p:cNvPr id="96" name="Freeform 492">
              <a:extLst>
                <a:ext uri="{FF2B5EF4-FFF2-40B4-BE49-F238E27FC236}">
                  <a16:creationId xmlns:a16="http://schemas.microsoft.com/office/drawing/2014/main" xmlns="" id="{13CDF441-DACB-421F-B8FC-FAC350D9E737}"/>
                </a:ext>
              </a:extLst>
            </p:cNvPr>
            <p:cNvSpPr>
              <a:spLocks/>
            </p:cNvSpPr>
            <p:nvPr/>
          </p:nvSpPr>
          <p:spPr bwMode="auto">
            <a:xfrm>
              <a:off x="3203" y="2670"/>
              <a:ext cx="206" cy="105"/>
            </a:xfrm>
            <a:custGeom>
              <a:avLst/>
              <a:gdLst>
                <a:gd name="T0" fmla="*/ 17 w 198"/>
                <a:gd name="T1" fmla="*/ 63 h 115"/>
                <a:gd name="T2" fmla="*/ 37 w 198"/>
                <a:gd name="T3" fmla="*/ 83 h 115"/>
                <a:gd name="T4" fmla="*/ 31 w 198"/>
                <a:gd name="T5" fmla="*/ 93 h 115"/>
                <a:gd name="T6" fmla="*/ 22 w 198"/>
                <a:gd name="T7" fmla="*/ 100 h 115"/>
                <a:gd name="T8" fmla="*/ 11 w 198"/>
                <a:gd name="T9" fmla="*/ 102 h 115"/>
                <a:gd name="T10" fmla="*/ 0 w 198"/>
                <a:gd name="T11" fmla="*/ 104 h 115"/>
                <a:gd name="T12" fmla="*/ 20 w 198"/>
                <a:gd name="T13" fmla="*/ 113 h 115"/>
                <a:gd name="T14" fmla="*/ 28 w 198"/>
                <a:gd name="T15" fmla="*/ 115 h 115"/>
                <a:gd name="T16" fmla="*/ 53 w 198"/>
                <a:gd name="T17" fmla="*/ 100 h 115"/>
                <a:gd name="T18" fmla="*/ 108 w 198"/>
                <a:gd name="T19" fmla="*/ 114 h 115"/>
                <a:gd name="T20" fmla="*/ 144 w 198"/>
                <a:gd name="T21" fmla="*/ 74 h 115"/>
                <a:gd name="T22" fmla="*/ 151 w 198"/>
                <a:gd name="T23" fmla="*/ 57 h 115"/>
                <a:gd name="T24" fmla="*/ 158 w 198"/>
                <a:gd name="T25" fmla="*/ 52 h 115"/>
                <a:gd name="T26" fmla="*/ 178 w 198"/>
                <a:gd name="T27" fmla="*/ 54 h 115"/>
                <a:gd name="T28" fmla="*/ 198 w 198"/>
                <a:gd name="T29" fmla="*/ 30 h 115"/>
                <a:gd name="T30" fmla="*/ 196 w 198"/>
                <a:gd name="T31" fmla="*/ 15 h 115"/>
                <a:gd name="T32" fmla="*/ 182 w 198"/>
                <a:gd name="T33" fmla="*/ 0 h 115"/>
                <a:gd name="T34" fmla="*/ 173 w 198"/>
                <a:gd name="T35" fmla="*/ 2 h 115"/>
                <a:gd name="T36" fmla="*/ 163 w 198"/>
                <a:gd name="T37" fmla="*/ 5 h 115"/>
                <a:gd name="T38" fmla="*/ 145 w 198"/>
                <a:gd name="T39" fmla="*/ 1 h 115"/>
                <a:gd name="T40" fmla="*/ 127 w 198"/>
                <a:gd name="T41" fmla="*/ 2 h 115"/>
                <a:gd name="T42" fmla="*/ 109 w 198"/>
                <a:gd name="T43" fmla="*/ 7 h 115"/>
                <a:gd name="T44" fmla="*/ 84 w 198"/>
                <a:gd name="T45" fmla="*/ 5 h 115"/>
                <a:gd name="T46" fmla="*/ 73 w 198"/>
                <a:gd name="T47" fmla="*/ 20 h 115"/>
                <a:gd name="T48" fmla="*/ 31 w 198"/>
                <a:gd name="T49" fmla="*/ 7 h 115"/>
                <a:gd name="T50" fmla="*/ 15 w 198"/>
                <a:gd name="T51" fmla="*/ 7 h 115"/>
                <a:gd name="T52" fmla="*/ 15 w 198"/>
                <a:gd name="T53" fmla="*/ 32 h 115"/>
                <a:gd name="T54" fmla="*/ 17 w 198"/>
                <a:gd name="T55" fmla="*/ 6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98" h="115">
                  <a:moveTo>
                    <a:pt x="17" y="63"/>
                  </a:moveTo>
                  <a:lnTo>
                    <a:pt x="37" y="83"/>
                  </a:lnTo>
                  <a:lnTo>
                    <a:pt x="31" y="93"/>
                  </a:lnTo>
                  <a:lnTo>
                    <a:pt x="22" y="100"/>
                  </a:lnTo>
                  <a:lnTo>
                    <a:pt x="11" y="102"/>
                  </a:lnTo>
                  <a:lnTo>
                    <a:pt x="0" y="104"/>
                  </a:lnTo>
                  <a:lnTo>
                    <a:pt x="20" y="113"/>
                  </a:lnTo>
                  <a:lnTo>
                    <a:pt x="28" y="115"/>
                  </a:lnTo>
                  <a:lnTo>
                    <a:pt x="53" y="100"/>
                  </a:lnTo>
                  <a:lnTo>
                    <a:pt x="108" y="114"/>
                  </a:lnTo>
                  <a:lnTo>
                    <a:pt x="144" y="74"/>
                  </a:lnTo>
                  <a:lnTo>
                    <a:pt x="151" y="57"/>
                  </a:lnTo>
                  <a:lnTo>
                    <a:pt x="158" y="52"/>
                  </a:lnTo>
                  <a:lnTo>
                    <a:pt x="178" y="54"/>
                  </a:lnTo>
                  <a:lnTo>
                    <a:pt x="198" y="30"/>
                  </a:lnTo>
                  <a:lnTo>
                    <a:pt x="196" y="15"/>
                  </a:lnTo>
                  <a:lnTo>
                    <a:pt x="182" y="0"/>
                  </a:lnTo>
                  <a:lnTo>
                    <a:pt x="173" y="2"/>
                  </a:lnTo>
                  <a:lnTo>
                    <a:pt x="163" y="5"/>
                  </a:lnTo>
                  <a:lnTo>
                    <a:pt x="145" y="1"/>
                  </a:lnTo>
                  <a:lnTo>
                    <a:pt x="127" y="2"/>
                  </a:lnTo>
                  <a:lnTo>
                    <a:pt x="109" y="7"/>
                  </a:lnTo>
                  <a:lnTo>
                    <a:pt x="84" y="5"/>
                  </a:lnTo>
                  <a:lnTo>
                    <a:pt x="73" y="20"/>
                  </a:lnTo>
                  <a:lnTo>
                    <a:pt x="31" y="7"/>
                  </a:lnTo>
                  <a:lnTo>
                    <a:pt x="15" y="7"/>
                  </a:lnTo>
                  <a:lnTo>
                    <a:pt x="15" y="32"/>
                  </a:lnTo>
                  <a:lnTo>
                    <a:pt x="17" y="63"/>
                  </a:lnTo>
                  <a:close/>
                </a:path>
              </a:pathLst>
            </a:custGeom>
            <a:solidFill>
              <a:schemeClr val="accent1"/>
            </a:solidFill>
            <a:ln w="9525" cap="flat" cmpd="sng">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a:lstStyle/>
            <a:p>
              <a:pPr algn="ctr">
                <a:spcBef>
                  <a:spcPct val="20000"/>
                </a:spcBef>
                <a:defRPr/>
              </a:pPr>
              <a:endParaRPr lang="de-DE" kern="0">
                <a:solidFill>
                  <a:srgbClr val="004A7A"/>
                </a:solidFill>
              </a:endParaRPr>
            </a:p>
          </p:txBody>
        </p:sp>
      </p:grpSp>
      <p:cxnSp>
        <p:nvCxnSpPr>
          <p:cNvPr id="14" name="Straight Connector 13">
            <a:extLst>
              <a:ext uri="{FF2B5EF4-FFF2-40B4-BE49-F238E27FC236}">
                <a16:creationId xmlns:a16="http://schemas.microsoft.com/office/drawing/2014/main" xmlns="" id="{7600A1CF-A7A9-4A53-9F52-CD0A4C5622B7}"/>
              </a:ext>
            </a:extLst>
          </p:cNvPr>
          <p:cNvCxnSpPr>
            <a:cxnSpLocks/>
          </p:cNvCxnSpPr>
          <p:nvPr/>
        </p:nvCxnSpPr>
        <p:spPr>
          <a:xfrm>
            <a:off x="2389815" y="702287"/>
            <a:ext cx="7208391" cy="0"/>
          </a:xfrm>
          <a:prstGeom prst="line">
            <a:avLst/>
          </a:prstGeom>
          <a:ln>
            <a:solidFill>
              <a:srgbClr val="D85C72"/>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pic>
        <p:nvPicPr>
          <p:cNvPr id="15" name="Picture 14">
            <a:extLst>
              <a:ext uri="{FF2B5EF4-FFF2-40B4-BE49-F238E27FC236}">
                <a16:creationId xmlns:a16="http://schemas.microsoft.com/office/drawing/2014/main" xmlns="" id="{B50938F4-78C5-47FF-8E0E-7D7F0D6282BE}"/>
              </a:ext>
            </a:extLst>
          </p:cNvPr>
          <p:cNvPicPr/>
          <p:nvPr/>
        </p:nvPicPr>
        <p:blipFill>
          <a:blip r:embed="rId4"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86" name="Freeform 10">
            <a:extLst>
              <a:ext uri="{FF2B5EF4-FFF2-40B4-BE49-F238E27FC236}">
                <a16:creationId xmlns:a16="http://schemas.microsoft.com/office/drawing/2014/main" xmlns="" id="{E9D6C187-C93B-45E9-8142-9B9A7968F7C0}"/>
              </a:ext>
            </a:extLst>
          </p:cNvPr>
          <p:cNvSpPr>
            <a:spLocks noEditPoints="1"/>
          </p:cNvSpPr>
          <p:nvPr/>
        </p:nvSpPr>
        <p:spPr bwMode="auto">
          <a:xfrm>
            <a:off x="4279004" y="2026085"/>
            <a:ext cx="676085" cy="59564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defRPr/>
            </a:pPr>
            <a:endParaRPr lang="zh-CN" altLang="en-US" dirty="0">
              <a:solidFill>
                <a:prstClr val="black"/>
              </a:solidFill>
              <a:latin typeface="Lato Light"/>
            </a:endParaRPr>
          </a:p>
        </p:txBody>
      </p:sp>
      <p:sp>
        <p:nvSpPr>
          <p:cNvPr id="89" name="Title 2">
            <a:extLst>
              <a:ext uri="{FF2B5EF4-FFF2-40B4-BE49-F238E27FC236}">
                <a16:creationId xmlns:a16="http://schemas.microsoft.com/office/drawing/2014/main" xmlns="" id="{6206E6AF-5ECF-4222-8F63-11E66DAEFC89}"/>
              </a:ext>
            </a:extLst>
          </p:cNvPr>
          <p:cNvSpPr txBox="1">
            <a:spLocks/>
          </p:cNvSpPr>
          <p:nvPr/>
        </p:nvSpPr>
        <p:spPr>
          <a:xfrm>
            <a:off x="2751590" y="-102594"/>
            <a:ext cx="10022885" cy="967995"/>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lang="en-US" sz="2500" b="1" kern="1200" dirty="0">
                <a:solidFill>
                  <a:srgbClr val="802755"/>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a:lstStyle>
          <a:p>
            <a:pPr lvl="0"/>
            <a:r>
              <a:rPr lang="en-GB" sz="2000" dirty="0">
                <a:latin typeface="Verdana" panose="020B0604030504040204" pitchFamily="34" charset="0"/>
                <a:ea typeface="Verdana" panose="020B0604030504040204" pitchFamily="34" charset="0"/>
              </a:rPr>
              <a:t>IBEX &amp; Marke</a:t>
            </a:r>
            <a:r>
              <a:rPr lang="en-GB" sz="2000" dirty="0">
                <a:solidFill>
                  <a:srgbClr val="D6BCCB"/>
                </a:solidFill>
                <a:latin typeface="Verdana" panose="020B0604030504040204" pitchFamily="34" charset="0"/>
                <a:ea typeface="Verdana" panose="020B0604030504040204" pitchFamily="34" charset="0"/>
              </a:rPr>
              <a:t>t int</a:t>
            </a:r>
            <a:r>
              <a:rPr lang="en-GB" sz="2000" dirty="0">
                <a:latin typeface="Verdana" panose="020B0604030504040204" pitchFamily="34" charset="0"/>
                <a:ea typeface="Verdana" panose="020B0604030504040204" pitchFamily="34" charset="0"/>
              </a:rPr>
              <a:t>egration  </a:t>
            </a:r>
            <a:endParaRPr lang="en-US" sz="2000" dirty="0">
              <a:latin typeface="Verdana" panose="020B0604030504040204" pitchFamily="34" charset="0"/>
              <a:ea typeface="Verdana" panose="020B0604030504040204" pitchFamily="34" charset="0"/>
            </a:endParaRPr>
          </a:p>
        </p:txBody>
      </p:sp>
      <p:pic>
        <p:nvPicPr>
          <p:cNvPr id="90" name="Picture 89">
            <a:extLst>
              <a:ext uri="{FF2B5EF4-FFF2-40B4-BE49-F238E27FC236}">
                <a16:creationId xmlns:a16="http://schemas.microsoft.com/office/drawing/2014/main" xmlns="" id="{C8F6DC8D-4AFA-4934-8CBD-0F567655E014}"/>
              </a:ext>
            </a:extLst>
          </p:cNvPr>
          <p:cNvPicPr>
            <a:picLocks noChangeAspect="1"/>
          </p:cNvPicPr>
          <p:nvPr/>
        </p:nvPicPr>
        <p:blipFill>
          <a:blip r:embed="rId5" cstate="hq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 y="4"/>
            <a:ext cx="1999336" cy="1233577"/>
          </a:xfrm>
          <a:prstGeom prst="rect">
            <a:avLst/>
          </a:prstGeom>
        </p:spPr>
      </p:pic>
      <p:pic>
        <p:nvPicPr>
          <p:cNvPr id="91" name="Picture 90" descr="D:\Users\Public\Documents\IBEX-ALL\ADMIN\търговска марка\Last\Pantone\05_en\05_IBEX_en_Pantone.png">
            <a:extLst>
              <a:ext uri="{FF2B5EF4-FFF2-40B4-BE49-F238E27FC236}">
                <a16:creationId xmlns:a16="http://schemas.microsoft.com/office/drawing/2014/main" xmlns="" id="{199C8BC3-6CAB-435F-86E5-9A18D45852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985" y="72292"/>
            <a:ext cx="852663" cy="629995"/>
          </a:xfrm>
          <a:prstGeom prst="rect">
            <a:avLst/>
          </a:prstGeom>
          <a:noFill/>
          <a:extLst>
            <a:ext uri="{909E8E84-426E-40DD-AFC4-6F175D3DCCD1}">
              <a14:hiddenFill xmlns:a14="http://schemas.microsoft.com/office/drawing/2010/main">
                <a:solidFill>
                  <a:srgbClr val="FFFFFF"/>
                </a:solidFill>
              </a14:hiddenFill>
            </a:ext>
          </a:extLst>
        </p:spPr>
      </p:pic>
      <p:sp>
        <p:nvSpPr>
          <p:cNvPr id="2" name="Arrow: Right 1">
            <a:extLst>
              <a:ext uri="{FF2B5EF4-FFF2-40B4-BE49-F238E27FC236}">
                <a16:creationId xmlns:a16="http://schemas.microsoft.com/office/drawing/2014/main" xmlns="" id="{23936E9A-254E-4EDE-BE5C-E31FE8DB5B7E}"/>
              </a:ext>
            </a:extLst>
          </p:cNvPr>
          <p:cNvSpPr/>
          <p:nvPr/>
        </p:nvSpPr>
        <p:spPr>
          <a:xfrm>
            <a:off x="999670" y="1122122"/>
            <a:ext cx="711685" cy="667487"/>
          </a:xfrm>
          <a:prstGeom prst="right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Arrow: Right 108">
            <a:extLst>
              <a:ext uri="{FF2B5EF4-FFF2-40B4-BE49-F238E27FC236}">
                <a16:creationId xmlns:a16="http://schemas.microsoft.com/office/drawing/2014/main" xmlns="" id="{7A312E88-CF0F-4B00-9D3C-9DAFE8817EC4}"/>
              </a:ext>
            </a:extLst>
          </p:cNvPr>
          <p:cNvSpPr/>
          <p:nvPr/>
        </p:nvSpPr>
        <p:spPr>
          <a:xfrm>
            <a:off x="984202" y="1915569"/>
            <a:ext cx="711685" cy="667487"/>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Arrow: Right 109">
            <a:extLst>
              <a:ext uri="{FF2B5EF4-FFF2-40B4-BE49-F238E27FC236}">
                <a16:creationId xmlns:a16="http://schemas.microsoft.com/office/drawing/2014/main" xmlns="" id="{1EE34541-AA1C-4580-90F3-67EF1F63C487}"/>
              </a:ext>
            </a:extLst>
          </p:cNvPr>
          <p:cNvSpPr/>
          <p:nvPr/>
        </p:nvSpPr>
        <p:spPr>
          <a:xfrm>
            <a:off x="981274" y="3832652"/>
            <a:ext cx="711685" cy="667487"/>
          </a:xfrm>
          <a:prstGeom prst="rightArrow">
            <a:avLst/>
          </a:prstGeom>
          <a:solidFill>
            <a:schemeClr val="accent2">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1" name="Arrow: Right 110">
            <a:extLst>
              <a:ext uri="{FF2B5EF4-FFF2-40B4-BE49-F238E27FC236}">
                <a16:creationId xmlns:a16="http://schemas.microsoft.com/office/drawing/2014/main" xmlns="" id="{1272CFAC-79F7-4A46-BFDB-AAB90CE7081B}"/>
              </a:ext>
            </a:extLst>
          </p:cNvPr>
          <p:cNvSpPr/>
          <p:nvPr/>
        </p:nvSpPr>
        <p:spPr>
          <a:xfrm>
            <a:off x="964148" y="2824339"/>
            <a:ext cx="711685" cy="667487"/>
          </a:xfrm>
          <a:prstGeom prst="rightArrow">
            <a:avLst/>
          </a:prstGeom>
          <a:solidFill>
            <a:schemeClr val="accent6">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12" name="Arrow: Right 111">
            <a:extLst>
              <a:ext uri="{FF2B5EF4-FFF2-40B4-BE49-F238E27FC236}">
                <a16:creationId xmlns:a16="http://schemas.microsoft.com/office/drawing/2014/main" xmlns="" id="{F1557953-9820-4709-ADD2-047B0D8AF744}"/>
              </a:ext>
            </a:extLst>
          </p:cNvPr>
          <p:cNvSpPr/>
          <p:nvPr/>
        </p:nvSpPr>
        <p:spPr>
          <a:xfrm>
            <a:off x="999669" y="4690007"/>
            <a:ext cx="711685" cy="667487"/>
          </a:xfrm>
          <a:prstGeom prst="rightArrow">
            <a:avLst/>
          </a:prstGeom>
          <a:solidFill>
            <a:srgbClr val="81435C"/>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xmlns="" id="{82F42323-65AD-4004-864B-B9C7D5326AAC}"/>
              </a:ext>
            </a:extLst>
          </p:cNvPr>
          <p:cNvSpPr/>
          <p:nvPr/>
        </p:nvSpPr>
        <p:spPr>
          <a:xfrm>
            <a:off x="1735399" y="1150691"/>
            <a:ext cx="5093880" cy="707886"/>
          </a:xfrm>
          <a:prstGeom prst="rect">
            <a:avLst/>
          </a:prstGeom>
        </p:spPr>
        <p:txBody>
          <a:bodyPr wrap="square">
            <a:spAutoFit/>
          </a:bodyPr>
          <a:lstStyle/>
          <a:p>
            <a:r>
              <a:rPr lang="en-GB" sz="2000" b="1" dirty="0">
                <a:latin typeface="Calibri" panose="020F0502020204030204" pitchFamily="34" charset="0"/>
              </a:rPr>
              <a:t>XBID 1</a:t>
            </a:r>
            <a:r>
              <a:rPr lang="en-GB" sz="2000" b="1" baseline="30000" dirty="0">
                <a:latin typeface="Calibri" panose="020F0502020204030204" pitchFamily="34" charset="0"/>
              </a:rPr>
              <a:t>st</a:t>
            </a:r>
            <a:r>
              <a:rPr lang="en-GB" sz="2000" b="1" dirty="0">
                <a:latin typeface="Calibri" panose="020F0502020204030204" pitchFamily="34" charset="0"/>
              </a:rPr>
              <a:t> wave </a:t>
            </a:r>
          </a:p>
          <a:p>
            <a:r>
              <a:rPr lang="en-GB" sz="2000" b="1" dirty="0">
                <a:latin typeface="Calibri" panose="020F0502020204030204" pitchFamily="34" charset="0"/>
              </a:rPr>
              <a:t>Go-live 2018, June 14</a:t>
            </a:r>
            <a:r>
              <a:rPr lang="en-GB" sz="2000" b="1" baseline="30000" dirty="0">
                <a:latin typeface="Calibri" panose="020F0502020204030204" pitchFamily="34" charset="0"/>
              </a:rPr>
              <a:t>th</a:t>
            </a:r>
            <a:r>
              <a:rPr lang="en-GB" sz="2000" b="1" dirty="0">
                <a:latin typeface="Calibri" panose="020F0502020204030204" pitchFamily="34" charset="0"/>
              </a:rPr>
              <a:t> </a:t>
            </a:r>
          </a:p>
        </p:txBody>
      </p:sp>
      <p:sp>
        <p:nvSpPr>
          <p:cNvPr id="113" name="Rectangle 112">
            <a:extLst>
              <a:ext uri="{FF2B5EF4-FFF2-40B4-BE49-F238E27FC236}">
                <a16:creationId xmlns:a16="http://schemas.microsoft.com/office/drawing/2014/main" xmlns="" id="{DDE7A67C-764E-4A3A-9D59-39C2B8F71E0D}"/>
              </a:ext>
            </a:extLst>
          </p:cNvPr>
          <p:cNvSpPr/>
          <p:nvPr/>
        </p:nvSpPr>
        <p:spPr>
          <a:xfrm>
            <a:off x="1731912" y="1990745"/>
            <a:ext cx="5093880" cy="707886"/>
          </a:xfrm>
          <a:prstGeom prst="rect">
            <a:avLst/>
          </a:prstGeom>
        </p:spPr>
        <p:txBody>
          <a:bodyPr wrap="square">
            <a:spAutoFit/>
          </a:bodyPr>
          <a:lstStyle/>
          <a:p>
            <a:r>
              <a:rPr lang="en-GB" sz="2000" b="1" dirty="0">
                <a:latin typeface="Calibri" panose="020F0502020204030204" pitchFamily="34" charset="0"/>
              </a:rPr>
              <a:t>XBID 2</a:t>
            </a:r>
            <a:r>
              <a:rPr lang="en-GB" sz="2000" b="1" baseline="30000" dirty="0">
                <a:latin typeface="Calibri" panose="020F0502020204030204" pitchFamily="34" charset="0"/>
              </a:rPr>
              <a:t>st</a:t>
            </a:r>
            <a:r>
              <a:rPr lang="en-GB" sz="2000" b="1" dirty="0">
                <a:latin typeface="Calibri" panose="020F0502020204030204" pitchFamily="34" charset="0"/>
              </a:rPr>
              <a:t> wave</a:t>
            </a:r>
          </a:p>
          <a:p>
            <a:r>
              <a:rPr lang="en-GB" sz="2000" b="1" dirty="0">
                <a:latin typeface="Calibri" panose="020F0502020204030204" pitchFamily="34" charset="0"/>
              </a:rPr>
              <a:t>Go-live 2019, November 19</a:t>
            </a:r>
            <a:r>
              <a:rPr lang="en-GB" sz="2000" b="1" baseline="30000" dirty="0">
                <a:latin typeface="Calibri" panose="020F0502020204030204" pitchFamily="34" charset="0"/>
              </a:rPr>
              <a:t>th</a:t>
            </a:r>
            <a:endParaRPr lang="en-GB" sz="2000" b="1" dirty="0">
              <a:latin typeface="Calibri" panose="020F0502020204030204" pitchFamily="34" charset="0"/>
            </a:endParaRPr>
          </a:p>
        </p:txBody>
      </p:sp>
      <p:sp>
        <p:nvSpPr>
          <p:cNvPr id="4" name="Rectangle 3">
            <a:extLst>
              <a:ext uri="{FF2B5EF4-FFF2-40B4-BE49-F238E27FC236}">
                <a16:creationId xmlns:a16="http://schemas.microsoft.com/office/drawing/2014/main" xmlns="" id="{98E9A35B-5D9B-42C2-804E-EE6A55C4EE93}"/>
              </a:ext>
            </a:extLst>
          </p:cNvPr>
          <p:cNvSpPr/>
          <p:nvPr/>
        </p:nvSpPr>
        <p:spPr>
          <a:xfrm>
            <a:off x="1744806" y="2803339"/>
            <a:ext cx="6096000" cy="707886"/>
          </a:xfrm>
          <a:prstGeom prst="rect">
            <a:avLst/>
          </a:prstGeom>
        </p:spPr>
        <p:txBody>
          <a:bodyPr>
            <a:spAutoFit/>
          </a:bodyPr>
          <a:lstStyle/>
          <a:p>
            <a:r>
              <a:rPr lang="en-GB" sz="2000" b="1" dirty="0">
                <a:latin typeface="Calibri" panose="020F0502020204030204" pitchFamily="34" charset="0"/>
              </a:rPr>
              <a:t>DAM coupling BG-MK</a:t>
            </a:r>
          </a:p>
          <a:p>
            <a:r>
              <a:rPr lang="en-GB" sz="2000" b="1" dirty="0">
                <a:latin typeface="Calibri" panose="020F0502020204030204" pitchFamily="34" charset="0"/>
              </a:rPr>
              <a:t>Expected Go-live Q3 2022 </a:t>
            </a:r>
            <a:endParaRPr lang="en-US" sz="2000" b="1" dirty="0">
              <a:latin typeface="Calibri" panose="020F0502020204030204" pitchFamily="34" charset="0"/>
            </a:endParaRPr>
          </a:p>
        </p:txBody>
      </p:sp>
      <p:sp>
        <p:nvSpPr>
          <p:cNvPr id="114" name="Rectangle 113">
            <a:extLst>
              <a:ext uri="{FF2B5EF4-FFF2-40B4-BE49-F238E27FC236}">
                <a16:creationId xmlns:a16="http://schemas.microsoft.com/office/drawing/2014/main" xmlns="" id="{38D3A3BB-75F4-452E-8975-EA52A22CDEBA}"/>
              </a:ext>
            </a:extLst>
          </p:cNvPr>
          <p:cNvSpPr/>
          <p:nvPr/>
        </p:nvSpPr>
        <p:spPr>
          <a:xfrm>
            <a:off x="1676818" y="3590200"/>
            <a:ext cx="6096000" cy="1015663"/>
          </a:xfrm>
          <a:prstGeom prst="rect">
            <a:avLst/>
          </a:prstGeom>
        </p:spPr>
        <p:txBody>
          <a:bodyPr>
            <a:spAutoFit/>
          </a:bodyPr>
          <a:lstStyle/>
          <a:p>
            <a:r>
              <a:rPr lang="en-GB" sz="2000" b="1" dirty="0">
                <a:latin typeface="Calibri" panose="020F0502020204030204" pitchFamily="34" charset="0"/>
              </a:rPr>
              <a:t>DAM integration BG-GR through IBWT </a:t>
            </a:r>
          </a:p>
          <a:p>
            <a:r>
              <a:rPr lang="en-GB" sz="2000" b="1" dirty="0">
                <a:latin typeface="Calibri" panose="020F0502020204030204" pitchFamily="34" charset="0"/>
              </a:rPr>
              <a:t>Italian Borders working table Project</a:t>
            </a:r>
          </a:p>
          <a:p>
            <a:r>
              <a:rPr lang="en-GB" sz="2000" b="1" dirty="0">
                <a:latin typeface="Calibri" panose="020F0502020204030204" pitchFamily="34" charset="0"/>
              </a:rPr>
              <a:t>Expected Go-live Q2 2021 </a:t>
            </a:r>
            <a:endParaRPr lang="en-US" sz="2000" b="1" dirty="0">
              <a:latin typeface="Calibri" panose="020F0502020204030204" pitchFamily="34" charset="0"/>
            </a:endParaRPr>
          </a:p>
        </p:txBody>
      </p:sp>
      <p:sp>
        <p:nvSpPr>
          <p:cNvPr id="115" name="Rectangle 114">
            <a:extLst>
              <a:ext uri="{FF2B5EF4-FFF2-40B4-BE49-F238E27FC236}">
                <a16:creationId xmlns:a16="http://schemas.microsoft.com/office/drawing/2014/main" xmlns="" id="{248DBD3F-64BE-4D50-990E-8DB3115C7451}"/>
              </a:ext>
            </a:extLst>
          </p:cNvPr>
          <p:cNvSpPr/>
          <p:nvPr/>
        </p:nvSpPr>
        <p:spPr>
          <a:xfrm>
            <a:off x="1666523" y="4686148"/>
            <a:ext cx="6096000" cy="707886"/>
          </a:xfrm>
          <a:prstGeom prst="rect">
            <a:avLst/>
          </a:prstGeom>
        </p:spPr>
        <p:txBody>
          <a:bodyPr>
            <a:spAutoFit/>
          </a:bodyPr>
          <a:lstStyle/>
          <a:p>
            <a:r>
              <a:rPr lang="en-GB" sz="2000" b="1" dirty="0">
                <a:latin typeface="Calibri" panose="020F0502020204030204" pitchFamily="34" charset="0"/>
              </a:rPr>
              <a:t>DAM trilateral project HR-RS-BG</a:t>
            </a:r>
          </a:p>
          <a:p>
            <a:r>
              <a:rPr lang="en-GB" sz="2000" b="1" dirty="0">
                <a:latin typeface="Calibri" panose="020F0502020204030204" pitchFamily="34" charset="0"/>
              </a:rPr>
              <a:t>Expected Go-live 2022 </a:t>
            </a:r>
            <a:endParaRPr lang="en-US" sz="2000" b="1" dirty="0">
              <a:latin typeface="Calibri" panose="020F0502020204030204" pitchFamily="34" charset="0"/>
            </a:endParaRPr>
          </a:p>
        </p:txBody>
      </p:sp>
      <p:sp>
        <p:nvSpPr>
          <p:cNvPr id="5" name="TextBox 4">
            <a:extLst>
              <a:ext uri="{FF2B5EF4-FFF2-40B4-BE49-F238E27FC236}">
                <a16:creationId xmlns:a16="http://schemas.microsoft.com/office/drawing/2014/main" xmlns="" id="{F416C013-4E8C-4970-AC0E-C6255A561814}"/>
              </a:ext>
            </a:extLst>
          </p:cNvPr>
          <p:cNvSpPr txBox="1"/>
          <p:nvPr/>
        </p:nvSpPr>
        <p:spPr>
          <a:xfrm>
            <a:off x="10267627" y="4726397"/>
            <a:ext cx="528900" cy="338554"/>
          </a:xfrm>
          <a:prstGeom prst="rect">
            <a:avLst/>
          </a:prstGeom>
          <a:noFill/>
        </p:spPr>
        <p:txBody>
          <a:bodyPr wrap="square" rtlCol="0">
            <a:spAutoFit/>
          </a:bodyPr>
          <a:lstStyle/>
          <a:p>
            <a:r>
              <a:rPr lang="en-US" sz="1600" b="1" dirty="0">
                <a:solidFill>
                  <a:schemeClr val="bg1">
                    <a:lumMod val="95000"/>
                  </a:schemeClr>
                </a:solidFill>
              </a:rPr>
              <a:t>BG</a:t>
            </a:r>
          </a:p>
        </p:txBody>
      </p:sp>
      <p:sp>
        <p:nvSpPr>
          <p:cNvPr id="117" name="TextBox 116">
            <a:extLst>
              <a:ext uri="{FF2B5EF4-FFF2-40B4-BE49-F238E27FC236}">
                <a16:creationId xmlns:a16="http://schemas.microsoft.com/office/drawing/2014/main" xmlns="" id="{4856CA4D-2030-43E5-8185-DC51ECD238DE}"/>
              </a:ext>
            </a:extLst>
          </p:cNvPr>
          <p:cNvSpPr txBox="1"/>
          <p:nvPr/>
        </p:nvSpPr>
        <p:spPr>
          <a:xfrm>
            <a:off x="9529605" y="5694047"/>
            <a:ext cx="528900" cy="338554"/>
          </a:xfrm>
          <a:prstGeom prst="rect">
            <a:avLst/>
          </a:prstGeom>
          <a:noFill/>
        </p:spPr>
        <p:txBody>
          <a:bodyPr wrap="square" rtlCol="0">
            <a:spAutoFit/>
          </a:bodyPr>
          <a:lstStyle/>
          <a:p>
            <a:r>
              <a:rPr lang="en-US" sz="1600" b="1" dirty="0">
                <a:solidFill>
                  <a:schemeClr val="bg1">
                    <a:lumMod val="95000"/>
                  </a:schemeClr>
                </a:solidFill>
              </a:rPr>
              <a:t>GR</a:t>
            </a:r>
            <a:endParaRPr lang="en-US" b="1" dirty="0">
              <a:solidFill>
                <a:schemeClr val="bg1">
                  <a:lumMod val="95000"/>
                </a:schemeClr>
              </a:solidFill>
            </a:endParaRPr>
          </a:p>
        </p:txBody>
      </p:sp>
      <p:sp>
        <p:nvSpPr>
          <p:cNvPr id="118" name="TextBox 117">
            <a:extLst>
              <a:ext uri="{FF2B5EF4-FFF2-40B4-BE49-F238E27FC236}">
                <a16:creationId xmlns:a16="http://schemas.microsoft.com/office/drawing/2014/main" xmlns="" id="{68AD7711-8272-42FC-AEE9-CC1927DCCBF1}"/>
              </a:ext>
            </a:extLst>
          </p:cNvPr>
          <p:cNvSpPr txBox="1"/>
          <p:nvPr/>
        </p:nvSpPr>
        <p:spPr>
          <a:xfrm>
            <a:off x="9261708" y="4380501"/>
            <a:ext cx="528900" cy="338554"/>
          </a:xfrm>
          <a:prstGeom prst="rect">
            <a:avLst/>
          </a:prstGeom>
          <a:noFill/>
        </p:spPr>
        <p:txBody>
          <a:bodyPr wrap="square" rtlCol="0">
            <a:spAutoFit/>
          </a:bodyPr>
          <a:lstStyle/>
          <a:p>
            <a:r>
              <a:rPr lang="en-US" sz="1600" b="1" dirty="0">
                <a:solidFill>
                  <a:schemeClr val="bg1">
                    <a:lumMod val="95000"/>
                  </a:schemeClr>
                </a:solidFill>
              </a:rPr>
              <a:t>RS</a:t>
            </a:r>
          </a:p>
        </p:txBody>
      </p:sp>
      <p:sp>
        <p:nvSpPr>
          <p:cNvPr id="119" name="TextBox 118">
            <a:extLst>
              <a:ext uri="{FF2B5EF4-FFF2-40B4-BE49-F238E27FC236}">
                <a16:creationId xmlns:a16="http://schemas.microsoft.com/office/drawing/2014/main" xmlns="" id="{8D181DC9-F7C0-4AC7-8524-B83E41CFA3F6}"/>
              </a:ext>
            </a:extLst>
          </p:cNvPr>
          <p:cNvSpPr txBox="1"/>
          <p:nvPr/>
        </p:nvSpPr>
        <p:spPr>
          <a:xfrm>
            <a:off x="8320638" y="3793853"/>
            <a:ext cx="528900" cy="338554"/>
          </a:xfrm>
          <a:prstGeom prst="rect">
            <a:avLst/>
          </a:prstGeom>
          <a:noFill/>
        </p:spPr>
        <p:txBody>
          <a:bodyPr wrap="square" rtlCol="0">
            <a:spAutoFit/>
          </a:bodyPr>
          <a:lstStyle/>
          <a:p>
            <a:r>
              <a:rPr lang="en-US" sz="1600" b="1" dirty="0">
                <a:solidFill>
                  <a:schemeClr val="bg1">
                    <a:lumMod val="95000"/>
                  </a:schemeClr>
                </a:solidFill>
              </a:rPr>
              <a:t>HR</a:t>
            </a:r>
            <a:endParaRPr lang="en-US" b="1" dirty="0">
              <a:solidFill>
                <a:schemeClr val="bg1">
                  <a:lumMod val="95000"/>
                </a:schemeClr>
              </a:solidFill>
            </a:endParaRPr>
          </a:p>
        </p:txBody>
      </p:sp>
      <p:sp>
        <p:nvSpPr>
          <p:cNvPr id="120" name="TextBox 119">
            <a:extLst>
              <a:ext uri="{FF2B5EF4-FFF2-40B4-BE49-F238E27FC236}">
                <a16:creationId xmlns:a16="http://schemas.microsoft.com/office/drawing/2014/main" xmlns="" id="{98B41259-07FF-4077-874D-749C80FBFDA2}"/>
              </a:ext>
            </a:extLst>
          </p:cNvPr>
          <p:cNvSpPr txBox="1"/>
          <p:nvPr/>
        </p:nvSpPr>
        <p:spPr>
          <a:xfrm>
            <a:off x="9023748" y="3392564"/>
            <a:ext cx="528900" cy="338554"/>
          </a:xfrm>
          <a:prstGeom prst="rect">
            <a:avLst/>
          </a:prstGeom>
          <a:noFill/>
        </p:spPr>
        <p:txBody>
          <a:bodyPr wrap="square" rtlCol="0">
            <a:spAutoFit/>
          </a:bodyPr>
          <a:lstStyle/>
          <a:p>
            <a:r>
              <a:rPr lang="en-US" sz="1600" b="1" dirty="0">
                <a:solidFill>
                  <a:schemeClr val="bg1">
                    <a:lumMod val="95000"/>
                  </a:schemeClr>
                </a:solidFill>
              </a:rPr>
              <a:t>HU</a:t>
            </a:r>
            <a:endParaRPr lang="en-US" b="1" dirty="0">
              <a:solidFill>
                <a:schemeClr val="bg1">
                  <a:lumMod val="95000"/>
                </a:schemeClr>
              </a:solidFill>
            </a:endParaRPr>
          </a:p>
        </p:txBody>
      </p:sp>
      <p:sp>
        <p:nvSpPr>
          <p:cNvPr id="121" name="TextBox 120">
            <a:extLst>
              <a:ext uri="{FF2B5EF4-FFF2-40B4-BE49-F238E27FC236}">
                <a16:creationId xmlns:a16="http://schemas.microsoft.com/office/drawing/2014/main" xmlns="" id="{D6540D2E-B46E-4972-B728-47FA752E072F}"/>
              </a:ext>
            </a:extLst>
          </p:cNvPr>
          <p:cNvSpPr txBox="1"/>
          <p:nvPr/>
        </p:nvSpPr>
        <p:spPr>
          <a:xfrm>
            <a:off x="10222307" y="3741862"/>
            <a:ext cx="528900" cy="338554"/>
          </a:xfrm>
          <a:prstGeom prst="rect">
            <a:avLst/>
          </a:prstGeom>
          <a:noFill/>
        </p:spPr>
        <p:txBody>
          <a:bodyPr wrap="square" rtlCol="0">
            <a:spAutoFit/>
          </a:bodyPr>
          <a:lstStyle/>
          <a:p>
            <a:r>
              <a:rPr lang="en-US" sz="1600" b="1" dirty="0">
                <a:solidFill>
                  <a:schemeClr val="bg1">
                    <a:lumMod val="95000"/>
                  </a:schemeClr>
                </a:solidFill>
              </a:rPr>
              <a:t>RO</a:t>
            </a:r>
          </a:p>
        </p:txBody>
      </p:sp>
      <p:sp>
        <p:nvSpPr>
          <p:cNvPr id="122" name="TextBox 121">
            <a:extLst>
              <a:ext uri="{FF2B5EF4-FFF2-40B4-BE49-F238E27FC236}">
                <a16:creationId xmlns:a16="http://schemas.microsoft.com/office/drawing/2014/main" xmlns="" id="{2CE9AF3D-2FDD-45FB-A21C-9497D07542B2}"/>
              </a:ext>
            </a:extLst>
          </p:cNvPr>
          <p:cNvSpPr txBox="1"/>
          <p:nvPr/>
        </p:nvSpPr>
        <p:spPr>
          <a:xfrm>
            <a:off x="7912258" y="3169285"/>
            <a:ext cx="528900" cy="338554"/>
          </a:xfrm>
          <a:prstGeom prst="rect">
            <a:avLst/>
          </a:prstGeom>
          <a:noFill/>
        </p:spPr>
        <p:txBody>
          <a:bodyPr wrap="square" rtlCol="0">
            <a:spAutoFit/>
          </a:bodyPr>
          <a:lstStyle/>
          <a:p>
            <a:r>
              <a:rPr lang="en-US" sz="1600" b="1" dirty="0">
                <a:solidFill>
                  <a:schemeClr val="bg1">
                    <a:lumMod val="95000"/>
                  </a:schemeClr>
                </a:solidFill>
              </a:rPr>
              <a:t>A</a:t>
            </a:r>
          </a:p>
        </p:txBody>
      </p:sp>
      <p:sp>
        <p:nvSpPr>
          <p:cNvPr id="123" name="TextBox 122">
            <a:extLst>
              <a:ext uri="{FF2B5EF4-FFF2-40B4-BE49-F238E27FC236}">
                <a16:creationId xmlns:a16="http://schemas.microsoft.com/office/drawing/2014/main" xmlns="" id="{405561FC-D38E-445D-956D-DE035129CEA5}"/>
              </a:ext>
            </a:extLst>
          </p:cNvPr>
          <p:cNvSpPr txBox="1"/>
          <p:nvPr/>
        </p:nvSpPr>
        <p:spPr>
          <a:xfrm>
            <a:off x="8122377" y="2520079"/>
            <a:ext cx="528900" cy="338554"/>
          </a:xfrm>
          <a:prstGeom prst="rect">
            <a:avLst/>
          </a:prstGeom>
          <a:noFill/>
        </p:spPr>
        <p:txBody>
          <a:bodyPr wrap="square" rtlCol="0">
            <a:spAutoFit/>
          </a:bodyPr>
          <a:lstStyle/>
          <a:p>
            <a:r>
              <a:rPr lang="en-US" sz="1600" b="1" dirty="0">
                <a:solidFill>
                  <a:schemeClr val="bg1">
                    <a:lumMod val="95000"/>
                  </a:schemeClr>
                </a:solidFill>
              </a:rPr>
              <a:t>CZ</a:t>
            </a:r>
            <a:endParaRPr lang="en-US" b="1" dirty="0">
              <a:solidFill>
                <a:schemeClr val="bg1">
                  <a:lumMod val="95000"/>
                </a:schemeClr>
              </a:solidFill>
            </a:endParaRPr>
          </a:p>
        </p:txBody>
      </p:sp>
      <p:sp>
        <p:nvSpPr>
          <p:cNvPr id="124" name="TextBox 123">
            <a:extLst>
              <a:ext uri="{FF2B5EF4-FFF2-40B4-BE49-F238E27FC236}">
                <a16:creationId xmlns:a16="http://schemas.microsoft.com/office/drawing/2014/main" xmlns="" id="{3ACBE8A0-BC02-4EC2-B870-7978283A9A8A}"/>
              </a:ext>
            </a:extLst>
          </p:cNvPr>
          <p:cNvSpPr txBox="1"/>
          <p:nvPr/>
        </p:nvSpPr>
        <p:spPr>
          <a:xfrm>
            <a:off x="8935779" y="1711276"/>
            <a:ext cx="528900" cy="338554"/>
          </a:xfrm>
          <a:prstGeom prst="rect">
            <a:avLst/>
          </a:prstGeom>
          <a:noFill/>
        </p:spPr>
        <p:txBody>
          <a:bodyPr wrap="square" rtlCol="0">
            <a:spAutoFit/>
          </a:bodyPr>
          <a:lstStyle/>
          <a:p>
            <a:r>
              <a:rPr lang="en-US" sz="1600" b="1" dirty="0">
                <a:solidFill>
                  <a:schemeClr val="bg1">
                    <a:lumMod val="95000"/>
                  </a:schemeClr>
                </a:solidFill>
              </a:rPr>
              <a:t>PL</a:t>
            </a:r>
            <a:endParaRPr lang="en-US" b="1" dirty="0">
              <a:solidFill>
                <a:schemeClr val="bg1">
                  <a:lumMod val="95000"/>
                </a:schemeClr>
              </a:solidFill>
            </a:endParaRPr>
          </a:p>
        </p:txBody>
      </p:sp>
      <p:sp>
        <p:nvSpPr>
          <p:cNvPr id="125" name="TextBox 124">
            <a:extLst>
              <a:ext uri="{FF2B5EF4-FFF2-40B4-BE49-F238E27FC236}">
                <a16:creationId xmlns:a16="http://schemas.microsoft.com/office/drawing/2014/main" xmlns="" id="{EE596DDD-4443-4A4F-99D1-8A18AA4B778A}"/>
              </a:ext>
            </a:extLst>
          </p:cNvPr>
          <p:cNvSpPr txBox="1"/>
          <p:nvPr/>
        </p:nvSpPr>
        <p:spPr>
          <a:xfrm>
            <a:off x="9526158" y="5095729"/>
            <a:ext cx="528900" cy="307777"/>
          </a:xfrm>
          <a:prstGeom prst="rect">
            <a:avLst/>
          </a:prstGeom>
          <a:noFill/>
        </p:spPr>
        <p:txBody>
          <a:bodyPr wrap="square" rtlCol="0">
            <a:spAutoFit/>
          </a:bodyPr>
          <a:lstStyle/>
          <a:p>
            <a:r>
              <a:rPr lang="en-US" sz="1400" b="1" dirty="0">
                <a:solidFill>
                  <a:schemeClr val="bg1">
                    <a:lumMod val="95000"/>
                  </a:schemeClr>
                </a:solidFill>
              </a:rPr>
              <a:t>MK</a:t>
            </a:r>
            <a:endParaRPr lang="en-US" b="1" dirty="0">
              <a:solidFill>
                <a:schemeClr val="bg1">
                  <a:lumMod val="95000"/>
                </a:schemeClr>
              </a:solidFill>
            </a:endParaRPr>
          </a:p>
        </p:txBody>
      </p:sp>
      <p:sp>
        <p:nvSpPr>
          <p:cNvPr id="126" name="TextBox 125">
            <a:extLst>
              <a:ext uri="{FF2B5EF4-FFF2-40B4-BE49-F238E27FC236}">
                <a16:creationId xmlns:a16="http://schemas.microsoft.com/office/drawing/2014/main" xmlns="" id="{AB8E06E8-447A-49EF-9DCB-D0E64C8DFB85}"/>
              </a:ext>
            </a:extLst>
          </p:cNvPr>
          <p:cNvSpPr txBox="1"/>
          <p:nvPr/>
        </p:nvSpPr>
        <p:spPr>
          <a:xfrm>
            <a:off x="7912258" y="3645435"/>
            <a:ext cx="528900" cy="338554"/>
          </a:xfrm>
          <a:prstGeom prst="rect">
            <a:avLst/>
          </a:prstGeom>
          <a:noFill/>
        </p:spPr>
        <p:txBody>
          <a:bodyPr wrap="square" rtlCol="0">
            <a:spAutoFit/>
          </a:bodyPr>
          <a:lstStyle/>
          <a:p>
            <a:r>
              <a:rPr lang="en-US" sz="1600" b="1" dirty="0">
                <a:solidFill>
                  <a:schemeClr val="bg1">
                    <a:lumMod val="95000"/>
                  </a:schemeClr>
                </a:solidFill>
              </a:rPr>
              <a:t>SI</a:t>
            </a:r>
          </a:p>
        </p:txBody>
      </p:sp>
      <p:sp>
        <p:nvSpPr>
          <p:cNvPr id="127" name="Rectangle 126">
            <a:extLst>
              <a:ext uri="{FF2B5EF4-FFF2-40B4-BE49-F238E27FC236}">
                <a16:creationId xmlns:a16="http://schemas.microsoft.com/office/drawing/2014/main" xmlns="" id="{D291C1DE-F534-4559-BAC9-F1F3CF34547A}"/>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
        <p:nvSpPr>
          <p:cNvPr id="128" name="Arrow: Right 127">
            <a:extLst>
              <a:ext uri="{FF2B5EF4-FFF2-40B4-BE49-F238E27FC236}">
                <a16:creationId xmlns:a16="http://schemas.microsoft.com/office/drawing/2014/main" xmlns="" id="{371A90FF-1CC6-49A3-86B0-FFA89CA81E4F}"/>
              </a:ext>
            </a:extLst>
          </p:cNvPr>
          <p:cNvSpPr/>
          <p:nvPr/>
        </p:nvSpPr>
        <p:spPr>
          <a:xfrm>
            <a:off x="1005728" y="5485642"/>
            <a:ext cx="711685" cy="667487"/>
          </a:xfrm>
          <a:prstGeom prst="rightArrow">
            <a:avLst/>
          </a:prstGeom>
          <a:solidFill>
            <a:srgbClr val="00B0F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xmlns="" id="{9C8A45E2-3985-4153-9177-B5B50EBDA06C}"/>
              </a:ext>
            </a:extLst>
          </p:cNvPr>
          <p:cNvSpPr/>
          <p:nvPr/>
        </p:nvSpPr>
        <p:spPr>
          <a:xfrm>
            <a:off x="1719606" y="5459848"/>
            <a:ext cx="6096000" cy="707886"/>
          </a:xfrm>
          <a:prstGeom prst="rect">
            <a:avLst/>
          </a:prstGeom>
        </p:spPr>
        <p:txBody>
          <a:bodyPr>
            <a:spAutoFit/>
          </a:bodyPr>
          <a:lstStyle/>
          <a:p>
            <a:r>
              <a:rPr lang="en-GB" sz="2000" b="1" dirty="0">
                <a:latin typeface="Calibri" panose="020F0502020204030204" pitchFamily="34" charset="0"/>
              </a:rPr>
              <a:t>DAM coupling BG-RO</a:t>
            </a:r>
          </a:p>
          <a:p>
            <a:r>
              <a:rPr lang="en-GB" sz="2000" b="1" dirty="0">
                <a:latin typeface="Calibri" panose="020F0502020204030204" pitchFamily="34" charset="0"/>
              </a:rPr>
              <a:t>Expected Go-live Q3 2021 </a:t>
            </a:r>
            <a:endParaRPr lang="en-US" sz="2000" b="1" dirty="0">
              <a:latin typeface="Calibri" panose="020F0502020204030204" pitchFamily="34" charset="0"/>
            </a:endParaRPr>
          </a:p>
        </p:txBody>
      </p:sp>
    </p:spTree>
    <p:extLst>
      <p:ext uri="{BB962C8B-B14F-4D97-AF65-F5344CB8AC3E}">
        <p14:creationId xmlns:p14="http://schemas.microsoft.com/office/powerpoint/2010/main" val="2820952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74723" y="3710668"/>
            <a:ext cx="5101087" cy="3147337"/>
          </a:xfrm>
          <a:prstGeom prst="rect">
            <a:avLst/>
          </a:prstGeom>
        </p:spPr>
      </p:pic>
      <p:cxnSp>
        <p:nvCxnSpPr>
          <p:cNvPr id="14" name="Straight Connector 13">
            <a:extLst>
              <a:ext uri="{FF2B5EF4-FFF2-40B4-BE49-F238E27FC236}">
                <a16:creationId xmlns:a16="http://schemas.microsoft.com/office/drawing/2014/main" xmlns="" id="{7600A1CF-A7A9-4A53-9F52-CD0A4C5622B7}"/>
              </a:ext>
            </a:extLst>
          </p:cNvPr>
          <p:cNvCxnSpPr>
            <a:cxnSpLocks/>
          </p:cNvCxnSpPr>
          <p:nvPr/>
        </p:nvCxnSpPr>
        <p:spPr>
          <a:xfrm>
            <a:off x="2371719" y="539471"/>
            <a:ext cx="7208391" cy="0"/>
          </a:xfrm>
          <a:prstGeom prst="line">
            <a:avLst/>
          </a:prstGeom>
          <a:ln>
            <a:solidFill>
              <a:srgbClr val="D85C72"/>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pic>
        <p:nvPicPr>
          <p:cNvPr id="15" name="Picture 14">
            <a:extLst>
              <a:ext uri="{FF2B5EF4-FFF2-40B4-BE49-F238E27FC236}">
                <a16:creationId xmlns:a16="http://schemas.microsoft.com/office/drawing/2014/main" xmlns="" id="{B50938F4-78C5-47FF-8E0E-7D7F0D6282BE}"/>
              </a:ext>
            </a:extLst>
          </p:cNvPr>
          <p:cNvPicPr/>
          <p:nvPr/>
        </p:nvPicPr>
        <p:blipFill>
          <a:blip r:embed="rId4"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17" name="TextBox 87">
            <a:extLst>
              <a:ext uri="{FF2B5EF4-FFF2-40B4-BE49-F238E27FC236}">
                <a16:creationId xmlns:a16="http://schemas.microsoft.com/office/drawing/2014/main" xmlns="" id="{A9588EE8-B1FB-41DF-A822-4542CC593D57}"/>
              </a:ext>
            </a:extLst>
          </p:cNvPr>
          <p:cNvSpPr txBox="1"/>
          <p:nvPr/>
        </p:nvSpPr>
        <p:spPr>
          <a:xfrm>
            <a:off x="4799857" y="4293095"/>
            <a:ext cx="972107" cy="415885"/>
          </a:xfrm>
          <a:prstGeom prst="rect">
            <a:avLst/>
          </a:prstGeom>
          <a:noFill/>
          <a:ln cap="flat">
            <a:noFill/>
          </a:ln>
        </p:spPr>
        <p:txBody>
          <a:bodyPr vert="horz" wrap="square" lIns="68580" tIns="34291" rIns="68580" bIns="34291" anchor="t" anchorCtr="1" compatLnSpc="1">
            <a:spAutoFit/>
          </a:bodyPr>
          <a:lstStyle/>
          <a:p>
            <a:pPr algn="ctr">
              <a:defRPr sz="1800" b="0" i="0" u="none" strike="noStrike" kern="0" cap="none" spc="0" baseline="0">
                <a:solidFill>
                  <a:srgbClr val="000000"/>
                </a:solidFill>
                <a:uFillTx/>
              </a:defRPr>
            </a:pPr>
            <a:r>
              <a:rPr lang="bg-BG" sz="751" b="1" dirty="0">
                <a:solidFill>
                  <a:srgbClr val="FFFFFF"/>
                </a:solidFill>
                <a:latin typeface="Verdana"/>
                <a:ea typeface="Verdana" pitchFamily="34"/>
                <a:cs typeface="Verdana" pitchFamily="34"/>
              </a:rPr>
              <a:t>Стратегическо партньорство за БЕХ ЕАД</a:t>
            </a:r>
            <a:endParaRPr lang="en-US" sz="751" b="1" dirty="0">
              <a:solidFill>
                <a:srgbClr val="FFFFFF"/>
              </a:solidFill>
              <a:latin typeface="Verdana"/>
              <a:ea typeface="Verdana" pitchFamily="34"/>
              <a:cs typeface="Verdana" pitchFamily="34"/>
            </a:endParaRPr>
          </a:p>
        </p:txBody>
      </p:sp>
      <p:sp>
        <p:nvSpPr>
          <p:cNvPr id="86" name="Freeform 10">
            <a:extLst>
              <a:ext uri="{FF2B5EF4-FFF2-40B4-BE49-F238E27FC236}">
                <a16:creationId xmlns:a16="http://schemas.microsoft.com/office/drawing/2014/main" xmlns="" id="{E9D6C187-C93B-45E9-8142-9B9A7968F7C0}"/>
              </a:ext>
            </a:extLst>
          </p:cNvPr>
          <p:cNvSpPr>
            <a:spLocks noEditPoints="1"/>
          </p:cNvSpPr>
          <p:nvPr/>
        </p:nvSpPr>
        <p:spPr bwMode="auto">
          <a:xfrm>
            <a:off x="4279004" y="2026085"/>
            <a:ext cx="676085" cy="59564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defRPr/>
            </a:pPr>
            <a:endParaRPr lang="zh-CN" altLang="en-US" dirty="0">
              <a:solidFill>
                <a:prstClr val="black"/>
              </a:solidFill>
              <a:latin typeface="Lato Light"/>
            </a:endParaRPr>
          </a:p>
        </p:txBody>
      </p:sp>
      <p:sp>
        <p:nvSpPr>
          <p:cNvPr id="89" name="Title 2">
            <a:extLst>
              <a:ext uri="{FF2B5EF4-FFF2-40B4-BE49-F238E27FC236}">
                <a16:creationId xmlns:a16="http://schemas.microsoft.com/office/drawing/2014/main" xmlns="" id="{6206E6AF-5ECF-4222-8F63-11E66DAEFC89}"/>
              </a:ext>
            </a:extLst>
          </p:cNvPr>
          <p:cNvSpPr txBox="1">
            <a:spLocks/>
          </p:cNvSpPr>
          <p:nvPr/>
        </p:nvSpPr>
        <p:spPr>
          <a:xfrm>
            <a:off x="2680945" y="72292"/>
            <a:ext cx="6563723" cy="72599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lang="en-US" sz="2500" b="1" kern="1200" dirty="0">
                <a:solidFill>
                  <a:srgbClr val="802755"/>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a:lstStyle>
          <a:p>
            <a:pPr lvl="0"/>
            <a:r>
              <a:rPr lang="en-GB" sz="2000" dirty="0">
                <a:latin typeface="Verdana" panose="020B0604030504040204" pitchFamily="34" charset="0"/>
                <a:ea typeface="Verdana" panose="020B0604030504040204" pitchFamily="34" charset="0"/>
              </a:rPr>
              <a:t>Power exchange cyber security risks</a:t>
            </a:r>
          </a:p>
          <a:p>
            <a:pPr lvl="0"/>
            <a:r>
              <a:rPr lang="en-GB" sz="2000" dirty="0">
                <a:latin typeface="Verdana" panose="020B0604030504040204" pitchFamily="34" charset="0"/>
                <a:ea typeface="Verdana" panose="020B0604030504040204" pitchFamily="34" charset="0"/>
              </a:rPr>
              <a:t> </a:t>
            </a:r>
            <a:endParaRPr lang="en-US" sz="2000" dirty="0">
              <a:latin typeface="Verdana" panose="020B0604030504040204" pitchFamily="34" charset="0"/>
              <a:ea typeface="Verdana" panose="020B0604030504040204" pitchFamily="34" charset="0"/>
            </a:endParaRPr>
          </a:p>
        </p:txBody>
      </p:sp>
      <p:pic>
        <p:nvPicPr>
          <p:cNvPr id="90" name="Picture 89">
            <a:extLst>
              <a:ext uri="{FF2B5EF4-FFF2-40B4-BE49-F238E27FC236}">
                <a16:creationId xmlns:a16="http://schemas.microsoft.com/office/drawing/2014/main" xmlns="" id="{C8F6DC8D-4AFA-4934-8CBD-0F567655E014}"/>
              </a:ext>
            </a:extLst>
          </p:cNvPr>
          <p:cNvPicPr>
            <a:picLocks noChangeAspect="1"/>
          </p:cNvPicPr>
          <p:nvPr/>
        </p:nvPicPr>
        <p:blipFill>
          <a:blip r:embed="rId5" cstate="hq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 y="4"/>
            <a:ext cx="1999336" cy="1233577"/>
          </a:xfrm>
          <a:prstGeom prst="rect">
            <a:avLst/>
          </a:prstGeom>
        </p:spPr>
      </p:pic>
      <p:pic>
        <p:nvPicPr>
          <p:cNvPr id="91" name="Picture 90" descr="D:\Users\Public\Documents\IBEX-ALL\ADMIN\търговска марка\Last\Pantone\05_en\05_IBEX_en_Pantone.png">
            <a:extLst>
              <a:ext uri="{FF2B5EF4-FFF2-40B4-BE49-F238E27FC236}">
                <a16:creationId xmlns:a16="http://schemas.microsoft.com/office/drawing/2014/main" xmlns="" id="{199C8BC3-6CAB-435F-86E5-9A18D45852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985" y="72292"/>
            <a:ext cx="852663" cy="629995"/>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Image result for карта на българия знаме">
            <a:extLst>
              <a:ext uri="{FF2B5EF4-FFF2-40B4-BE49-F238E27FC236}">
                <a16:creationId xmlns:a16="http://schemas.microsoft.com/office/drawing/2014/main" xmlns="" id="{3822C148-F83A-4862-9B60-DB0DFC9CD598}"/>
              </a:ext>
            </a:extLst>
          </p:cNvPr>
          <p:cNvSpPr>
            <a:spLocks noChangeAspect="1" noChangeArrowheads="1"/>
          </p:cNvSpPr>
          <p:nvPr/>
        </p:nvSpPr>
        <p:spPr bwMode="auto">
          <a:xfrm>
            <a:off x="5619564" y="10811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Rectangle 37">
            <a:extLst>
              <a:ext uri="{FF2B5EF4-FFF2-40B4-BE49-F238E27FC236}">
                <a16:creationId xmlns:a16="http://schemas.microsoft.com/office/drawing/2014/main" xmlns="" id="{0E41CEDA-74E1-4790-84AD-975B091588EB}"/>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xmlns="" id="{2D8FC64F-60BC-42B2-8F78-BDEEAE817197}"/>
              </a:ext>
            </a:extLst>
          </p:cNvPr>
          <p:cNvSpPr txBox="1"/>
          <p:nvPr/>
        </p:nvSpPr>
        <p:spPr>
          <a:xfrm>
            <a:off x="1199626" y="914400"/>
            <a:ext cx="10419126" cy="4524315"/>
          </a:xfrm>
          <a:prstGeom prst="rect">
            <a:avLst/>
          </a:prstGeom>
          <a:noFill/>
        </p:spPr>
        <p:txBody>
          <a:bodyPr wrap="square" rtlCol="0">
            <a:spAutoFit/>
          </a:bodyPr>
          <a:lstStyle/>
          <a:p>
            <a:r>
              <a:rPr lang="en-US" dirty="0"/>
              <a:t>The concept – Dividing risks into 3 possible sources and taking actions to mitigate them:</a:t>
            </a:r>
          </a:p>
          <a:p>
            <a:endParaRPr lang="en-US" dirty="0"/>
          </a:p>
          <a:p>
            <a:pPr marL="342900" indent="-342900">
              <a:buAutoNum type="arabicPeriod"/>
            </a:pPr>
            <a:r>
              <a:rPr lang="en-US" b="1" dirty="0"/>
              <a:t>People</a:t>
            </a:r>
            <a:r>
              <a:rPr lang="en-US" dirty="0"/>
              <a:t> – evaluating employees and vendors, ensuring that everyone follows the security practices; employees undergo trainings, and they are the same for everyone – not just the personnel working with critical systems. Suppliers and outside visitors have limited access to the premises and are never left alone in the building.</a:t>
            </a:r>
          </a:p>
          <a:p>
            <a:endParaRPr lang="en-US" dirty="0"/>
          </a:p>
          <a:p>
            <a:pPr marL="342900" indent="-342900">
              <a:buAutoNum type="arabicPeriod" startAt="2"/>
            </a:pPr>
            <a:r>
              <a:rPr lang="en-US" b="1" dirty="0"/>
              <a:t>Processes</a:t>
            </a:r>
            <a:r>
              <a:rPr lang="en-US" dirty="0"/>
              <a:t> – in general the power exchanges restrict and document the access to control systems and high-risk interfaces, everyone is required to use unique complex passwords that need to be changed often. Systems support log of activities that is also used to create triage protocols that are designed to systematically identify incidents and assess risk severity.</a:t>
            </a:r>
          </a:p>
          <a:p>
            <a:endParaRPr lang="en-US" dirty="0"/>
          </a:p>
          <a:p>
            <a:pPr marL="342900" indent="-342900">
              <a:buAutoNum type="arabicPeriod" startAt="3"/>
            </a:pPr>
            <a:r>
              <a:rPr lang="en-US" b="1" dirty="0"/>
              <a:t>Technology</a:t>
            </a:r>
            <a:r>
              <a:rPr lang="en-US" dirty="0"/>
              <a:t> – the systems that IBEX is using have built-in defenses designed to ensure that only the authorized user/ operator has access to the platform and is not abusing his rights.</a:t>
            </a:r>
          </a:p>
          <a:p>
            <a:r>
              <a:rPr lang="en-US" dirty="0"/>
              <a:t>       LTS requires 2 factor authentication and API access users are monitored constantly for systems overload.</a:t>
            </a:r>
          </a:p>
          <a:p>
            <a:r>
              <a:rPr lang="en-US" dirty="0"/>
              <a:t>       All trade activities are recorded and data is backed up. </a:t>
            </a:r>
          </a:p>
        </p:txBody>
      </p:sp>
    </p:spTree>
    <p:extLst>
      <p:ext uri="{BB962C8B-B14F-4D97-AF65-F5344CB8AC3E}">
        <p14:creationId xmlns:p14="http://schemas.microsoft.com/office/powerpoint/2010/main" val="2576687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74723" y="3710668"/>
            <a:ext cx="5101087" cy="3147337"/>
          </a:xfrm>
          <a:prstGeom prst="rect">
            <a:avLst/>
          </a:prstGeom>
        </p:spPr>
      </p:pic>
      <p:cxnSp>
        <p:nvCxnSpPr>
          <p:cNvPr id="14" name="Straight Connector 13">
            <a:extLst>
              <a:ext uri="{FF2B5EF4-FFF2-40B4-BE49-F238E27FC236}">
                <a16:creationId xmlns:a16="http://schemas.microsoft.com/office/drawing/2014/main" xmlns="" id="{7600A1CF-A7A9-4A53-9F52-CD0A4C5622B7}"/>
              </a:ext>
            </a:extLst>
          </p:cNvPr>
          <p:cNvCxnSpPr>
            <a:cxnSpLocks/>
          </p:cNvCxnSpPr>
          <p:nvPr/>
        </p:nvCxnSpPr>
        <p:spPr>
          <a:xfrm>
            <a:off x="2371719" y="539471"/>
            <a:ext cx="7208391" cy="0"/>
          </a:xfrm>
          <a:prstGeom prst="line">
            <a:avLst/>
          </a:prstGeom>
          <a:ln>
            <a:solidFill>
              <a:srgbClr val="D85C72"/>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pic>
        <p:nvPicPr>
          <p:cNvPr id="15" name="Picture 14">
            <a:extLst>
              <a:ext uri="{FF2B5EF4-FFF2-40B4-BE49-F238E27FC236}">
                <a16:creationId xmlns:a16="http://schemas.microsoft.com/office/drawing/2014/main" xmlns="" id="{B50938F4-78C5-47FF-8E0E-7D7F0D6282BE}"/>
              </a:ext>
            </a:extLst>
          </p:cNvPr>
          <p:cNvPicPr/>
          <p:nvPr/>
        </p:nvPicPr>
        <p:blipFill>
          <a:blip r:embed="rId4"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17" name="TextBox 87">
            <a:extLst>
              <a:ext uri="{FF2B5EF4-FFF2-40B4-BE49-F238E27FC236}">
                <a16:creationId xmlns:a16="http://schemas.microsoft.com/office/drawing/2014/main" xmlns="" id="{A9588EE8-B1FB-41DF-A822-4542CC593D57}"/>
              </a:ext>
            </a:extLst>
          </p:cNvPr>
          <p:cNvSpPr txBox="1"/>
          <p:nvPr/>
        </p:nvSpPr>
        <p:spPr>
          <a:xfrm>
            <a:off x="4799857" y="4293095"/>
            <a:ext cx="972107" cy="415885"/>
          </a:xfrm>
          <a:prstGeom prst="rect">
            <a:avLst/>
          </a:prstGeom>
          <a:noFill/>
          <a:ln cap="flat">
            <a:noFill/>
          </a:ln>
        </p:spPr>
        <p:txBody>
          <a:bodyPr vert="horz" wrap="square" lIns="68580" tIns="34291" rIns="68580" bIns="34291" anchor="t" anchorCtr="1" compatLnSpc="1">
            <a:spAutoFit/>
          </a:bodyPr>
          <a:lstStyle/>
          <a:p>
            <a:pPr algn="ctr">
              <a:defRPr sz="1800" b="0" i="0" u="none" strike="noStrike" kern="0" cap="none" spc="0" baseline="0">
                <a:solidFill>
                  <a:srgbClr val="000000"/>
                </a:solidFill>
                <a:uFillTx/>
              </a:defRPr>
            </a:pPr>
            <a:r>
              <a:rPr lang="bg-BG" sz="751" b="1" dirty="0">
                <a:solidFill>
                  <a:srgbClr val="FFFFFF"/>
                </a:solidFill>
                <a:latin typeface="Verdana"/>
                <a:ea typeface="Verdana" pitchFamily="34"/>
                <a:cs typeface="Verdana" pitchFamily="34"/>
              </a:rPr>
              <a:t>Стратегическо партньорство за БЕХ ЕАД</a:t>
            </a:r>
            <a:endParaRPr lang="en-US" sz="751" b="1" dirty="0">
              <a:solidFill>
                <a:srgbClr val="FFFFFF"/>
              </a:solidFill>
              <a:latin typeface="Verdana"/>
              <a:ea typeface="Verdana" pitchFamily="34"/>
              <a:cs typeface="Verdana" pitchFamily="34"/>
            </a:endParaRPr>
          </a:p>
        </p:txBody>
      </p:sp>
      <p:sp>
        <p:nvSpPr>
          <p:cNvPr id="86" name="Freeform 10">
            <a:extLst>
              <a:ext uri="{FF2B5EF4-FFF2-40B4-BE49-F238E27FC236}">
                <a16:creationId xmlns:a16="http://schemas.microsoft.com/office/drawing/2014/main" xmlns="" id="{E9D6C187-C93B-45E9-8142-9B9A7968F7C0}"/>
              </a:ext>
            </a:extLst>
          </p:cNvPr>
          <p:cNvSpPr>
            <a:spLocks noEditPoints="1"/>
          </p:cNvSpPr>
          <p:nvPr/>
        </p:nvSpPr>
        <p:spPr bwMode="auto">
          <a:xfrm>
            <a:off x="4279004" y="2026085"/>
            <a:ext cx="676085" cy="59564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defRPr/>
            </a:pPr>
            <a:endParaRPr lang="zh-CN" altLang="en-US" dirty="0">
              <a:solidFill>
                <a:prstClr val="black"/>
              </a:solidFill>
              <a:latin typeface="Lato Light"/>
            </a:endParaRPr>
          </a:p>
        </p:txBody>
      </p:sp>
      <p:sp>
        <p:nvSpPr>
          <p:cNvPr id="89" name="Title 2">
            <a:extLst>
              <a:ext uri="{FF2B5EF4-FFF2-40B4-BE49-F238E27FC236}">
                <a16:creationId xmlns:a16="http://schemas.microsoft.com/office/drawing/2014/main" xmlns="" id="{6206E6AF-5ECF-4222-8F63-11E66DAEFC89}"/>
              </a:ext>
            </a:extLst>
          </p:cNvPr>
          <p:cNvSpPr txBox="1">
            <a:spLocks/>
          </p:cNvSpPr>
          <p:nvPr/>
        </p:nvSpPr>
        <p:spPr>
          <a:xfrm>
            <a:off x="2680945" y="72292"/>
            <a:ext cx="6563723" cy="72599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lang="en-US" sz="2500" b="1" kern="1200" dirty="0">
                <a:solidFill>
                  <a:srgbClr val="802755"/>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a:lstStyle>
          <a:p>
            <a:pPr lvl="0"/>
            <a:r>
              <a:rPr lang="en-GB" sz="2000" dirty="0">
                <a:latin typeface="Verdana" panose="020B0604030504040204" pitchFamily="34" charset="0"/>
                <a:ea typeface="Verdana" panose="020B0604030504040204" pitchFamily="34" charset="0"/>
              </a:rPr>
              <a:t>Power exchange cyber security risks</a:t>
            </a:r>
          </a:p>
          <a:p>
            <a:pPr lvl="0"/>
            <a:r>
              <a:rPr lang="en-GB" sz="2000" dirty="0">
                <a:latin typeface="Verdana" panose="020B0604030504040204" pitchFamily="34" charset="0"/>
                <a:ea typeface="Verdana" panose="020B0604030504040204" pitchFamily="34" charset="0"/>
              </a:rPr>
              <a:t> </a:t>
            </a:r>
            <a:endParaRPr lang="en-US" sz="2000" dirty="0">
              <a:latin typeface="Verdana" panose="020B0604030504040204" pitchFamily="34" charset="0"/>
              <a:ea typeface="Verdana" panose="020B0604030504040204" pitchFamily="34" charset="0"/>
            </a:endParaRPr>
          </a:p>
        </p:txBody>
      </p:sp>
      <p:pic>
        <p:nvPicPr>
          <p:cNvPr id="90" name="Picture 89">
            <a:extLst>
              <a:ext uri="{FF2B5EF4-FFF2-40B4-BE49-F238E27FC236}">
                <a16:creationId xmlns:a16="http://schemas.microsoft.com/office/drawing/2014/main" xmlns="" id="{C8F6DC8D-4AFA-4934-8CBD-0F567655E014}"/>
              </a:ext>
            </a:extLst>
          </p:cNvPr>
          <p:cNvPicPr>
            <a:picLocks noChangeAspect="1"/>
          </p:cNvPicPr>
          <p:nvPr/>
        </p:nvPicPr>
        <p:blipFill>
          <a:blip r:embed="rId5" cstate="hq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 y="4"/>
            <a:ext cx="1999336" cy="1233577"/>
          </a:xfrm>
          <a:prstGeom prst="rect">
            <a:avLst/>
          </a:prstGeom>
        </p:spPr>
      </p:pic>
      <p:pic>
        <p:nvPicPr>
          <p:cNvPr id="91" name="Picture 90" descr="D:\Users\Public\Documents\IBEX-ALL\ADMIN\търговска марка\Last\Pantone\05_en\05_IBEX_en_Pantone.png">
            <a:extLst>
              <a:ext uri="{FF2B5EF4-FFF2-40B4-BE49-F238E27FC236}">
                <a16:creationId xmlns:a16="http://schemas.microsoft.com/office/drawing/2014/main" xmlns="" id="{199C8BC3-6CAB-435F-86E5-9A18D45852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985" y="72292"/>
            <a:ext cx="852663" cy="629995"/>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Image result for карта на българия знаме">
            <a:extLst>
              <a:ext uri="{FF2B5EF4-FFF2-40B4-BE49-F238E27FC236}">
                <a16:creationId xmlns:a16="http://schemas.microsoft.com/office/drawing/2014/main" xmlns="" id="{3822C148-F83A-4862-9B60-DB0DFC9CD598}"/>
              </a:ext>
            </a:extLst>
          </p:cNvPr>
          <p:cNvSpPr>
            <a:spLocks noChangeAspect="1" noChangeArrowheads="1"/>
          </p:cNvSpPr>
          <p:nvPr/>
        </p:nvSpPr>
        <p:spPr bwMode="auto">
          <a:xfrm>
            <a:off x="5619564" y="10811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Rectangle 37">
            <a:extLst>
              <a:ext uri="{FF2B5EF4-FFF2-40B4-BE49-F238E27FC236}">
                <a16:creationId xmlns:a16="http://schemas.microsoft.com/office/drawing/2014/main" xmlns="" id="{0E41CEDA-74E1-4790-84AD-975B091588EB}"/>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
        <p:nvSpPr>
          <p:cNvPr id="2" name="TextBox 1">
            <a:extLst>
              <a:ext uri="{FF2B5EF4-FFF2-40B4-BE49-F238E27FC236}">
                <a16:creationId xmlns:a16="http://schemas.microsoft.com/office/drawing/2014/main" xmlns="" id="{2D8FC64F-60BC-42B2-8F78-BDEEAE817197}"/>
              </a:ext>
            </a:extLst>
          </p:cNvPr>
          <p:cNvSpPr txBox="1"/>
          <p:nvPr/>
        </p:nvSpPr>
        <p:spPr>
          <a:xfrm>
            <a:off x="1199626" y="914400"/>
            <a:ext cx="10419126" cy="4524315"/>
          </a:xfrm>
          <a:prstGeom prst="rect">
            <a:avLst/>
          </a:prstGeom>
          <a:noFill/>
        </p:spPr>
        <p:txBody>
          <a:bodyPr wrap="square" rtlCol="0">
            <a:spAutoFit/>
          </a:bodyPr>
          <a:lstStyle/>
          <a:p>
            <a:r>
              <a:rPr lang="en-US" dirty="0"/>
              <a:t>Infrastructure – IBEX’ policy is to outsource when possible and not to store data locally:</a:t>
            </a:r>
          </a:p>
          <a:p>
            <a:pPr marL="342900" indent="-342900">
              <a:buAutoNum type="arabicPeriod"/>
            </a:pPr>
            <a:r>
              <a:rPr lang="en-US" dirty="0"/>
              <a:t>General infrastructure (EUPHEMIA servers, XBID servers, Service Providers Data centers) – the critical infrastructure is distributed across several locations in Europe that also have mirrored process in case the main servers fall. Operators of the system are working on rotational scheme. Problems are raised at so called “Incident committee calls” where all the stakeholders participate in order to solve the problem as quickly as possible.</a:t>
            </a:r>
          </a:p>
          <a:p>
            <a:endParaRPr lang="en-US" dirty="0"/>
          </a:p>
          <a:p>
            <a:pPr marL="342900" indent="-342900">
              <a:buAutoNum type="arabicPeriod" startAt="2"/>
            </a:pPr>
            <a:r>
              <a:rPr lang="en-US" dirty="0"/>
              <a:t>Local infrastructure (LTS, communications with TSO, internal software) – approach of IBEX is to automate the process as much as possible and limit operator interaction to minimum, so that the operators can concentrate on critical system activities.</a:t>
            </a:r>
          </a:p>
          <a:p>
            <a:pPr marL="342900" indent="-342900">
              <a:buAutoNum type="arabicPeriod" startAt="2"/>
            </a:pPr>
            <a:endParaRPr lang="en-US" dirty="0"/>
          </a:p>
          <a:p>
            <a:endParaRPr lang="en-US" dirty="0"/>
          </a:p>
          <a:p>
            <a:pPr marL="342900" indent="-342900">
              <a:buFont typeface="+mj-lt"/>
              <a:buAutoNum type="arabicPeriod" startAt="3"/>
            </a:pPr>
            <a:r>
              <a:rPr lang="en-US" dirty="0"/>
              <a:t>Users – users are also given API possibilities in order to automate ordering process; 2 factor authentication    has evolved from using Token devices (</a:t>
            </a:r>
            <a:r>
              <a:rPr lang="en-US" dirty="0" err="1"/>
              <a:t>Digipass</a:t>
            </a:r>
            <a:r>
              <a:rPr lang="en-US" dirty="0"/>
              <a:t>) to mobile applications, which greatly reduced operator involvement, now users can reset passwords on their own and receive security codes via 3 different channels</a:t>
            </a:r>
          </a:p>
        </p:txBody>
      </p:sp>
    </p:spTree>
    <p:extLst>
      <p:ext uri="{BB962C8B-B14F-4D97-AF65-F5344CB8AC3E}">
        <p14:creationId xmlns:p14="http://schemas.microsoft.com/office/powerpoint/2010/main" val="1895096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rot="10800000">
            <a:off x="7074723" y="3710668"/>
            <a:ext cx="5101087" cy="3147337"/>
          </a:xfrm>
          <a:prstGeom prst="rect">
            <a:avLst/>
          </a:prstGeom>
        </p:spPr>
      </p:pic>
      <p:pic>
        <p:nvPicPr>
          <p:cNvPr id="15" name="Picture 14">
            <a:extLst>
              <a:ext uri="{FF2B5EF4-FFF2-40B4-BE49-F238E27FC236}">
                <a16:creationId xmlns:a16="http://schemas.microsoft.com/office/drawing/2014/main" xmlns="" id="{B50938F4-78C5-47FF-8E0E-7D7F0D6282BE}"/>
              </a:ext>
            </a:extLst>
          </p:cNvPr>
          <p:cNvPicPr/>
          <p:nvPr/>
        </p:nvPicPr>
        <p:blipFill>
          <a:blip r:embed="rId4" cstate="print">
            <a:duotone>
              <a:srgbClr val="C0504D">
                <a:shade val="45000"/>
                <a:satMod val="135000"/>
              </a:srgbClr>
              <a:prstClr val="white"/>
            </a:duotone>
          </a:blip>
          <a:stretch>
            <a:fillRect/>
          </a:stretch>
        </p:blipFill>
        <p:spPr bwMode="auto">
          <a:xfrm>
            <a:off x="109099" y="6293795"/>
            <a:ext cx="720080" cy="477391"/>
          </a:xfrm>
          <a:prstGeom prst="rect">
            <a:avLst/>
          </a:prstGeom>
          <a:noFill/>
          <a:ln w="6350">
            <a:noFill/>
          </a:ln>
          <a:effectLst/>
        </p:spPr>
      </p:pic>
      <p:sp>
        <p:nvSpPr>
          <p:cNvPr id="17" name="TextBox 87">
            <a:extLst>
              <a:ext uri="{FF2B5EF4-FFF2-40B4-BE49-F238E27FC236}">
                <a16:creationId xmlns:a16="http://schemas.microsoft.com/office/drawing/2014/main" xmlns="" id="{A9588EE8-B1FB-41DF-A822-4542CC593D57}"/>
              </a:ext>
            </a:extLst>
          </p:cNvPr>
          <p:cNvSpPr txBox="1"/>
          <p:nvPr/>
        </p:nvSpPr>
        <p:spPr>
          <a:xfrm>
            <a:off x="4799857" y="4293095"/>
            <a:ext cx="972107" cy="415885"/>
          </a:xfrm>
          <a:prstGeom prst="rect">
            <a:avLst/>
          </a:prstGeom>
          <a:noFill/>
          <a:ln cap="flat">
            <a:noFill/>
          </a:ln>
        </p:spPr>
        <p:txBody>
          <a:bodyPr vert="horz" wrap="square" lIns="68580" tIns="34291" rIns="68580" bIns="34291" anchor="t" anchorCtr="1" compatLnSpc="1">
            <a:spAutoFit/>
          </a:bodyPr>
          <a:lstStyle/>
          <a:p>
            <a:pPr algn="ctr">
              <a:defRPr sz="1800" b="0" i="0" u="none" strike="noStrike" kern="0" cap="none" spc="0" baseline="0">
                <a:solidFill>
                  <a:srgbClr val="000000"/>
                </a:solidFill>
                <a:uFillTx/>
              </a:defRPr>
            </a:pPr>
            <a:r>
              <a:rPr lang="bg-BG" sz="751" b="1" dirty="0">
                <a:solidFill>
                  <a:srgbClr val="FFFFFF"/>
                </a:solidFill>
                <a:latin typeface="Verdana"/>
                <a:ea typeface="Verdana" pitchFamily="34"/>
                <a:cs typeface="Verdana" pitchFamily="34"/>
              </a:rPr>
              <a:t>Стратегическо партньорство за БЕХ ЕАД</a:t>
            </a:r>
            <a:endParaRPr lang="en-US" sz="751" b="1" dirty="0">
              <a:solidFill>
                <a:srgbClr val="FFFFFF"/>
              </a:solidFill>
              <a:latin typeface="Verdana"/>
              <a:ea typeface="Verdana" pitchFamily="34"/>
              <a:cs typeface="Verdana" pitchFamily="34"/>
            </a:endParaRPr>
          </a:p>
        </p:txBody>
      </p:sp>
      <p:sp>
        <p:nvSpPr>
          <p:cNvPr id="86" name="Freeform 10">
            <a:extLst>
              <a:ext uri="{FF2B5EF4-FFF2-40B4-BE49-F238E27FC236}">
                <a16:creationId xmlns:a16="http://schemas.microsoft.com/office/drawing/2014/main" xmlns="" id="{E9D6C187-C93B-45E9-8142-9B9A7968F7C0}"/>
              </a:ext>
            </a:extLst>
          </p:cNvPr>
          <p:cNvSpPr>
            <a:spLocks noEditPoints="1"/>
          </p:cNvSpPr>
          <p:nvPr/>
        </p:nvSpPr>
        <p:spPr bwMode="auto">
          <a:xfrm>
            <a:off x="4279004" y="2026085"/>
            <a:ext cx="676085" cy="59564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defRPr/>
            </a:pPr>
            <a:endParaRPr lang="zh-CN" altLang="en-US" dirty="0">
              <a:solidFill>
                <a:prstClr val="black"/>
              </a:solidFill>
              <a:latin typeface="Lato Light"/>
            </a:endParaRPr>
          </a:p>
        </p:txBody>
      </p:sp>
      <p:pic>
        <p:nvPicPr>
          <p:cNvPr id="90" name="Picture 89">
            <a:extLst>
              <a:ext uri="{FF2B5EF4-FFF2-40B4-BE49-F238E27FC236}">
                <a16:creationId xmlns:a16="http://schemas.microsoft.com/office/drawing/2014/main" xmlns="" id="{C8F6DC8D-4AFA-4934-8CBD-0F567655E014}"/>
              </a:ext>
            </a:extLst>
          </p:cNvPr>
          <p:cNvPicPr>
            <a:picLocks noChangeAspect="1"/>
          </p:cNvPicPr>
          <p:nvPr/>
        </p:nvPicPr>
        <p:blipFill>
          <a:blip r:embed="rId5" cstate="hq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 y="4"/>
            <a:ext cx="1999336" cy="1233577"/>
          </a:xfrm>
          <a:prstGeom prst="rect">
            <a:avLst/>
          </a:prstGeom>
        </p:spPr>
      </p:pic>
      <p:pic>
        <p:nvPicPr>
          <p:cNvPr id="91" name="Picture 90" descr="D:\Users\Public\Documents\IBEX-ALL\ADMIN\търговска марка\Last\Pantone\05_en\05_IBEX_en_Pantone.png">
            <a:extLst>
              <a:ext uri="{FF2B5EF4-FFF2-40B4-BE49-F238E27FC236}">
                <a16:creationId xmlns:a16="http://schemas.microsoft.com/office/drawing/2014/main" xmlns="" id="{199C8BC3-6CAB-435F-86E5-9A18D45852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985" y="72292"/>
            <a:ext cx="852663" cy="629995"/>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Image result for карта на българия знаме">
            <a:extLst>
              <a:ext uri="{FF2B5EF4-FFF2-40B4-BE49-F238E27FC236}">
                <a16:creationId xmlns:a16="http://schemas.microsoft.com/office/drawing/2014/main" xmlns="" id="{3822C148-F83A-4862-9B60-DB0DFC9CD598}"/>
              </a:ext>
            </a:extLst>
          </p:cNvPr>
          <p:cNvSpPr>
            <a:spLocks noChangeAspect="1" noChangeArrowheads="1"/>
          </p:cNvSpPr>
          <p:nvPr/>
        </p:nvSpPr>
        <p:spPr bwMode="auto">
          <a:xfrm>
            <a:off x="5619564" y="10811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TextBox 74">
            <a:extLst>
              <a:ext uri="{FF2B5EF4-FFF2-40B4-BE49-F238E27FC236}">
                <a16:creationId xmlns:a16="http://schemas.microsoft.com/office/drawing/2014/main" xmlns="" id="{7E67E5A5-938D-4C7C-B0CC-B05E2044050E}"/>
              </a:ext>
            </a:extLst>
          </p:cNvPr>
          <p:cNvSpPr txBox="1"/>
          <p:nvPr/>
        </p:nvSpPr>
        <p:spPr>
          <a:xfrm>
            <a:off x="8036247" y="4708596"/>
            <a:ext cx="4155756" cy="1954381"/>
          </a:xfrm>
          <a:prstGeom prst="rect">
            <a:avLst/>
          </a:prstGeom>
          <a:noFill/>
        </p:spPr>
        <p:txBody>
          <a:bodyPr wrap="square" rtlCol="0">
            <a:spAutoFit/>
          </a:bodyPr>
          <a:lstStyle/>
          <a:p>
            <a:pPr marL="27431" algn="r">
              <a:buClr>
                <a:srgbClr val="6076B4"/>
              </a:buClr>
              <a:buSzPct val="80000"/>
            </a:pPr>
            <a:r>
              <a:rPr lang="en-US" sz="16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Antony Zhelyazkov</a:t>
            </a:r>
            <a:endParaRPr lang="bg-BG" sz="16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marL="27431" algn="r">
              <a:buClr>
                <a:srgbClr val="6076B4"/>
              </a:buClr>
              <a:buSzPct val="80000"/>
            </a:pPr>
            <a:r>
              <a:rPr lang="en-US" sz="16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Business Development Expert</a:t>
            </a:r>
          </a:p>
          <a:p>
            <a:pPr marL="27431" algn="r">
              <a:buClr>
                <a:srgbClr val="6076B4"/>
              </a:buClr>
              <a:buSzPct val="80000"/>
            </a:pPr>
            <a:r>
              <a:rPr lang="en-US"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IBEX EAD</a:t>
            </a:r>
          </a:p>
          <a:p>
            <a:pPr marL="27431" algn="r">
              <a:buClr>
                <a:srgbClr val="6076B4"/>
              </a:buClr>
              <a:buSzPct val="80000"/>
            </a:pPr>
            <a:r>
              <a:rPr lang="en-US"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hlinkClick r:id="rId7"/>
              </a:rPr>
              <a:t>www.ibex.bg</a:t>
            </a:r>
            <a:endParaRPr lang="en-US"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marL="27431" algn="r">
              <a:buClr>
                <a:srgbClr val="6076B4"/>
              </a:buClr>
              <a:buSzPct val="80000"/>
            </a:pPr>
            <a:r>
              <a:rPr lang="en-US"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hlinkClick r:id="rId8"/>
              </a:rPr>
              <a:t>azhelyazkov@ibex.bg</a:t>
            </a:r>
            <a:endParaRPr lang="en-US"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marL="27431" algn="r">
              <a:buClr>
                <a:srgbClr val="6076B4"/>
              </a:buClr>
              <a:buSzPct val="80000"/>
            </a:pPr>
            <a:endParaRPr lang="en-US" sz="20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marL="27431" algn="r">
              <a:spcBef>
                <a:spcPts val="600"/>
              </a:spcBef>
              <a:spcAft>
                <a:spcPts val="600"/>
              </a:spcAft>
              <a:buClr>
                <a:srgbClr val="6076B4"/>
              </a:buClr>
              <a:buSzPct val="80000"/>
            </a:pPr>
            <a:endParaRPr lang="bg-BG" sz="1600" dirty="0">
              <a:solidFill>
                <a:srgbClr val="E68422"/>
              </a:solidFill>
              <a:effectLst>
                <a:outerShdw blurRad="38100" dist="38100" dir="2700000" algn="tl">
                  <a:srgbClr val="000000">
                    <a:alpha val="43137"/>
                  </a:srgbClr>
                </a:outerShdw>
              </a:effectLst>
            </a:endParaRPr>
          </a:p>
        </p:txBody>
      </p:sp>
      <p:sp>
        <p:nvSpPr>
          <p:cNvPr id="76" name="TextBox 75">
            <a:extLst>
              <a:ext uri="{FF2B5EF4-FFF2-40B4-BE49-F238E27FC236}">
                <a16:creationId xmlns:a16="http://schemas.microsoft.com/office/drawing/2014/main" xmlns="" id="{F41B6339-68B2-42AA-8CE7-2B2DB911F4A5}"/>
              </a:ext>
            </a:extLst>
          </p:cNvPr>
          <p:cNvSpPr txBox="1"/>
          <p:nvPr/>
        </p:nvSpPr>
        <p:spPr>
          <a:xfrm>
            <a:off x="666356" y="3718119"/>
            <a:ext cx="2039659" cy="369332"/>
          </a:xfrm>
          <a:prstGeom prst="rect">
            <a:avLst/>
          </a:prstGeom>
          <a:noFill/>
        </p:spPr>
        <p:txBody>
          <a:bodyPr wrap="square" rtlCol="0">
            <a:spAutoFit/>
          </a:bodyPr>
          <a:lstStyle/>
          <a:p>
            <a:r>
              <a:rPr lang="en-US" b="1" dirty="0">
                <a:solidFill>
                  <a:srgbClr val="791D39"/>
                </a:solidFill>
                <a:latin typeface="Bradley Hand ITC" panose="03070402050302030203" pitchFamily="66" charset="0"/>
              </a:rPr>
              <a:t>http://www.ibex.bg</a:t>
            </a:r>
            <a:endParaRPr lang="bg-BG" b="1" dirty="0">
              <a:solidFill>
                <a:srgbClr val="791D39"/>
              </a:solidFill>
            </a:endParaRPr>
          </a:p>
        </p:txBody>
      </p:sp>
      <p:pic>
        <p:nvPicPr>
          <p:cNvPr id="77" name="Picture 76">
            <a:extLst>
              <a:ext uri="{FF2B5EF4-FFF2-40B4-BE49-F238E27FC236}">
                <a16:creationId xmlns:a16="http://schemas.microsoft.com/office/drawing/2014/main" xmlns="" id="{D1FC1A84-7EC7-4FF7-A50C-6314CD5EDE2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36700" y="4005064"/>
            <a:ext cx="2244405" cy="1080120"/>
          </a:xfrm>
          <a:prstGeom prst="rect">
            <a:avLst/>
          </a:prstGeom>
        </p:spPr>
      </p:pic>
      <p:sp>
        <p:nvSpPr>
          <p:cNvPr id="78" name="TextBox 77">
            <a:extLst>
              <a:ext uri="{FF2B5EF4-FFF2-40B4-BE49-F238E27FC236}">
                <a16:creationId xmlns:a16="http://schemas.microsoft.com/office/drawing/2014/main" xmlns="" id="{9E93B3B4-7AD1-4CB3-B2EB-00A854D2977D}"/>
              </a:ext>
            </a:extLst>
          </p:cNvPr>
          <p:cNvSpPr txBox="1"/>
          <p:nvPr/>
        </p:nvSpPr>
        <p:spPr>
          <a:xfrm>
            <a:off x="690708" y="4927366"/>
            <a:ext cx="2190397" cy="369332"/>
          </a:xfrm>
          <a:prstGeom prst="rect">
            <a:avLst/>
          </a:prstGeom>
          <a:noFill/>
        </p:spPr>
        <p:txBody>
          <a:bodyPr wrap="square" rtlCol="0">
            <a:spAutoFit/>
          </a:bodyPr>
          <a:lstStyle/>
          <a:p>
            <a:r>
              <a:rPr lang="en-US" b="1" dirty="0">
                <a:solidFill>
                  <a:srgbClr val="791D39"/>
                </a:solidFill>
                <a:latin typeface="Bradley Hand ITC" panose="03070402050302030203" pitchFamily="66" charset="0"/>
              </a:rPr>
              <a:t>application@ibex.bg</a:t>
            </a:r>
            <a:endParaRPr lang="bg-BG" b="1" dirty="0">
              <a:solidFill>
                <a:srgbClr val="791D39"/>
              </a:solidFill>
              <a:latin typeface="Bradley Hand ITC" panose="03070402050302030203" pitchFamily="66" charset="0"/>
            </a:endParaRPr>
          </a:p>
        </p:txBody>
      </p:sp>
      <p:sp>
        <p:nvSpPr>
          <p:cNvPr id="19" name="Rectangle 18">
            <a:extLst>
              <a:ext uri="{FF2B5EF4-FFF2-40B4-BE49-F238E27FC236}">
                <a16:creationId xmlns:a16="http://schemas.microsoft.com/office/drawing/2014/main" xmlns="" id="{0FEB9C47-1DA5-416F-9874-3879BDBAA3CD}"/>
              </a:ext>
            </a:extLst>
          </p:cNvPr>
          <p:cNvSpPr/>
          <p:nvPr/>
        </p:nvSpPr>
        <p:spPr>
          <a:xfrm>
            <a:off x="469139" y="2131144"/>
            <a:ext cx="11248003" cy="651525"/>
          </a:xfrm>
          <a:prstGeom prst="rect">
            <a:avLst/>
          </a:prstGeom>
        </p:spPr>
        <p:txBody>
          <a:bodyPr wrap="square">
            <a:spAutoFit/>
          </a:bodyPr>
          <a:lstStyle/>
          <a:p>
            <a:pPr algn="ctr">
              <a:lnSpc>
                <a:spcPct val="150000"/>
              </a:lnSpc>
            </a:pPr>
            <a:r>
              <a:rPr lang="en-US" sz="2800" b="1" dirty="0">
                <a:effectLst>
                  <a:outerShdw blurRad="31750" dist="25400" dir="5400000" algn="tl" rotWithShape="0">
                    <a:srgbClr val="000000">
                      <a:alpha val="25000"/>
                    </a:srgbClr>
                  </a:outerShdw>
                </a:effectLst>
                <a:latin typeface="Verdana" panose="020B0604030504040204" pitchFamily="34" charset="0"/>
                <a:ea typeface="Verdana" panose="020B0604030504040204" pitchFamily="34" charset="0"/>
              </a:rPr>
              <a:t>Thank you for your attention!</a:t>
            </a:r>
            <a:endParaRPr lang="en-GB" sz="2800" b="1" dirty="0">
              <a:effectLst>
                <a:outerShdw blurRad="31750" dist="25400" dir="5400000" algn="tl" rotWithShape="0">
                  <a:srgbClr val="000000">
                    <a:alpha val="25000"/>
                  </a:srgbClr>
                </a:outerShdw>
              </a:effectLst>
              <a:latin typeface="Verdana" panose="020B0604030504040204" pitchFamily="34" charset="0"/>
              <a:ea typeface="Verdana" panose="020B0604030504040204" pitchFamily="34" charset="0"/>
            </a:endParaRPr>
          </a:p>
        </p:txBody>
      </p:sp>
      <p:sp>
        <p:nvSpPr>
          <p:cNvPr id="20" name="Rectangle 19">
            <a:extLst>
              <a:ext uri="{FF2B5EF4-FFF2-40B4-BE49-F238E27FC236}">
                <a16:creationId xmlns:a16="http://schemas.microsoft.com/office/drawing/2014/main" xmlns="" id="{188E5287-4467-46D9-A679-2B53FDA8D2D7}"/>
              </a:ext>
            </a:extLst>
          </p:cNvPr>
          <p:cNvSpPr/>
          <p:nvPr/>
        </p:nvSpPr>
        <p:spPr>
          <a:xfrm>
            <a:off x="10024221" y="6396335"/>
            <a:ext cx="2167783" cy="461665"/>
          </a:xfrm>
          <a:prstGeom prst="rect">
            <a:avLst/>
          </a:prstGeom>
        </p:spPr>
        <p:txBody>
          <a:bodyPr wrap="square">
            <a:spAutoFit/>
          </a:bodyPr>
          <a:lstStyle/>
          <a:p>
            <a:pPr algn="r"/>
            <a:r>
              <a:rPr lang="en-US" sz="1200" dirty="0">
                <a:solidFill>
                  <a:srgbClr val="822D59"/>
                </a:solidFill>
                <a:latin typeface="Verdana" panose="020B0604030504040204" pitchFamily="34" charset="0"/>
                <a:ea typeface="Verdana" panose="020B0604030504040204" pitchFamily="34" charset="0"/>
              </a:rPr>
              <a:t>Sofia</a:t>
            </a:r>
            <a:r>
              <a:rPr lang="bg-BG" sz="1200" dirty="0">
                <a:solidFill>
                  <a:srgbClr val="822D59"/>
                </a:solidFill>
                <a:latin typeface="Verdana" panose="020B0604030504040204" pitchFamily="34" charset="0"/>
                <a:ea typeface="Verdana" panose="020B0604030504040204" pitchFamily="34" charset="0"/>
              </a:rPr>
              <a:t>,</a:t>
            </a:r>
          </a:p>
          <a:p>
            <a:pPr algn="r"/>
            <a:r>
              <a:rPr lang="en-US" sz="1200" dirty="0">
                <a:solidFill>
                  <a:srgbClr val="822D59"/>
                </a:solidFill>
                <a:latin typeface="Verdana" panose="020B0604030504040204" pitchFamily="34" charset="0"/>
                <a:ea typeface="Verdana" panose="020B0604030504040204" pitchFamily="34" charset="0"/>
              </a:rPr>
              <a:t>February 11,</a:t>
            </a:r>
            <a:r>
              <a:rPr lang="bg-BG" sz="1200" dirty="0">
                <a:solidFill>
                  <a:srgbClr val="822D59"/>
                </a:solidFill>
                <a:latin typeface="Verdana" panose="020B0604030504040204" pitchFamily="34" charset="0"/>
                <a:ea typeface="Verdana" panose="020B0604030504040204" pitchFamily="34" charset="0"/>
              </a:rPr>
              <a:t> 20</a:t>
            </a:r>
            <a:r>
              <a:rPr lang="en-US" sz="1200" dirty="0">
                <a:solidFill>
                  <a:srgbClr val="822D59"/>
                </a:solidFill>
                <a:latin typeface="Verdana" panose="020B0604030504040204" pitchFamily="34" charset="0"/>
                <a:ea typeface="Verdana" panose="020B0604030504040204" pitchFamily="34" charset="0"/>
              </a:rPr>
              <a:t>21</a:t>
            </a:r>
            <a:endParaRPr lang="bg-BG" sz="1200" dirty="0">
              <a:solidFill>
                <a:srgbClr val="822D59"/>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92483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19644</TotalTime>
  <Words>650</Words>
  <Application>Microsoft Office PowerPoint</Application>
  <PresentationFormat>Custom</PresentationFormat>
  <Paragraphs>109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 Jeliazkov</dc:creator>
  <cp:lastModifiedBy>User</cp:lastModifiedBy>
  <cp:revision>384</cp:revision>
  <cp:lastPrinted>2019-11-12T16:06:25Z</cp:lastPrinted>
  <dcterms:created xsi:type="dcterms:W3CDTF">2018-01-15T09:42:16Z</dcterms:created>
  <dcterms:modified xsi:type="dcterms:W3CDTF">2021-02-09T16:32:56Z</dcterms:modified>
</cp:coreProperties>
</file>