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3.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86" r:id="rId5"/>
    <p:sldMasterId id="2147483698" r:id="rId6"/>
    <p:sldMasterId id="2147483710" r:id="rId7"/>
    <p:sldMasterId id="2147483722" r:id="rId8"/>
    <p:sldMasterId id="2147483734" r:id="rId9"/>
    <p:sldMasterId id="2147483746" r:id="rId10"/>
    <p:sldMasterId id="2147483758" r:id="rId11"/>
    <p:sldMasterId id="2147483770" r:id="rId12"/>
  </p:sldMasterIdLst>
  <p:notesMasterIdLst>
    <p:notesMasterId r:id="rId33"/>
  </p:notesMasterIdLst>
  <p:handoutMasterIdLst>
    <p:handoutMasterId r:id="rId34"/>
  </p:handoutMasterIdLst>
  <p:sldIdLst>
    <p:sldId id="1151" r:id="rId13"/>
    <p:sldId id="1190" r:id="rId14"/>
    <p:sldId id="1160" r:id="rId15"/>
    <p:sldId id="1183" r:id="rId16"/>
    <p:sldId id="1196" r:id="rId17"/>
    <p:sldId id="1207" r:id="rId18"/>
    <p:sldId id="1191" r:id="rId19"/>
    <p:sldId id="1194" r:id="rId20"/>
    <p:sldId id="1193" r:id="rId21"/>
    <p:sldId id="1184" r:id="rId22"/>
    <p:sldId id="1208" r:id="rId23"/>
    <p:sldId id="1200" r:id="rId24"/>
    <p:sldId id="1185" r:id="rId25"/>
    <p:sldId id="1186" r:id="rId26"/>
    <p:sldId id="1174" r:id="rId27"/>
    <p:sldId id="1175" r:id="rId28"/>
    <p:sldId id="1192" r:id="rId29"/>
    <p:sldId id="1201" r:id="rId30"/>
    <p:sldId id="1202" r:id="rId31"/>
    <p:sldId id="1203" r:id="rId32"/>
  </p:sldIdLst>
  <p:sldSz cx="9144000" cy="6858000" type="screen4x3"/>
  <p:notesSz cx="6807200" cy="99393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fan Dijkers" initials="SD" lastIdx="1" clrIdx="0"/>
  <p:cmAuthor id="1" name="Paula Furtado" initials="pf" lastIdx="5" clrIdx="1"/>
  <p:cmAuthor id="2" name="Dan Sica" initials="D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AD73D"/>
    <a:srgbClr val="0000FF"/>
    <a:srgbClr val="DE2B0C"/>
    <a:srgbClr val="BD5618"/>
    <a:srgbClr val="9C8125"/>
    <a:srgbClr val="7BAC31"/>
    <a:srgbClr val="EB2512"/>
    <a:srgbClr val="D74B24"/>
    <a:srgbClr val="C37035"/>
    <a:srgbClr val="AF96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53" autoAdjust="0"/>
    <p:restoredTop sz="95105" autoAdjust="0"/>
  </p:normalViewPr>
  <p:slideViewPr>
    <p:cSldViewPr>
      <p:cViewPr>
        <p:scale>
          <a:sx n="62" d="100"/>
          <a:sy n="62" d="100"/>
        </p:scale>
        <p:origin x="-1716"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ableStyles" Target="tableStyles.xml"/><Relationship Id="rId21" Type="http://schemas.openxmlformats.org/officeDocument/2006/relationships/slide" Target="slides/slide9.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commentAuthors" Target="commentAuthor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sica\Documents\AURORA\Offering%20Memo\MASTER%20OM%20-%20KPIs%20Summary%20Mar%2020%20D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ica\Desktop\Sovereign%20Wealth%20Funds%20Pitch\FOR%20JPM\MASTER%20OM%20-%20KPIs%20Summary%20Mar%2030%20DSv2.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[MASTER OM - KPIs Summary Mar 20 DS.xlsx]Gross Capacity by region!PivotTable3</c:name>
    <c:fmtId val="-1"/>
  </c:pivotSource>
  <c:chart>
    <c:autoTitleDeleted val="1"/>
    <c:pivotFmts>
      <c:pivotFmt>
        <c:idx val="0"/>
        <c:marker>
          <c:symbol val="none"/>
        </c:marker>
        <c:dLbl>
          <c:idx val="0"/>
          <c:spPr/>
          <c:txPr>
            <a:bodyPr/>
            <a:lstStyle/>
            <a:p>
              <a:pPr>
                <a:defRPr/>
              </a:pPr>
              <a:endParaRPr lang="en-US"/>
            </a:p>
          </c:txPr>
          <c:showLegendKey val="0"/>
          <c:showVal val="0"/>
          <c:showCatName val="1"/>
          <c:showSerName val="0"/>
          <c:showPercent val="1"/>
          <c:showBubbleSize val="0"/>
        </c:dLbl>
      </c:pivotFmt>
      <c:pivotFmt>
        <c:idx val="1"/>
        <c:marker>
          <c:symbol val="none"/>
        </c:marker>
        <c:dLbl>
          <c:idx val="0"/>
          <c:spPr/>
          <c:txPr>
            <a:bodyPr/>
            <a:lstStyle/>
            <a:p>
              <a:pPr>
                <a:defRPr/>
              </a:pPr>
              <a:endParaRPr lang="en-US"/>
            </a:p>
          </c:txPr>
          <c:showLegendKey val="0"/>
          <c:showVal val="0"/>
          <c:showCatName val="1"/>
          <c:showSerName val="0"/>
          <c:showPercent val="1"/>
          <c:showBubbleSize val="0"/>
        </c:dLbl>
      </c:pivotFmt>
      <c:pivotFmt>
        <c:idx val="2"/>
        <c:marker>
          <c:symbol val="none"/>
        </c:marker>
        <c:dLbl>
          <c:idx val="0"/>
          <c:spPr/>
          <c:txPr>
            <a:bodyPr/>
            <a:lstStyle/>
            <a:p>
              <a:pPr>
                <a:defRPr/>
              </a:pPr>
              <a:endParaRPr lang="en-US"/>
            </a:p>
          </c:txPr>
          <c:showLegendKey val="0"/>
          <c:showVal val="0"/>
          <c:showCatName val="1"/>
          <c:showSerName val="0"/>
          <c:showPercent val="1"/>
          <c:showBubbleSize val="0"/>
        </c:dLbl>
      </c:pivotFmt>
    </c:pivotFmts>
    <c:plotArea>
      <c:layout>
        <c:manualLayout>
          <c:layoutTarget val="inner"/>
          <c:xMode val="edge"/>
          <c:yMode val="edge"/>
          <c:x val="0.13257560597120438"/>
          <c:y val="0.23134981489759207"/>
          <c:w val="0.6291627022826527"/>
          <c:h val="0.72789327098304901"/>
        </c:manualLayout>
      </c:layout>
      <c:pieChart>
        <c:varyColors val="1"/>
        <c:ser>
          <c:idx val="0"/>
          <c:order val="0"/>
          <c:tx>
            <c:strRef>
              <c:f>'Gross Capacity by region'!$B$3</c:f>
              <c:strCache>
                <c:ptCount val="1"/>
                <c:pt idx="0">
                  <c:v>Total</c:v>
                </c:pt>
              </c:strCache>
            </c:strRef>
          </c:tx>
          <c:dLbls>
            <c:dLbl>
              <c:idx val="1"/>
              <c:layout>
                <c:manualLayout>
                  <c:x val="-0.1046290267805451"/>
                  <c:y val="-0.25737968343476741"/>
                </c:manualLayout>
              </c:layout>
              <c:showLegendKey val="0"/>
              <c:showVal val="0"/>
              <c:showCatName val="1"/>
              <c:showSerName val="0"/>
              <c:showPercent val="1"/>
              <c:showBubbleSize val="0"/>
            </c:dLbl>
            <c:txPr>
              <a:bodyPr/>
              <a:lstStyle/>
              <a:p>
                <a:pPr>
                  <a:defRPr sz="800"/>
                </a:pPr>
                <a:endParaRPr lang="en-US"/>
              </a:p>
            </c:txPr>
            <c:showLegendKey val="0"/>
            <c:showVal val="0"/>
            <c:showCatName val="1"/>
            <c:showSerName val="0"/>
            <c:showPercent val="1"/>
            <c:showBubbleSize val="0"/>
            <c:showLeaderLines val="0"/>
          </c:dLbls>
          <c:cat>
            <c:strRef>
              <c:f>'Gross Capacity by region'!$A$4:$A$8</c:f>
              <c:strCache>
                <c:ptCount val="4"/>
                <c:pt idx="0">
                  <c:v>Africa</c:v>
                </c:pt>
                <c:pt idx="1">
                  <c:v>Europe &amp; Caribbean</c:v>
                </c:pt>
                <c:pt idx="2">
                  <c:v>South America</c:v>
                </c:pt>
                <c:pt idx="3">
                  <c:v>US</c:v>
                </c:pt>
              </c:strCache>
            </c:strRef>
          </c:cat>
          <c:val>
            <c:numRef>
              <c:f>'Gross Capacity by region'!$B$4:$B$8</c:f>
              <c:numCache>
                <c:formatCode>General</c:formatCode>
                <c:ptCount val="4"/>
                <c:pt idx="0">
                  <c:v>147.19</c:v>
                </c:pt>
                <c:pt idx="1">
                  <c:v>1924.6999999999996</c:v>
                </c:pt>
                <c:pt idx="2">
                  <c:v>601.6</c:v>
                </c:pt>
                <c:pt idx="3">
                  <c:v>62.3</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[MASTER OM - KPIs Summary Mar 30 DSv2.xlsx]Gross capacity by Fuel Type!PivotTable2</c:name>
    <c:fmtId val="-1"/>
  </c:pivotSource>
  <c:chart>
    <c:autoTitleDeleted val="1"/>
    <c:pivotFmts>
      <c:pivotFmt>
        <c:idx val="0"/>
        <c:marker>
          <c:symbol val="none"/>
        </c:marker>
        <c:dLbl>
          <c:idx val="0"/>
          <c:spPr/>
          <c:txPr>
            <a:bodyPr/>
            <a:lstStyle/>
            <a:p>
              <a:pPr>
                <a:defRPr/>
              </a:pPr>
              <a:endParaRPr lang="en-US"/>
            </a:p>
          </c:txPr>
          <c:showLegendKey val="0"/>
          <c:showVal val="0"/>
          <c:showCatName val="1"/>
          <c:showSerName val="0"/>
          <c:showPercent val="1"/>
          <c:showBubbleSize val="0"/>
          <c:separator>
</c:separator>
        </c:dLbl>
      </c:pivotFmt>
      <c:pivotFmt>
        <c:idx val="1"/>
        <c:dLbl>
          <c:idx val="0"/>
          <c:layout>
            <c:manualLayout>
              <c:x val="9.7117235345581809E-3"/>
              <c:y val="-8.5185185185185208E-3"/>
            </c:manualLayout>
          </c:layout>
          <c:showLegendKey val="0"/>
          <c:showVal val="0"/>
          <c:showCatName val="1"/>
          <c:showSerName val="0"/>
          <c:showPercent val="1"/>
          <c:showBubbleSize val="0"/>
          <c:separator>
</c:separator>
        </c:dLbl>
      </c:pivotFmt>
      <c:pivotFmt>
        <c:idx val="2"/>
        <c:dLbl>
          <c:idx val="0"/>
          <c:layout>
            <c:manualLayout>
              <c:x val="-4.1157589676290456E-2"/>
              <c:y val="0"/>
            </c:manualLayout>
          </c:layout>
          <c:showLegendKey val="0"/>
          <c:showVal val="0"/>
          <c:showCatName val="1"/>
          <c:showSerName val="0"/>
          <c:showPercent val="1"/>
          <c:showBubbleSize val="0"/>
          <c:separator>
</c:separator>
        </c:dLbl>
      </c:pivotFmt>
      <c:pivotFmt>
        <c:idx val="3"/>
        <c:dLbl>
          <c:idx val="0"/>
          <c:delete val="1"/>
        </c:dLbl>
      </c:pivotFmt>
      <c:pivotFmt>
        <c:idx val="4"/>
        <c:marker>
          <c:symbol val="none"/>
        </c:marker>
        <c:dLbl>
          <c:idx val="0"/>
          <c:spPr/>
          <c:txPr>
            <a:bodyPr/>
            <a:lstStyle/>
            <a:p>
              <a:pPr>
                <a:defRPr/>
              </a:pPr>
              <a:endParaRPr lang="en-US"/>
            </a:p>
          </c:txPr>
          <c:showLegendKey val="0"/>
          <c:showVal val="0"/>
          <c:showCatName val="1"/>
          <c:showSerName val="0"/>
          <c:showPercent val="1"/>
          <c:showBubbleSize val="0"/>
          <c:separator>
</c:separator>
        </c:dLbl>
      </c:pivotFmt>
      <c:pivotFmt>
        <c:idx val="5"/>
        <c:dLbl>
          <c:idx val="0"/>
          <c:layout>
            <c:manualLayout>
              <c:x val="9.7117235345581809E-3"/>
              <c:y val="-8.5185185185185208E-3"/>
            </c:manualLayout>
          </c:layout>
          <c:showLegendKey val="0"/>
          <c:showVal val="0"/>
          <c:showCatName val="1"/>
          <c:showSerName val="0"/>
          <c:showPercent val="1"/>
          <c:showBubbleSize val="0"/>
          <c:separator>
</c:separator>
        </c:dLbl>
      </c:pivotFmt>
      <c:pivotFmt>
        <c:idx val="6"/>
        <c:dLbl>
          <c:idx val="0"/>
          <c:layout>
            <c:manualLayout>
              <c:x val="-4.1157589676290456E-2"/>
              <c:y val="0"/>
            </c:manualLayout>
          </c:layout>
          <c:showLegendKey val="0"/>
          <c:showVal val="0"/>
          <c:showCatName val="1"/>
          <c:showSerName val="0"/>
          <c:showPercent val="1"/>
          <c:showBubbleSize val="0"/>
          <c:separator>
</c:separator>
        </c:dLbl>
      </c:pivotFmt>
      <c:pivotFmt>
        <c:idx val="7"/>
        <c:marker>
          <c:symbol val="none"/>
        </c:marker>
        <c:dLbl>
          <c:idx val="0"/>
          <c:spPr/>
          <c:txPr>
            <a:bodyPr/>
            <a:lstStyle/>
            <a:p>
              <a:pPr>
                <a:defRPr/>
              </a:pPr>
              <a:endParaRPr lang="en-US"/>
            </a:p>
          </c:txPr>
          <c:showLegendKey val="0"/>
          <c:showVal val="0"/>
          <c:showCatName val="1"/>
          <c:showSerName val="0"/>
          <c:showPercent val="1"/>
          <c:showBubbleSize val="0"/>
          <c:separator>
</c:separator>
        </c:dLbl>
      </c:pivotFmt>
      <c:pivotFmt>
        <c:idx val="8"/>
        <c:dLbl>
          <c:idx val="0"/>
          <c:layout>
            <c:manualLayout>
              <c:x val="9.7117235345581809E-3"/>
              <c:y val="-8.5185185185185208E-3"/>
            </c:manualLayout>
          </c:layout>
          <c:showLegendKey val="0"/>
          <c:showVal val="0"/>
          <c:showCatName val="1"/>
          <c:showSerName val="0"/>
          <c:showPercent val="1"/>
          <c:showBubbleSize val="0"/>
          <c:separator>
</c:separator>
        </c:dLbl>
      </c:pivotFmt>
      <c:pivotFmt>
        <c:idx val="9"/>
        <c:dLbl>
          <c:idx val="0"/>
          <c:layout>
            <c:manualLayout>
              <c:x val="-4.1157589676290456E-2"/>
              <c:y val="0"/>
            </c:manualLayout>
          </c:layout>
          <c:showLegendKey val="0"/>
          <c:showVal val="0"/>
          <c:showCatName val="1"/>
          <c:showSerName val="0"/>
          <c:showPercent val="1"/>
          <c:showBubbleSize val="0"/>
          <c:separator>
</c:separator>
        </c:dLbl>
      </c:pivotFmt>
    </c:pivotFmts>
    <c:plotArea>
      <c:layout>
        <c:manualLayout>
          <c:layoutTarget val="inner"/>
          <c:xMode val="edge"/>
          <c:yMode val="edge"/>
          <c:x val="0.14804761106728426"/>
          <c:y val="0.12011359235833226"/>
          <c:w val="0.65996631909388592"/>
          <c:h val="0.75787741882488313"/>
        </c:manualLayout>
      </c:layout>
      <c:pieChart>
        <c:varyColors val="1"/>
        <c:ser>
          <c:idx val="0"/>
          <c:order val="0"/>
          <c:tx>
            <c:strRef>
              <c:f>'Gross capacity by Fuel Type'!$B$3</c:f>
              <c:strCache>
                <c:ptCount val="1"/>
                <c:pt idx="0">
                  <c:v>Total</c:v>
                </c:pt>
              </c:strCache>
            </c:strRef>
          </c:tx>
          <c:dLbls>
            <c:dLbl>
              <c:idx val="2"/>
              <c:layout>
                <c:manualLayout>
                  <c:x val="0.14917391855270204"/>
                  <c:y val="-1.6214605067064083E-2"/>
                </c:manualLayout>
              </c:layout>
              <c:showLegendKey val="0"/>
              <c:showVal val="0"/>
              <c:showCatName val="1"/>
              <c:showSerName val="0"/>
              <c:showPercent val="1"/>
              <c:showBubbleSize val="0"/>
              <c:separator>
</c:separator>
            </c:dLbl>
            <c:dLbl>
              <c:idx val="3"/>
              <c:layout>
                <c:manualLayout>
                  <c:x val="-3.1817420058941594E-2"/>
                  <c:y val="-1.4479739957989599E-2"/>
                </c:manualLayout>
              </c:layout>
              <c:showLegendKey val="0"/>
              <c:showVal val="0"/>
              <c:showCatName val="1"/>
              <c:showSerName val="0"/>
              <c:showPercent val="1"/>
              <c:showBubbleSize val="0"/>
              <c:separator>
</c:separator>
            </c:dLbl>
            <c:dLbl>
              <c:idx val="4"/>
              <c:layout>
                <c:manualLayout>
                  <c:x val="-0.22284701756393865"/>
                  <c:y val="0"/>
                </c:manualLayout>
              </c:layout>
              <c:showLegendKey val="0"/>
              <c:showVal val="0"/>
              <c:showCatName val="1"/>
              <c:showSerName val="0"/>
              <c:showPercent val="1"/>
              <c:showBubbleSize val="0"/>
              <c:separator>
</c:separator>
            </c:dLbl>
            <c:dLbl>
              <c:idx val="7"/>
              <c:layout>
                <c:manualLayout>
                  <c:x val="6.0498714484833425E-2"/>
                  <c:y val="1.0432190760059613E-2"/>
                </c:manualLayout>
              </c:layout>
              <c:showLegendKey val="0"/>
              <c:showVal val="0"/>
              <c:showCatName val="1"/>
              <c:showSerName val="0"/>
              <c:showPercent val="1"/>
              <c:showBubbleSize val="0"/>
              <c:separator>
</c:separator>
            </c:dLbl>
            <c:dLbl>
              <c:idx val="8"/>
              <c:delete val="1"/>
            </c:dLbl>
            <c:txPr>
              <a:bodyPr/>
              <a:lstStyle/>
              <a:p>
                <a:pPr>
                  <a:defRPr sz="800"/>
                </a:pPr>
                <a:endParaRPr lang="en-US"/>
              </a:p>
            </c:txPr>
            <c:showLegendKey val="0"/>
            <c:showVal val="0"/>
            <c:showCatName val="1"/>
            <c:showSerName val="0"/>
            <c:showPercent val="1"/>
            <c:showBubbleSize val="0"/>
            <c:separator>
</c:separator>
            <c:showLeaderLines val="1"/>
          </c:dLbls>
          <c:cat>
            <c:strRef>
              <c:f>'Gross capacity by Fuel Type'!$A$4:$A$13</c:f>
              <c:strCache>
                <c:ptCount val="9"/>
                <c:pt idx="0">
                  <c:v>Biomass</c:v>
                </c:pt>
                <c:pt idx="1">
                  <c:v>Coal &amp; Lignite</c:v>
                </c:pt>
                <c:pt idx="2">
                  <c:v>Fuel Oil</c:v>
                </c:pt>
                <c:pt idx="3">
                  <c:v>Hydro</c:v>
                </c:pt>
                <c:pt idx="4">
                  <c:v>Methane / Biogas</c:v>
                </c:pt>
                <c:pt idx="5">
                  <c:v>Natural Gas</c:v>
                </c:pt>
                <c:pt idx="6">
                  <c:v>Solar</c:v>
                </c:pt>
                <c:pt idx="7">
                  <c:v>Wind</c:v>
                </c:pt>
                <c:pt idx="8">
                  <c:v>Fuel type For Pie Chart</c:v>
                </c:pt>
              </c:strCache>
            </c:strRef>
          </c:cat>
          <c:val>
            <c:numRef>
              <c:f>'Gross capacity by Fuel Type'!$B$4:$B$13</c:f>
              <c:numCache>
                <c:formatCode>_-* #,##0_р_._-;\-* #,##0_р_._-;_-* "-"??_р_._-;_-@_-</c:formatCode>
                <c:ptCount val="9"/>
                <c:pt idx="0">
                  <c:v>62.3</c:v>
                </c:pt>
                <c:pt idx="1">
                  <c:v>1193</c:v>
                </c:pt>
                <c:pt idx="2">
                  <c:v>35.200000000000003</c:v>
                </c:pt>
                <c:pt idx="3">
                  <c:v>36.6</c:v>
                </c:pt>
                <c:pt idx="4">
                  <c:v>26.19</c:v>
                </c:pt>
                <c:pt idx="5">
                  <c:v>1206.6999999999996</c:v>
                </c:pt>
                <c:pt idx="6">
                  <c:v>12.8</c:v>
                </c:pt>
                <c:pt idx="7">
                  <c:v>160</c:v>
                </c:pt>
                <c:pt idx="8">
                  <c:v>0</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986376021798364E-2"/>
          <c:y val="2.1072796934865985E-2"/>
          <c:w val="0.97275204359673051"/>
          <c:h val="0.96168582375479372"/>
        </c:manualLayout>
      </c:layout>
      <c:barChart>
        <c:barDir val="col"/>
        <c:grouping val="clustered"/>
        <c:varyColors val="0"/>
        <c:ser>
          <c:idx val="0"/>
          <c:order val="0"/>
          <c:tx>
            <c:strRef>
              <c:f>Sheet1!$A$2</c:f>
              <c:strCache>
                <c:ptCount val="1"/>
                <c:pt idx="0">
                  <c:v>Olio</c:v>
                </c:pt>
              </c:strCache>
            </c:strRef>
          </c:tx>
          <c:spPr>
            <a:solidFill>
              <a:srgbClr val="FFCC00"/>
            </a:solidFill>
            <a:ln w="6097">
              <a:solidFill>
                <a:schemeClr val="tx1"/>
              </a:solidFill>
              <a:prstDash val="solid"/>
            </a:ln>
          </c:spPr>
          <c:invertIfNegative val="0"/>
          <c:dPt>
            <c:idx val="0"/>
            <c:invertIfNegative val="0"/>
            <c:bubble3D val="0"/>
            <c:spPr>
              <a:gradFill rotWithShape="0">
                <a:gsLst>
                  <a:gs pos="0">
                    <a:srgbClr val="FF9900"/>
                  </a:gs>
                  <a:gs pos="50000">
                    <a:srgbClr val="FF9900">
                      <a:gamma/>
                      <a:tint val="45490"/>
                      <a:invGamma/>
                    </a:srgbClr>
                  </a:gs>
                  <a:gs pos="100000">
                    <a:srgbClr val="FF9900"/>
                  </a:gs>
                </a:gsLst>
                <a:lin ang="0" scaled="1"/>
              </a:gradFill>
              <a:ln w="6097">
                <a:solidFill>
                  <a:schemeClr val="tx1"/>
                </a:solidFill>
                <a:prstDash val="solid"/>
              </a:ln>
            </c:spPr>
          </c:dPt>
          <c:dLbls>
            <c:dLbl>
              <c:idx val="0"/>
              <c:layout>
                <c:manualLayout>
                  <c:x val="7.0484284226369704E-3"/>
                  <c:y val="-2.9680034471791458E-18"/>
                </c:manualLayout>
              </c:layout>
              <c:tx>
                <c:rich>
                  <a:bodyPr/>
                  <a:lstStyle/>
                  <a:p>
                    <a:pPr>
                      <a:defRPr sz="1600"/>
                    </a:pPr>
                    <a:r>
                      <a:rPr lang="en-US" sz="1800" dirty="0">
                        <a:solidFill>
                          <a:schemeClr val="tx1"/>
                        </a:solidFill>
                      </a:rPr>
                      <a:t>1 500</a:t>
                    </a:r>
                  </a:p>
                </c:rich>
              </c:tx>
              <c:numFmt formatCode="#,##0" sourceLinked="0"/>
              <c:spPr>
                <a:noFill/>
                <a:ln w="12193">
                  <a:noFill/>
                </a:ln>
              </c:spPr>
              <c:dLblPos val="outEnd"/>
              <c:showLegendKey val="0"/>
              <c:showVal val="1"/>
              <c:showCatName val="0"/>
              <c:showSerName val="0"/>
              <c:showPercent val="0"/>
              <c:showBubbleSize val="0"/>
            </c:dLbl>
            <c:dLbl>
              <c:idx val="1"/>
              <c:delete val="1"/>
            </c:dLbl>
            <c:dLbl>
              <c:idx val="2"/>
              <c:delete val="1"/>
            </c:dLbl>
            <c:spPr>
              <a:noFill/>
              <a:ln w="12193">
                <a:noFill/>
              </a:ln>
            </c:spPr>
            <c:txPr>
              <a:bodyPr/>
              <a:lstStyle/>
              <a:p>
                <a:pPr>
                  <a:defRPr sz="1600"/>
                </a:pPr>
                <a:endParaRPr lang="en-US"/>
              </a:p>
            </c:txPr>
            <c:showLegendKey val="0"/>
            <c:showVal val="1"/>
            <c:showCatName val="0"/>
            <c:showSerName val="0"/>
            <c:showPercent val="0"/>
            <c:showBubbleSize val="0"/>
            <c:showLeaderLines val="0"/>
          </c:dLbls>
          <c:cat>
            <c:strRef>
              <c:f>Sheet1!$B$1:$D$1</c:f>
              <c:strCache>
                <c:ptCount val="3"/>
                <c:pt idx="0">
                  <c:v>1° Trim.</c:v>
                </c:pt>
                <c:pt idx="1">
                  <c:v>2° Trim.</c:v>
                </c:pt>
                <c:pt idx="2">
                  <c:v>3° Trim.</c:v>
                </c:pt>
              </c:strCache>
            </c:strRef>
          </c:cat>
          <c:val>
            <c:numRef>
              <c:f>Sheet1!$B$2:$D$2</c:f>
              <c:numCache>
                <c:formatCode>General</c:formatCode>
                <c:ptCount val="3"/>
                <c:pt idx="0">
                  <c:v>1500</c:v>
                </c:pt>
                <c:pt idx="1">
                  <c:v>0</c:v>
                </c:pt>
                <c:pt idx="2">
                  <c:v>0</c:v>
                </c:pt>
              </c:numCache>
            </c:numRef>
          </c:val>
        </c:ser>
        <c:ser>
          <c:idx val="1"/>
          <c:order val="1"/>
          <c:tx>
            <c:strRef>
              <c:f>Sheet1!$A$3</c:f>
              <c:strCache>
                <c:ptCount val="1"/>
                <c:pt idx="0">
                  <c:v>Nuovo progetto</c:v>
                </c:pt>
              </c:strCache>
            </c:strRef>
          </c:tx>
          <c:spPr>
            <a:gradFill rotWithShape="0">
              <a:gsLst>
                <a:gs pos="0">
                  <a:srgbClr val="99CCFF"/>
                </a:gs>
                <a:gs pos="50000">
                  <a:srgbClr val="99CCFF">
                    <a:gamma/>
                    <a:tint val="33725"/>
                    <a:invGamma/>
                  </a:srgbClr>
                </a:gs>
                <a:gs pos="100000">
                  <a:srgbClr val="99CCFF"/>
                </a:gs>
              </a:gsLst>
              <a:lin ang="0" scaled="1"/>
            </a:gradFill>
            <a:ln w="6097">
              <a:solidFill>
                <a:schemeClr val="tx1"/>
              </a:solidFill>
              <a:prstDash val="solid"/>
            </a:ln>
          </c:spPr>
          <c:invertIfNegative val="0"/>
          <c:dLbls>
            <c:dLbl>
              <c:idx val="0"/>
              <c:layout>
                <c:manualLayout>
                  <c:x val="1.3205031376590903E-2"/>
                  <c:y val="-1.4994572512053454E-3"/>
                </c:manualLayout>
              </c:layout>
              <c:tx>
                <c:rich>
                  <a:bodyPr/>
                  <a:lstStyle/>
                  <a:p>
                    <a:r>
                      <a:rPr lang="en-US" sz="1800" baseline="0" dirty="0">
                        <a:solidFill>
                          <a:schemeClr val="tx1"/>
                        </a:solidFill>
                      </a:rPr>
                      <a:t> </a:t>
                    </a:r>
                    <a:r>
                      <a:rPr lang="en-US" sz="1800" dirty="0">
                        <a:solidFill>
                          <a:schemeClr val="tx1"/>
                        </a:solidFill>
                      </a:rPr>
                      <a:t>1 330 </a:t>
                    </a:r>
                  </a:p>
                </c:rich>
              </c:tx>
              <c:dLblPos val="outEnd"/>
              <c:showLegendKey val="0"/>
              <c:showVal val="1"/>
              <c:showCatName val="0"/>
              <c:showSerName val="0"/>
              <c:showPercent val="0"/>
              <c:showBubbleSize val="0"/>
            </c:dLbl>
            <c:dLbl>
              <c:idx val="1"/>
              <c:delete val="1"/>
            </c:dLbl>
            <c:dLbl>
              <c:idx val="2"/>
              <c:delete val="1"/>
            </c:dLbl>
            <c:numFmt formatCode="_-* #,##0_-;\-* #,##0_-;_-* &quot;-&quot;_-;_-@_-" sourceLinked="0"/>
            <c:spPr>
              <a:noFill/>
              <a:ln w="12193">
                <a:noFill/>
              </a:ln>
            </c:spPr>
            <c:txPr>
              <a:bodyPr/>
              <a:lstStyle/>
              <a:p>
                <a:pPr>
                  <a:defRPr sz="1800" baseline="0"/>
                </a:pPr>
                <a:endParaRPr lang="en-US"/>
              </a:p>
            </c:txPr>
            <c:showLegendKey val="0"/>
            <c:showVal val="1"/>
            <c:showCatName val="0"/>
            <c:showSerName val="0"/>
            <c:showPercent val="0"/>
            <c:showBubbleSize val="0"/>
            <c:showLeaderLines val="0"/>
          </c:dLbls>
          <c:cat>
            <c:strRef>
              <c:f>Sheet1!$B$1:$D$1</c:f>
              <c:strCache>
                <c:ptCount val="3"/>
                <c:pt idx="0">
                  <c:v>1° Trim.</c:v>
                </c:pt>
                <c:pt idx="1">
                  <c:v>2° Trim.</c:v>
                </c:pt>
                <c:pt idx="2">
                  <c:v>3° Trim.</c:v>
                </c:pt>
              </c:strCache>
            </c:strRef>
          </c:cat>
          <c:val>
            <c:numRef>
              <c:f>Sheet1!$B$3:$D$3</c:f>
              <c:numCache>
                <c:formatCode>General</c:formatCode>
                <c:ptCount val="3"/>
                <c:pt idx="0">
                  <c:v>1330</c:v>
                </c:pt>
                <c:pt idx="1">
                  <c:v>0</c:v>
                </c:pt>
                <c:pt idx="2">
                  <c:v>0</c:v>
                </c:pt>
              </c:numCache>
            </c:numRef>
          </c:val>
        </c:ser>
        <c:dLbls>
          <c:showLegendKey val="0"/>
          <c:showVal val="0"/>
          <c:showCatName val="0"/>
          <c:showSerName val="0"/>
          <c:showPercent val="0"/>
          <c:showBubbleSize val="0"/>
        </c:dLbls>
        <c:gapWidth val="150"/>
        <c:axId val="272523264"/>
        <c:axId val="272052160"/>
      </c:barChart>
      <c:catAx>
        <c:axId val="272523264"/>
        <c:scaling>
          <c:orientation val="minMax"/>
        </c:scaling>
        <c:delete val="1"/>
        <c:axPos val="b"/>
        <c:majorTickMark val="out"/>
        <c:minorTickMark val="none"/>
        <c:tickLblPos val="none"/>
        <c:crossAx val="272052160"/>
        <c:crosses val="autoZero"/>
        <c:auto val="1"/>
        <c:lblAlgn val="ctr"/>
        <c:lblOffset val="100"/>
        <c:noMultiLvlLbl val="0"/>
      </c:catAx>
      <c:valAx>
        <c:axId val="272052160"/>
        <c:scaling>
          <c:orientation val="minMax"/>
        </c:scaling>
        <c:delete val="1"/>
        <c:axPos val="l"/>
        <c:numFmt formatCode="General" sourceLinked="1"/>
        <c:majorTickMark val="out"/>
        <c:minorTickMark val="none"/>
        <c:tickLblPos val="none"/>
        <c:crossAx val="272523264"/>
        <c:crosses val="autoZero"/>
        <c:crossBetween val="between"/>
      </c:valAx>
      <c:spPr>
        <a:noFill/>
        <a:ln w="12193">
          <a:noFill/>
        </a:ln>
      </c:spPr>
    </c:plotArea>
    <c:plotVisOnly val="1"/>
    <c:dispBlanksAs val="gap"/>
    <c:showDLblsOverMax val="0"/>
  </c:chart>
  <c:spPr>
    <a:noFill/>
    <a:ln>
      <a:noFill/>
    </a:ln>
  </c:spPr>
  <c:txPr>
    <a:bodyPr/>
    <a:lstStyle/>
    <a:p>
      <a:pPr>
        <a:defRPr sz="1200" b="1" i="0" u="none" strike="noStrike" baseline="0">
          <a:solidFill>
            <a:schemeClr val="tx1"/>
          </a:solidFill>
          <a:latin typeface="Calibri" pitchFamily="34" charset="0"/>
          <a:ea typeface="Frutiger 45 Light"/>
          <a:cs typeface="Calibri"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986376021798364E-2"/>
          <c:y val="2.1032504780114876E-2"/>
          <c:w val="0.97275204359673062"/>
          <c:h val="0.96175908221797646"/>
        </c:manualLayout>
      </c:layout>
      <c:barChart>
        <c:barDir val="col"/>
        <c:grouping val="clustered"/>
        <c:varyColors val="0"/>
        <c:ser>
          <c:idx val="0"/>
          <c:order val="0"/>
          <c:tx>
            <c:strRef>
              <c:f>Sheet1!$A$2</c:f>
              <c:strCache>
                <c:ptCount val="1"/>
                <c:pt idx="0">
                  <c:v>Olio</c:v>
                </c:pt>
              </c:strCache>
            </c:strRef>
          </c:tx>
          <c:spPr>
            <a:solidFill>
              <a:srgbClr val="FFCC00"/>
            </a:solidFill>
            <a:ln w="6228">
              <a:solidFill>
                <a:schemeClr val="tx1"/>
              </a:solidFill>
              <a:prstDash val="solid"/>
            </a:ln>
          </c:spPr>
          <c:invertIfNegative val="0"/>
          <c:dPt>
            <c:idx val="0"/>
            <c:invertIfNegative val="0"/>
            <c:bubble3D val="0"/>
            <c:spPr>
              <a:gradFill rotWithShape="0">
                <a:gsLst>
                  <a:gs pos="0">
                    <a:srgbClr val="FF9900"/>
                  </a:gs>
                  <a:gs pos="50000">
                    <a:srgbClr val="FF9900">
                      <a:gamma/>
                      <a:tint val="45490"/>
                      <a:invGamma/>
                    </a:srgbClr>
                  </a:gs>
                  <a:gs pos="100000">
                    <a:srgbClr val="FF9900"/>
                  </a:gs>
                </a:gsLst>
                <a:lin ang="0" scaled="1"/>
              </a:gradFill>
              <a:ln w="6228">
                <a:solidFill>
                  <a:schemeClr val="tx1"/>
                </a:solidFill>
                <a:prstDash val="solid"/>
              </a:ln>
            </c:spPr>
          </c:dPt>
          <c:dLbls>
            <c:dLbl>
              <c:idx val="0"/>
              <c:layout>
                <c:manualLayout>
                  <c:x val="5.9613616407110494E-3"/>
                  <c:y val="-1.2672533389918262E-2"/>
                </c:manualLayout>
              </c:layout>
              <c:tx>
                <c:rich>
                  <a:bodyPr/>
                  <a:lstStyle/>
                  <a:p>
                    <a:pPr>
                      <a:defRPr sz="1800" baseline="0"/>
                    </a:pPr>
                    <a:r>
                      <a:rPr lang="en-US" sz="1800" baseline="0"/>
                      <a:t>7</a:t>
                    </a:r>
                    <a:r>
                      <a:rPr lang="en-US"/>
                      <a:t>2</a:t>
                    </a:r>
                  </a:p>
                </c:rich>
              </c:tx>
              <c:numFmt formatCode="#,##0" sourceLinked="0"/>
              <c:spPr/>
              <c:dLblPos val="outEnd"/>
              <c:showLegendKey val="0"/>
              <c:showVal val="1"/>
              <c:showCatName val="0"/>
              <c:showSerName val="0"/>
              <c:showPercent val="0"/>
              <c:showBubbleSize val="0"/>
            </c:dLbl>
            <c:dLbl>
              <c:idx val="1"/>
              <c:delete val="1"/>
            </c:dLbl>
            <c:dLbl>
              <c:idx val="2"/>
              <c:delete val="1"/>
            </c:dLbl>
            <c:txPr>
              <a:bodyPr/>
              <a:lstStyle/>
              <a:p>
                <a:pPr>
                  <a:defRPr sz="1800" baseline="0"/>
                </a:pPr>
                <a:endParaRPr lang="en-US"/>
              </a:p>
            </c:txPr>
            <c:showLegendKey val="0"/>
            <c:showVal val="1"/>
            <c:showCatName val="0"/>
            <c:showSerName val="0"/>
            <c:showPercent val="0"/>
            <c:showBubbleSize val="0"/>
            <c:showLeaderLines val="0"/>
          </c:dLbls>
          <c:cat>
            <c:strRef>
              <c:f>Sheet1!$B$1:$D$1</c:f>
              <c:strCache>
                <c:ptCount val="3"/>
                <c:pt idx="0">
                  <c:v>1° Trim.</c:v>
                </c:pt>
                <c:pt idx="1">
                  <c:v>2° Trim.</c:v>
                </c:pt>
                <c:pt idx="2">
                  <c:v>3° Trim.</c:v>
                </c:pt>
              </c:strCache>
            </c:strRef>
          </c:cat>
          <c:val>
            <c:numRef>
              <c:f>Sheet1!$B$2:$D$2</c:f>
              <c:numCache>
                <c:formatCode>General</c:formatCode>
                <c:ptCount val="3"/>
                <c:pt idx="0">
                  <c:v>72</c:v>
                </c:pt>
                <c:pt idx="1">
                  <c:v>0</c:v>
                </c:pt>
                <c:pt idx="2">
                  <c:v>0</c:v>
                </c:pt>
              </c:numCache>
            </c:numRef>
          </c:val>
        </c:ser>
        <c:ser>
          <c:idx val="1"/>
          <c:order val="1"/>
          <c:tx>
            <c:strRef>
              <c:f>Sheet1!$A$3</c:f>
              <c:strCache>
                <c:ptCount val="1"/>
                <c:pt idx="0">
                  <c:v>Nuovo progetto</c:v>
                </c:pt>
              </c:strCache>
            </c:strRef>
          </c:tx>
          <c:spPr>
            <a:gradFill rotWithShape="0">
              <a:gsLst>
                <a:gs pos="0">
                  <a:srgbClr val="99CCFF"/>
                </a:gs>
                <a:gs pos="50000">
                  <a:srgbClr val="99CCFF">
                    <a:gamma/>
                    <a:tint val="33725"/>
                    <a:invGamma/>
                  </a:srgbClr>
                </a:gs>
                <a:gs pos="100000">
                  <a:srgbClr val="99CCFF"/>
                </a:gs>
              </a:gsLst>
              <a:lin ang="0" scaled="1"/>
            </a:gradFill>
            <a:ln w="6228">
              <a:solidFill>
                <a:schemeClr val="tx1"/>
              </a:solidFill>
              <a:prstDash val="solid"/>
            </a:ln>
          </c:spPr>
          <c:invertIfNegative val="0"/>
          <c:dLbls>
            <c:dLbl>
              <c:idx val="0"/>
              <c:layout>
                <c:manualLayout>
                  <c:x val="1.2058160713861631E-2"/>
                  <c:y val="-2.2517564288250655E-3"/>
                </c:manualLayout>
              </c:layout>
              <c:tx>
                <c:rich>
                  <a:bodyPr/>
                  <a:lstStyle/>
                  <a:p>
                    <a:pPr>
                      <a:defRPr sz="1800" baseline="0"/>
                    </a:pPr>
                    <a:r>
                      <a:rPr lang="en-US" sz="1800" baseline="0" dirty="0"/>
                      <a:t> </a:t>
                    </a:r>
                    <a:r>
                      <a:rPr lang="en-US" sz="1800" baseline="0" dirty="0" smtClean="0"/>
                      <a:t>4 </a:t>
                    </a:r>
                    <a:endParaRPr lang="en-US" sz="1800" baseline="0" dirty="0"/>
                  </a:p>
                </c:rich>
              </c:tx>
              <c:numFmt formatCode="_-* #,##0_-;\-* #,##0_-;_-* &quot;-&quot;_-;_-@_-" sourceLinked="0"/>
              <c:spPr>
                <a:noFill/>
                <a:ln w="12455">
                  <a:noFill/>
                </a:ln>
              </c:spPr>
              <c:dLblPos val="outEnd"/>
              <c:showLegendKey val="0"/>
              <c:showVal val="1"/>
              <c:showCatName val="0"/>
              <c:showSerName val="0"/>
              <c:showPercent val="0"/>
              <c:showBubbleSize val="0"/>
            </c:dLbl>
            <c:dLbl>
              <c:idx val="1"/>
              <c:delete val="1"/>
            </c:dLbl>
            <c:dLbl>
              <c:idx val="2"/>
              <c:delete val="1"/>
            </c:dLbl>
            <c:numFmt formatCode="_-* #,##0_-;\-* #,##0_-;_-* &quot;-&quot;_-;_-@_-" sourceLinked="0"/>
            <c:spPr>
              <a:noFill/>
              <a:ln w="12455">
                <a:noFill/>
              </a:ln>
            </c:spPr>
            <c:showLegendKey val="0"/>
            <c:showVal val="1"/>
            <c:showCatName val="0"/>
            <c:showSerName val="0"/>
            <c:showPercent val="0"/>
            <c:showBubbleSize val="0"/>
            <c:showLeaderLines val="0"/>
          </c:dLbls>
          <c:cat>
            <c:strRef>
              <c:f>Sheet1!$B$1:$D$1</c:f>
              <c:strCache>
                <c:ptCount val="3"/>
                <c:pt idx="0">
                  <c:v>1° Trim.</c:v>
                </c:pt>
                <c:pt idx="1">
                  <c:v>2° Trim.</c:v>
                </c:pt>
                <c:pt idx="2">
                  <c:v>3° Trim.</c:v>
                </c:pt>
              </c:strCache>
            </c:strRef>
          </c:cat>
          <c:val>
            <c:numRef>
              <c:f>Sheet1!$B$3:$D$3</c:f>
              <c:numCache>
                <c:formatCode>General</c:formatCode>
                <c:ptCount val="3"/>
                <c:pt idx="0">
                  <c:v>4</c:v>
                </c:pt>
                <c:pt idx="1">
                  <c:v>0</c:v>
                </c:pt>
                <c:pt idx="2">
                  <c:v>0</c:v>
                </c:pt>
              </c:numCache>
            </c:numRef>
          </c:val>
        </c:ser>
        <c:dLbls>
          <c:showLegendKey val="0"/>
          <c:showVal val="0"/>
          <c:showCatName val="0"/>
          <c:showSerName val="0"/>
          <c:showPercent val="0"/>
          <c:showBubbleSize val="0"/>
        </c:dLbls>
        <c:gapWidth val="150"/>
        <c:axId val="272525824"/>
        <c:axId val="272053888"/>
      </c:barChart>
      <c:catAx>
        <c:axId val="272525824"/>
        <c:scaling>
          <c:orientation val="minMax"/>
        </c:scaling>
        <c:delete val="1"/>
        <c:axPos val="b"/>
        <c:majorTickMark val="out"/>
        <c:minorTickMark val="none"/>
        <c:tickLblPos val="none"/>
        <c:crossAx val="272053888"/>
        <c:crosses val="autoZero"/>
        <c:auto val="1"/>
        <c:lblAlgn val="ctr"/>
        <c:lblOffset val="100"/>
        <c:noMultiLvlLbl val="0"/>
      </c:catAx>
      <c:valAx>
        <c:axId val="272053888"/>
        <c:scaling>
          <c:orientation val="minMax"/>
        </c:scaling>
        <c:delete val="1"/>
        <c:axPos val="l"/>
        <c:numFmt formatCode="General" sourceLinked="1"/>
        <c:majorTickMark val="out"/>
        <c:minorTickMark val="none"/>
        <c:tickLblPos val="none"/>
        <c:crossAx val="272525824"/>
        <c:crosses val="autoZero"/>
        <c:crossBetween val="between"/>
      </c:valAx>
    </c:plotArea>
    <c:plotVisOnly val="1"/>
    <c:dispBlanksAs val="gap"/>
    <c:showDLblsOverMax val="0"/>
  </c:chart>
  <c:spPr>
    <a:noFill/>
    <a:ln>
      <a:noFill/>
    </a:ln>
  </c:spPr>
  <c:txPr>
    <a:bodyPr/>
    <a:lstStyle/>
    <a:p>
      <a:pPr>
        <a:defRPr sz="1200" b="1" i="0" u="none" strike="noStrike" baseline="0">
          <a:solidFill>
            <a:schemeClr val="tx1"/>
          </a:solidFill>
          <a:latin typeface="Calibri" pitchFamily="34" charset="0"/>
          <a:ea typeface="Frutiger 45 Light"/>
          <a:cs typeface="Calibri" pitchFamily="34" charset="0"/>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4" y="1"/>
            <a:ext cx="2949579" cy="497140"/>
          </a:xfrm>
          <a:prstGeom prst="rect">
            <a:avLst/>
          </a:prstGeom>
        </p:spPr>
        <p:txBody>
          <a:bodyPr vert="horz" lIns="93879" tIns="46940" rIns="93879" bIns="46940" rtlCol="0"/>
          <a:lstStyle>
            <a:lvl1pPr algn="l">
              <a:defRPr sz="1300"/>
            </a:lvl1pPr>
          </a:lstStyle>
          <a:p>
            <a:endParaRPr lang="en-US"/>
          </a:p>
        </p:txBody>
      </p:sp>
      <p:sp>
        <p:nvSpPr>
          <p:cNvPr id="3" name="Espaço Reservado para Data 2"/>
          <p:cNvSpPr>
            <a:spLocks noGrp="1"/>
          </p:cNvSpPr>
          <p:nvPr>
            <p:ph type="dt" sz="quarter" idx="1"/>
          </p:nvPr>
        </p:nvSpPr>
        <p:spPr>
          <a:xfrm>
            <a:off x="3856069" y="1"/>
            <a:ext cx="2949579" cy="497140"/>
          </a:xfrm>
          <a:prstGeom prst="rect">
            <a:avLst/>
          </a:prstGeom>
        </p:spPr>
        <p:txBody>
          <a:bodyPr vert="horz" lIns="93879" tIns="46940" rIns="93879" bIns="46940" rtlCol="0"/>
          <a:lstStyle>
            <a:lvl1pPr algn="r">
              <a:defRPr sz="1300"/>
            </a:lvl1pPr>
          </a:lstStyle>
          <a:p>
            <a:fld id="{DAD39F9F-3FAE-4903-95F5-B3746DFE2CDE}" type="datetimeFigureOut">
              <a:rPr lang="pt-BR" smtClean="0"/>
              <a:pPr/>
              <a:t>11/12/2012</a:t>
            </a:fld>
            <a:endParaRPr lang="en-US"/>
          </a:p>
        </p:txBody>
      </p:sp>
      <p:sp>
        <p:nvSpPr>
          <p:cNvPr id="4" name="Espaço Reservado para Rodapé 3"/>
          <p:cNvSpPr>
            <a:spLocks noGrp="1"/>
          </p:cNvSpPr>
          <p:nvPr>
            <p:ph type="ftr" sz="quarter" idx="2"/>
          </p:nvPr>
        </p:nvSpPr>
        <p:spPr>
          <a:xfrm>
            <a:off x="4" y="9440492"/>
            <a:ext cx="2949579" cy="497140"/>
          </a:xfrm>
          <a:prstGeom prst="rect">
            <a:avLst/>
          </a:prstGeom>
        </p:spPr>
        <p:txBody>
          <a:bodyPr vert="horz" lIns="93879" tIns="46940" rIns="93879" bIns="46940" rtlCol="0" anchor="b"/>
          <a:lstStyle>
            <a:lvl1pPr algn="l">
              <a:defRPr sz="1300"/>
            </a:lvl1pPr>
          </a:lstStyle>
          <a:p>
            <a:endParaRPr lang="en-US"/>
          </a:p>
        </p:txBody>
      </p:sp>
      <p:sp>
        <p:nvSpPr>
          <p:cNvPr id="5" name="Espaço Reservado para Número de Slide 4"/>
          <p:cNvSpPr>
            <a:spLocks noGrp="1"/>
          </p:cNvSpPr>
          <p:nvPr>
            <p:ph type="sldNum" sz="quarter" idx="3"/>
          </p:nvPr>
        </p:nvSpPr>
        <p:spPr>
          <a:xfrm>
            <a:off x="3856069" y="9440492"/>
            <a:ext cx="2949579" cy="497140"/>
          </a:xfrm>
          <a:prstGeom prst="rect">
            <a:avLst/>
          </a:prstGeom>
        </p:spPr>
        <p:txBody>
          <a:bodyPr vert="horz" lIns="93879" tIns="46940" rIns="93879" bIns="46940" rtlCol="0" anchor="b"/>
          <a:lstStyle>
            <a:lvl1pPr algn="r">
              <a:defRPr sz="1300"/>
            </a:lvl1pPr>
          </a:lstStyle>
          <a:p>
            <a:fld id="{6A5E175E-3876-48D2-9B8C-D329E66AB70E}" type="slidenum">
              <a:rPr lang="en-US" smtClean="0"/>
              <a:pPr/>
              <a:t>‹#›</a:t>
            </a:fld>
            <a:endParaRPr lang="en-US"/>
          </a:p>
        </p:txBody>
      </p:sp>
    </p:spTree>
    <p:extLst>
      <p:ext uri="{BB962C8B-B14F-4D97-AF65-F5344CB8AC3E}">
        <p14:creationId xmlns:p14="http://schemas.microsoft.com/office/powerpoint/2010/main" val="3846554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950093" cy="496879"/>
          </a:xfrm>
          <a:prstGeom prst="rect">
            <a:avLst/>
          </a:prstGeom>
        </p:spPr>
        <p:txBody>
          <a:bodyPr vert="horz" lIns="93875" tIns="46937" rIns="93875" bIns="46937" rtlCol="0"/>
          <a:lstStyle>
            <a:lvl1pPr algn="l" fontAlgn="auto">
              <a:spcBef>
                <a:spcPts val="0"/>
              </a:spcBef>
              <a:spcAft>
                <a:spcPts val="0"/>
              </a:spcAft>
              <a:defRPr sz="1300">
                <a:latin typeface="+mn-lt"/>
              </a:defRPr>
            </a:lvl1pPr>
          </a:lstStyle>
          <a:p>
            <a:pPr>
              <a:defRPr/>
            </a:pPr>
            <a:endParaRPr lang="en-US" dirty="0"/>
          </a:p>
        </p:txBody>
      </p:sp>
      <p:sp>
        <p:nvSpPr>
          <p:cNvPr id="3" name="Date Placeholder 2"/>
          <p:cNvSpPr>
            <a:spLocks noGrp="1"/>
          </p:cNvSpPr>
          <p:nvPr>
            <p:ph type="dt" idx="1"/>
          </p:nvPr>
        </p:nvSpPr>
        <p:spPr>
          <a:xfrm>
            <a:off x="3855584" y="0"/>
            <a:ext cx="2950093" cy="496879"/>
          </a:xfrm>
          <a:prstGeom prst="rect">
            <a:avLst/>
          </a:prstGeom>
        </p:spPr>
        <p:txBody>
          <a:bodyPr vert="horz" lIns="93875" tIns="46937" rIns="93875" bIns="46937" rtlCol="0"/>
          <a:lstStyle>
            <a:lvl1pPr algn="r" fontAlgn="auto">
              <a:spcBef>
                <a:spcPts val="0"/>
              </a:spcBef>
              <a:spcAft>
                <a:spcPts val="0"/>
              </a:spcAft>
              <a:defRPr sz="1300">
                <a:latin typeface="+mn-lt"/>
              </a:defRPr>
            </a:lvl1pPr>
          </a:lstStyle>
          <a:p>
            <a:pPr>
              <a:defRPr/>
            </a:pPr>
            <a:fld id="{CD6BECB0-2DCD-4ABA-AE00-D61FEA40DA55}" type="datetimeFigureOut">
              <a:rPr lang="en-US"/>
              <a:pPr>
                <a:defRPr/>
              </a:pPr>
              <a:t>11-Dec-12</a:t>
            </a:fld>
            <a:endParaRPr lang="en-US" dirty="0"/>
          </a:p>
        </p:txBody>
      </p:sp>
      <p:sp>
        <p:nvSpPr>
          <p:cNvPr id="4" name="Slide Image Placeholder 3"/>
          <p:cNvSpPr>
            <a:spLocks noGrp="1" noRot="1" noChangeAspect="1"/>
          </p:cNvSpPr>
          <p:nvPr>
            <p:ph type="sldImg" idx="2"/>
          </p:nvPr>
        </p:nvSpPr>
        <p:spPr>
          <a:xfrm>
            <a:off x="919163" y="744538"/>
            <a:ext cx="4968875" cy="3727450"/>
          </a:xfrm>
          <a:prstGeom prst="rect">
            <a:avLst/>
          </a:prstGeom>
          <a:noFill/>
          <a:ln w="12700">
            <a:solidFill>
              <a:prstClr val="black"/>
            </a:solidFill>
          </a:ln>
        </p:spPr>
        <p:txBody>
          <a:bodyPr vert="horz" lIns="93875" tIns="46937" rIns="93875" bIns="46937" rtlCol="0" anchor="ctr"/>
          <a:lstStyle/>
          <a:p>
            <a:pPr lvl="0"/>
            <a:endParaRPr lang="en-US" noProof="0" dirty="0"/>
          </a:p>
        </p:txBody>
      </p:sp>
      <p:sp>
        <p:nvSpPr>
          <p:cNvPr id="5" name="Notes Placeholder 4"/>
          <p:cNvSpPr>
            <a:spLocks noGrp="1"/>
          </p:cNvSpPr>
          <p:nvPr>
            <p:ph type="body" sz="quarter" idx="3"/>
          </p:nvPr>
        </p:nvSpPr>
        <p:spPr>
          <a:xfrm>
            <a:off x="681030" y="4720351"/>
            <a:ext cx="5445149" cy="4473670"/>
          </a:xfrm>
          <a:prstGeom prst="rect">
            <a:avLst/>
          </a:prstGeom>
        </p:spPr>
        <p:txBody>
          <a:bodyPr vert="horz" lIns="93875" tIns="46937" rIns="93875" bIns="4693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4" y="9440696"/>
            <a:ext cx="2950093" cy="496879"/>
          </a:xfrm>
          <a:prstGeom prst="rect">
            <a:avLst/>
          </a:prstGeom>
        </p:spPr>
        <p:txBody>
          <a:bodyPr vert="horz" lIns="93875" tIns="46937" rIns="93875" bIns="46937" rtlCol="0" anchor="b"/>
          <a:lstStyle>
            <a:lvl1pPr algn="l" fontAlgn="auto">
              <a:spcBef>
                <a:spcPts val="0"/>
              </a:spcBef>
              <a:spcAft>
                <a:spcPts val="0"/>
              </a:spcAft>
              <a:defRPr sz="1300">
                <a:latin typeface="+mn-lt"/>
              </a:defRPr>
            </a:lvl1pPr>
          </a:lstStyle>
          <a:p>
            <a:pPr>
              <a:defRPr/>
            </a:pPr>
            <a:endParaRPr lang="en-US" dirty="0"/>
          </a:p>
        </p:txBody>
      </p:sp>
      <p:sp>
        <p:nvSpPr>
          <p:cNvPr id="7" name="Slide Number Placeholder 6"/>
          <p:cNvSpPr>
            <a:spLocks noGrp="1"/>
          </p:cNvSpPr>
          <p:nvPr>
            <p:ph type="sldNum" sz="quarter" idx="5"/>
          </p:nvPr>
        </p:nvSpPr>
        <p:spPr>
          <a:xfrm>
            <a:off x="3855584" y="9440696"/>
            <a:ext cx="2950093" cy="496879"/>
          </a:xfrm>
          <a:prstGeom prst="rect">
            <a:avLst/>
          </a:prstGeom>
        </p:spPr>
        <p:txBody>
          <a:bodyPr vert="horz" lIns="93875" tIns="46937" rIns="93875" bIns="46937" rtlCol="0" anchor="b"/>
          <a:lstStyle>
            <a:lvl1pPr algn="r" fontAlgn="auto">
              <a:spcBef>
                <a:spcPts val="0"/>
              </a:spcBef>
              <a:spcAft>
                <a:spcPts val="0"/>
              </a:spcAft>
              <a:defRPr sz="1300">
                <a:latin typeface="+mn-lt"/>
              </a:defRPr>
            </a:lvl1pPr>
          </a:lstStyle>
          <a:p>
            <a:pPr>
              <a:defRPr/>
            </a:pPr>
            <a:fld id="{38677754-2D1C-4805-8E14-E3A2C81A163A}" type="slidenum">
              <a:rPr lang="en-US"/>
              <a:pPr>
                <a:defRPr/>
              </a:pPr>
              <a:t>‹#›</a:t>
            </a:fld>
            <a:endParaRPr lang="en-US" dirty="0"/>
          </a:p>
        </p:txBody>
      </p:sp>
    </p:spTree>
    <p:extLst>
      <p:ext uri="{BB962C8B-B14F-4D97-AF65-F5344CB8AC3E}">
        <p14:creationId xmlns:p14="http://schemas.microsoft.com/office/powerpoint/2010/main" val="25836774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919163" y="746125"/>
            <a:ext cx="4968875" cy="3727450"/>
          </a:xfrm>
          <a:prstGeom prst="rect">
            <a:avLst/>
          </a:prstGeom>
          <a:noFill/>
          <a:ln>
            <a:solidFill>
              <a:srgbClr val="000000"/>
            </a:solidFill>
            <a:miter lim="800000"/>
            <a:headEnd/>
            <a:tailEnd/>
          </a:ln>
        </p:spPr>
      </p:sp>
      <p:sp>
        <p:nvSpPr>
          <p:cNvPr id="67587" name="Rectangle 3"/>
          <p:cNvSpPr>
            <a:spLocks noGrp="1" noChangeArrowheads="1"/>
          </p:cNvSpPr>
          <p:nvPr>
            <p:ph type="body" idx="1"/>
          </p:nvPr>
        </p:nvSpPr>
        <p:spPr bwMode="auto">
          <a:xfrm>
            <a:off x="680028" y="4719838"/>
            <a:ext cx="5447155" cy="4472251"/>
          </a:xfrm>
          <a:prstGeom prst="rect">
            <a:avLst/>
          </a:prstGeom>
          <a:noFill/>
          <a:ln>
            <a:miter lim="800000"/>
            <a:headEnd/>
            <a:tailEnd/>
          </a:ln>
        </p:spPr>
        <p:txBody>
          <a:bodyPr lIns="91792" tIns="45895" rIns="91792" bIns="45895"/>
          <a:lstStyle/>
          <a:p>
            <a:pPr eaLnBrk="1" hangingPunct="1"/>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993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Espaço Reservado para Número de Slide 3"/>
          <p:cNvSpPr>
            <a:spLocks noGrp="1"/>
          </p:cNvSpPr>
          <p:nvPr>
            <p:ph type="sldNum" sz="quarter" idx="5"/>
          </p:nvPr>
        </p:nvSpPr>
        <p:spPr/>
        <p:txBody>
          <a:bodyPr/>
          <a:lstStyle/>
          <a:p>
            <a:pPr>
              <a:defRPr/>
            </a:pPr>
            <a:fld id="{2311E484-366F-4A8E-AF41-2006684C831D}"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400" dirty="0"/>
              <a:t>Extensive development, technical and operating capabilities used to create a diverse blend of power businesses across a range of fuels and technologies</a:t>
            </a:r>
          </a:p>
          <a:p>
            <a:pPr lvl="1"/>
            <a:r>
              <a:rPr lang="en-US" sz="1400" dirty="0"/>
              <a:t>Hydro, gas, wind, solar, coal, fuel oil</a:t>
            </a:r>
          </a:p>
          <a:p>
            <a:pPr lvl="1"/>
            <a:r>
              <a:rPr lang="en-US" sz="1400" dirty="0"/>
              <a:t>Non-recourse, project debt financing used for development and acquisitions—traditional debt financing sources as well as less common sources of multilateral and development bank financing from institutions such as: Overseas Private Investment Corporation (OPIC), a U.S. government agency dedicated to development in Africa and other emerging markets, IFC of the World Bank Group, the African Development Bank, BNDES, BNB, FMO (the Dutch national development bank</a:t>
            </a:r>
            <a:r>
              <a:rPr lang="en-US" sz="1400" dirty="0" smtClean="0"/>
              <a:t>)</a:t>
            </a:r>
          </a:p>
          <a:p>
            <a:pPr lvl="1"/>
            <a:endParaRPr lang="en-US" sz="1400" dirty="0" smtClean="0"/>
          </a:p>
          <a:p>
            <a:pPr lvl="1"/>
            <a:r>
              <a:rPr lang="en-US" sz="1400" dirty="0" smtClean="0">
                <a:latin typeface="+mn-lt"/>
                <a:ea typeface="MS PGothic" pitchFamily="34" charset="-128"/>
                <a:cs typeface="Arial" pitchFamily="34" charset="0"/>
              </a:rPr>
              <a:t>Markets with a growing middle‐class and significant growth potential</a:t>
            </a:r>
          </a:p>
          <a:p>
            <a:pPr lvl="1"/>
            <a:r>
              <a:rPr lang="en-US" sz="1400" dirty="0" smtClean="0">
                <a:latin typeface="+mn-lt"/>
                <a:ea typeface="MS PGothic" pitchFamily="34" charset="-128"/>
                <a:cs typeface="Arial" pitchFamily="34" charset="0"/>
              </a:rPr>
              <a:t>Provide customized quad‐generation solutions to improve energy efficiency of production facilities </a:t>
            </a:r>
          </a:p>
          <a:p>
            <a:pPr lvl="1"/>
            <a:r>
              <a:rPr lang="en-US" sz="1400" dirty="0" smtClean="0">
                <a:latin typeface="+mn-lt"/>
                <a:ea typeface="MS PGothic" pitchFamily="34" charset="-128"/>
                <a:cs typeface="Arial" pitchFamily="34" charset="0"/>
              </a:rPr>
              <a:t>Cheaper, more reliable, and environmentally friendly power</a:t>
            </a:r>
          </a:p>
          <a:p>
            <a:pPr lvl="1"/>
            <a:r>
              <a:rPr lang="en-US" sz="1400" dirty="0" smtClean="0">
                <a:latin typeface="+mn-lt"/>
                <a:ea typeface="MS PGothic" pitchFamily="34" charset="-128"/>
                <a:cs typeface="Arial" pitchFamily="34" charset="0"/>
              </a:rPr>
              <a:t>Single point of contact for all energy needs</a:t>
            </a:r>
          </a:p>
          <a:p>
            <a:pPr lvl="1"/>
            <a:r>
              <a:rPr lang="en-US" sz="1400" dirty="0" smtClean="0">
                <a:latin typeface="+mn-lt"/>
                <a:ea typeface="MS PGothic" pitchFamily="34" charset="-128"/>
                <a:cs typeface="Arial" pitchFamily="34" charset="0"/>
              </a:rPr>
              <a:t>Partnership with Coca‐Cola Hellenic Bottling (CCH); negotiations in process with other multinationals</a:t>
            </a:r>
          </a:p>
          <a:p>
            <a:pPr lvl="1"/>
            <a:endParaRPr lang="en-US" sz="1400" dirty="0" smtClean="0"/>
          </a:p>
          <a:p>
            <a:pPr lvl="1"/>
            <a:endParaRPr lang="en-US" sz="1400" dirty="0" smtClean="0"/>
          </a:p>
          <a:p>
            <a:pPr lvl="1"/>
            <a:endParaRPr lang="en-US" sz="1400" dirty="0"/>
          </a:p>
          <a:p>
            <a:endParaRPr lang="en-US" dirty="0"/>
          </a:p>
        </p:txBody>
      </p:sp>
      <p:sp>
        <p:nvSpPr>
          <p:cNvPr id="4" name="Slide Number Placeholder 3"/>
          <p:cNvSpPr>
            <a:spLocks noGrp="1"/>
          </p:cNvSpPr>
          <p:nvPr>
            <p:ph type="sldNum" sz="quarter" idx="10"/>
          </p:nvPr>
        </p:nvSpPr>
        <p:spPr/>
        <p:txBody>
          <a:bodyPr/>
          <a:lstStyle/>
          <a:p>
            <a:pPr>
              <a:defRPr/>
            </a:pPr>
            <a:fld id="{66468E5D-DA07-4CB1-B55A-6013447D3B4A}" type="slidenum">
              <a:rPr lang="en-US" smtClean="0"/>
              <a:pPr>
                <a:defRPr/>
              </a:pPr>
              <a:t>3</a:t>
            </a:fld>
            <a:endParaRPr lang="en-US" dirty="0"/>
          </a:p>
        </p:txBody>
      </p:sp>
    </p:spTree>
    <p:extLst>
      <p:ext uri="{BB962C8B-B14F-4D97-AF65-F5344CB8AC3E}">
        <p14:creationId xmlns:p14="http://schemas.microsoft.com/office/powerpoint/2010/main" val="2286676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A0B154-5643-2847-A522-B5215BD9DD94}" type="slidenum">
              <a:rPr lang="en-US" smtClean="0">
                <a:solidFill>
                  <a:prstClr val="black"/>
                </a:solidFill>
              </a:rPr>
              <a:pPr>
                <a:def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993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Espaço Reservado para Número de Slide 3"/>
          <p:cNvSpPr>
            <a:spLocks noGrp="1"/>
          </p:cNvSpPr>
          <p:nvPr>
            <p:ph type="sldNum" sz="quarter" idx="5"/>
          </p:nvPr>
        </p:nvSpPr>
        <p:spPr/>
        <p:txBody>
          <a:bodyPr/>
          <a:lstStyle/>
          <a:p>
            <a:pPr>
              <a:defRPr/>
            </a:pPr>
            <a:fld id="{2311E484-366F-4A8E-AF41-2006684C831D}" type="slidenum">
              <a:rPr lang="en-US" smtClean="0"/>
              <a:pPr>
                <a:defRPr/>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p:cNvSpPr>
          <p:nvPr>
            <p:ph type="sldNum" sz="quarter" idx="5"/>
          </p:nvPr>
        </p:nvSpPr>
        <p:spPr>
          <a:noFill/>
        </p:spPr>
        <p:txBody>
          <a:bodyPr/>
          <a:lstStyle/>
          <a:p>
            <a:fld id="{5444F73C-41A1-4963-B756-745B6B0EAF2C}" type="slidenum">
              <a:rPr lang="it-IT" smtClean="0"/>
              <a:pPr/>
              <a:t>15</a:t>
            </a:fld>
            <a:endParaRPr lang="it-IT" smtClean="0"/>
          </a:p>
        </p:txBody>
      </p:sp>
      <p:sp>
        <p:nvSpPr>
          <p:cNvPr id="23555" name="Rectangle 2"/>
          <p:cNvSpPr>
            <a:spLocks noGrp="1" noRot="1" noChangeAspect="1" noChangeArrowheads="1" noTextEdit="1"/>
          </p:cNvSpPr>
          <p:nvPr>
            <p:ph type="sldImg"/>
          </p:nvPr>
        </p:nvSpPr>
        <p:spPr>
          <a:xfrm>
            <a:off x="915988" y="742950"/>
            <a:ext cx="4975225" cy="3732213"/>
          </a:xfrm>
          <a:ln/>
        </p:spPr>
      </p:sp>
      <p:sp>
        <p:nvSpPr>
          <p:cNvPr id="23556" name="Rectangle 3"/>
          <p:cNvSpPr>
            <a:spLocks noGrp="1"/>
          </p:cNvSpPr>
          <p:nvPr>
            <p:ph type="body" idx="1"/>
          </p:nvPr>
        </p:nvSpPr>
        <p:spPr>
          <a:xfrm>
            <a:off x="907627" y="4719461"/>
            <a:ext cx="4991947" cy="4476153"/>
          </a:xfrm>
          <a:noFill/>
          <a:ln/>
        </p:spPr>
        <p:txBody>
          <a:bodyPr/>
          <a:lstStyle/>
          <a:p>
            <a:pPr eaLnBrk="1" hangingPunct="1"/>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p:cNvSpPr>
          <p:nvPr>
            <p:ph type="sldNum" sz="quarter" idx="5"/>
          </p:nvPr>
        </p:nvSpPr>
        <p:spPr>
          <a:noFill/>
        </p:spPr>
        <p:txBody>
          <a:bodyPr/>
          <a:lstStyle/>
          <a:p>
            <a:fld id="{12392E95-D6C7-4BF4-BA47-3B48A5E920E4}" type="slidenum">
              <a:rPr lang="it-IT" smtClean="0"/>
              <a:pPr/>
              <a:t>16</a:t>
            </a:fld>
            <a:endParaRPr lang="it-IT" smtClean="0"/>
          </a:p>
        </p:txBody>
      </p:sp>
      <p:sp>
        <p:nvSpPr>
          <p:cNvPr id="24579" name="Rectangle 2"/>
          <p:cNvSpPr>
            <a:spLocks noGrp="1" noRot="1" noChangeAspect="1" noChangeArrowheads="1" noTextEdit="1"/>
          </p:cNvSpPr>
          <p:nvPr>
            <p:ph type="sldImg"/>
          </p:nvPr>
        </p:nvSpPr>
        <p:spPr>
          <a:xfrm>
            <a:off x="915988" y="742950"/>
            <a:ext cx="4975225" cy="3732213"/>
          </a:xfrm>
          <a:ln/>
        </p:spPr>
      </p:sp>
      <p:sp>
        <p:nvSpPr>
          <p:cNvPr id="24580" name="Rectangle 3"/>
          <p:cNvSpPr>
            <a:spLocks noGrp="1"/>
          </p:cNvSpPr>
          <p:nvPr>
            <p:ph type="body" idx="1"/>
          </p:nvPr>
        </p:nvSpPr>
        <p:spPr>
          <a:xfrm>
            <a:off x="907627" y="4719461"/>
            <a:ext cx="4991947" cy="4476153"/>
          </a:xfrm>
          <a:noFill/>
          <a:ln/>
        </p:spPr>
        <p:txBody>
          <a:bodyPr/>
          <a:lstStyle/>
          <a:p>
            <a:pPr eaLnBrk="1" hangingPunct="1"/>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993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Espaço Reservado para Número de Slide 3"/>
          <p:cNvSpPr>
            <a:spLocks noGrp="1"/>
          </p:cNvSpPr>
          <p:nvPr>
            <p:ph type="sldNum" sz="quarter" idx="5"/>
          </p:nvPr>
        </p:nvSpPr>
        <p:spPr/>
        <p:txBody>
          <a:bodyPr/>
          <a:lstStyle/>
          <a:p>
            <a:pPr>
              <a:defRPr/>
            </a:pPr>
            <a:fld id="{2311E484-366F-4A8E-AF41-2006684C831D}" type="slidenum">
              <a:rPr lang="en-US" smtClean="0"/>
              <a:pPr>
                <a:defRPr/>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lvl1pPr fontAlgn="auto">
              <a:spcBef>
                <a:spcPts val="0"/>
              </a:spcBef>
              <a:spcAft>
                <a:spcPts val="0"/>
              </a:spcAft>
              <a:defRPr>
                <a:latin typeface="+mn-lt"/>
              </a:defRPr>
            </a:lvl1pPr>
          </a:lstStyle>
          <a:p>
            <a:pPr>
              <a:defRPr/>
            </a:pPr>
            <a:fld id="{962DFA28-19CF-42D6-8E5A-7FCE994DD163}" type="slidenum">
              <a:rPr lang="en-US"/>
              <a:pPr>
                <a:defRPr/>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lvl1pPr fontAlgn="auto">
              <a:spcBef>
                <a:spcPts val="0"/>
              </a:spcBef>
              <a:spcAft>
                <a:spcPts val="0"/>
              </a:spcAft>
              <a:defRPr>
                <a:latin typeface="+mn-lt"/>
              </a:defRPr>
            </a:lvl1pPr>
          </a:lstStyle>
          <a:p>
            <a:pPr>
              <a:defRPr/>
            </a:pPr>
            <a:fld id="{CB8351A8-6289-47D2-B484-0F8F4EBD7E42}" type="slidenum">
              <a:rPr lang="en-US"/>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lvl1pPr fontAlgn="auto">
              <a:spcBef>
                <a:spcPts val="0"/>
              </a:spcBef>
              <a:spcAft>
                <a:spcPts val="0"/>
              </a:spcAft>
              <a:defRPr>
                <a:latin typeface="+mn-lt"/>
              </a:defRPr>
            </a:lvl1pPr>
          </a:lstStyle>
          <a:p>
            <a:pPr>
              <a:defRPr/>
            </a:pPr>
            <a:fld id="{00CDAABB-923A-4B9F-A705-587A9128638F}" type="slidenum">
              <a:rPr lang="en-US"/>
              <a:pPr>
                <a:defRPr/>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3" name="ClientLogoHolder" descr="&lt;tags&gt;&lt;tag n=&quot;Visible&quot; v=&quot;False&quot; /&gt;&lt;/tags&gt;" hidden="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40638" y="273050"/>
            <a:ext cx="10477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ientText" descr="Text Box: Client logo" hidden="1"/>
          <p:cNvSpPr>
            <a:spLocks noChangeArrowheads="1"/>
          </p:cNvSpPr>
          <p:nvPr/>
        </p:nvSpPr>
        <p:spPr bwMode="auto">
          <a:xfrm>
            <a:off x="7696200" y="200025"/>
            <a:ext cx="990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r" eaLnBrk="0" hangingPunct="0">
              <a:lnSpc>
                <a:spcPct val="95000"/>
              </a:lnSpc>
            </a:pPr>
            <a:r>
              <a:rPr lang="ja-JP" altLang="en-US" sz="1400" smtClean="0">
                <a:solidFill>
                  <a:srgbClr val="000000"/>
                </a:solidFill>
                <a:latin typeface="Calibri" pitchFamily="34" charset="0"/>
                <a:ea typeface="ＭＳ Ｐゴシック" pitchFamily="34" charset="-128"/>
              </a:rPr>
              <a:t> </a:t>
            </a:r>
          </a:p>
        </p:txBody>
      </p:sp>
      <p:cxnSp>
        <p:nvCxnSpPr>
          <p:cNvPr id="5" name="Straight Connector 6"/>
          <p:cNvCxnSpPr>
            <a:cxnSpLocks noChangeShapeType="1"/>
          </p:cNvCxnSpPr>
          <p:nvPr userDrawn="1"/>
        </p:nvCxnSpPr>
        <p:spPr bwMode="auto">
          <a:xfrm>
            <a:off x="0" y="836613"/>
            <a:ext cx="8839200" cy="1587"/>
          </a:xfrm>
          <a:prstGeom prst="line">
            <a:avLst/>
          </a:prstGeom>
          <a:noFill/>
          <a:ln w="9525" algn="ctr">
            <a:solidFill>
              <a:srgbClr val="1F497D"/>
            </a:solidFill>
            <a:round/>
            <a:headEnd/>
            <a:tailEnd/>
          </a:ln>
          <a:extLst>
            <a:ext uri="{909E8E84-426E-40DD-AFC4-6F175D3DCCD1}">
              <a14:hiddenFill xmlns:a14="http://schemas.microsoft.com/office/drawing/2010/main">
                <a:noFill/>
              </a14:hiddenFill>
            </a:ext>
          </a:extLst>
        </p:spPr>
      </p:cxnSp>
      <p:cxnSp>
        <p:nvCxnSpPr>
          <p:cNvPr id="6" name="Straight Connector 7"/>
          <p:cNvCxnSpPr>
            <a:cxnSpLocks noChangeShapeType="1"/>
          </p:cNvCxnSpPr>
          <p:nvPr userDrawn="1"/>
        </p:nvCxnSpPr>
        <p:spPr bwMode="auto">
          <a:xfrm>
            <a:off x="0" y="912813"/>
            <a:ext cx="8991600" cy="1587"/>
          </a:xfrm>
          <a:prstGeom prst="line">
            <a:avLst/>
          </a:prstGeom>
          <a:noFill/>
          <a:ln w="38100" algn="ctr">
            <a:solidFill>
              <a:srgbClr val="1F497D"/>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7" name="Straight Connector 4"/>
          <p:cNvCxnSpPr>
            <a:cxnSpLocks noChangeShapeType="1"/>
          </p:cNvCxnSpPr>
          <p:nvPr userDrawn="1"/>
        </p:nvCxnSpPr>
        <p:spPr bwMode="auto">
          <a:xfrm>
            <a:off x="1524000" y="6553200"/>
            <a:ext cx="7620000" cy="1588"/>
          </a:xfrm>
          <a:prstGeom prst="line">
            <a:avLst/>
          </a:prstGeom>
          <a:noFill/>
          <a:ln w="9525" algn="ctr">
            <a:solidFill>
              <a:srgbClr val="1F497D"/>
            </a:solidFill>
            <a:round/>
            <a:headEnd/>
            <a:tailEnd/>
          </a:ln>
          <a:extLst>
            <a:ext uri="{909E8E84-426E-40DD-AFC4-6F175D3DCCD1}">
              <a14:hiddenFill xmlns:a14="http://schemas.microsoft.com/office/drawing/2010/main">
                <a:noFill/>
              </a14:hiddenFill>
            </a:ext>
          </a:extLst>
        </p:spPr>
      </p:cxnSp>
      <p:sp>
        <p:nvSpPr>
          <p:cNvPr id="8" name="Slide Number Placeholder 5"/>
          <p:cNvSpPr txBox="1">
            <a:spLocks/>
          </p:cNvSpPr>
          <p:nvPr userDrawn="1"/>
        </p:nvSpPr>
        <p:spPr bwMode="auto">
          <a:xfrm>
            <a:off x="8610600" y="6553200"/>
            <a:ext cx="533400" cy="304800"/>
          </a:xfrm>
          <a:prstGeom prst="rect">
            <a:avLst/>
          </a:prstGeom>
          <a:solidFill>
            <a:srgbClr val="1F497D"/>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eaLnBrk="0" hangingPunct="0">
              <a:defRPr sz="1100" b="1">
                <a:solidFill>
                  <a:schemeClr val="tx1"/>
                </a:solidFill>
                <a:latin typeface="Calibri" pitchFamily="34" charset="0"/>
              </a:defRPr>
            </a:lvl1pPr>
            <a:lvl2pPr marL="742950" indent="-285750" eaLnBrk="0" hangingPunct="0">
              <a:defRPr sz="1100" b="1">
                <a:solidFill>
                  <a:schemeClr val="tx1"/>
                </a:solidFill>
                <a:latin typeface="Calibri" pitchFamily="34" charset="0"/>
              </a:defRPr>
            </a:lvl2pPr>
            <a:lvl3pPr marL="1143000" indent="-228600" eaLnBrk="0" hangingPunct="0">
              <a:defRPr sz="1100" b="1">
                <a:solidFill>
                  <a:schemeClr val="tx1"/>
                </a:solidFill>
                <a:latin typeface="Calibri" pitchFamily="34" charset="0"/>
              </a:defRPr>
            </a:lvl3pPr>
            <a:lvl4pPr marL="1600200" indent="-228600" eaLnBrk="0" hangingPunct="0">
              <a:defRPr sz="1100" b="1">
                <a:solidFill>
                  <a:schemeClr val="tx1"/>
                </a:solidFill>
                <a:latin typeface="Calibri" pitchFamily="34" charset="0"/>
              </a:defRPr>
            </a:lvl4pPr>
            <a:lvl5pPr marL="2057400" indent="-228600" eaLnBrk="0" hangingPunct="0">
              <a:defRPr sz="1100" b="1">
                <a:solidFill>
                  <a:schemeClr val="tx1"/>
                </a:solidFill>
                <a:latin typeface="Calibri" pitchFamily="34" charset="0"/>
              </a:defRPr>
            </a:lvl5pPr>
            <a:lvl6pPr marL="2514600" indent="-228600" algn="ctr" eaLnBrk="0" fontAlgn="base" hangingPunct="0">
              <a:lnSpc>
                <a:spcPct val="95000"/>
              </a:lnSpc>
              <a:spcBef>
                <a:spcPct val="0"/>
              </a:spcBef>
              <a:spcAft>
                <a:spcPct val="0"/>
              </a:spcAft>
              <a:buClr>
                <a:schemeClr val="bg1"/>
              </a:buClr>
              <a:defRPr sz="1100" b="1">
                <a:solidFill>
                  <a:schemeClr val="tx1"/>
                </a:solidFill>
                <a:latin typeface="Calibri" pitchFamily="34" charset="0"/>
              </a:defRPr>
            </a:lvl6pPr>
            <a:lvl7pPr marL="2971800" indent="-228600" algn="ctr" eaLnBrk="0" fontAlgn="base" hangingPunct="0">
              <a:lnSpc>
                <a:spcPct val="95000"/>
              </a:lnSpc>
              <a:spcBef>
                <a:spcPct val="0"/>
              </a:spcBef>
              <a:spcAft>
                <a:spcPct val="0"/>
              </a:spcAft>
              <a:buClr>
                <a:schemeClr val="bg1"/>
              </a:buClr>
              <a:defRPr sz="1100" b="1">
                <a:solidFill>
                  <a:schemeClr val="tx1"/>
                </a:solidFill>
                <a:latin typeface="Calibri" pitchFamily="34" charset="0"/>
              </a:defRPr>
            </a:lvl7pPr>
            <a:lvl8pPr marL="3429000" indent="-228600" algn="ctr" eaLnBrk="0" fontAlgn="base" hangingPunct="0">
              <a:lnSpc>
                <a:spcPct val="95000"/>
              </a:lnSpc>
              <a:spcBef>
                <a:spcPct val="0"/>
              </a:spcBef>
              <a:spcAft>
                <a:spcPct val="0"/>
              </a:spcAft>
              <a:buClr>
                <a:schemeClr val="bg1"/>
              </a:buClr>
              <a:defRPr sz="1100" b="1">
                <a:solidFill>
                  <a:schemeClr val="tx1"/>
                </a:solidFill>
                <a:latin typeface="Calibri" pitchFamily="34" charset="0"/>
              </a:defRPr>
            </a:lvl8pPr>
            <a:lvl9pPr marL="3886200" indent="-228600" algn="ctr" eaLnBrk="0" fontAlgn="base" hangingPunct="0">
              <a:lnSpc>
                <a:spcPct val="95000"/>
              </a:lnSpc>
              <a:spcBef>
                <a:spcPct val="0"/>
              </a:spcBef>
              <a:spcAft>
                <a:spcPct val="0"/>
              </a:spcAft>
              <a:buClr>
                <a:schemeClr val="bg1"/>
              </a:buClr>
              <a:defRPr sz="1100" b="1">
                <a:solidFill>
                  <a:schemeClr val="tx1"/>
                </a:solidFill>
                <a:latin typeface="Calibri" pitchFamily="34" charset="0"/>
              </a:defRPr>
            </a:lvl9pPr>
          </a:lstStyle>
          <a:p>
            <a:pPr algn="r" eaLnBrk="1" hangingPunct="1"/>
            <a:endParaRPr lang="en-US" sz="800" b="0" smtClean="0">
              <a:solidFill>
                <a:srgbClr val="FFFFFF"/>
              </a:solidFill>
            </a:endParaRPr>
          </a:p>
        </p:txBody>
      </p:sp>
      <p:sp>
        <p:nvSpPr>
          <p:cNvPr id="10" name="Rectangle 8"/>
          <p:cNvSpPr>
            <a:spLocks noChangeArrowheads="1"/>
          </p:cNvSpPr>
          <p:nvPr userDrawn="1"/>
        </p:nvSpPr>
        <p:spPr bwMode="auto">
          <a:xfrm>
            <a:off x="0" y="0"/>
            <a:ext cx="914400" cy="838200"/>
          </a:xfrm>
          <a:prstGeom prst="rect">
            <a:avLst/>
          </a:prstGeom>
          <a:solidFill>
            <a:srgbClr val="1F497D"/>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r"/>
            <a:endParaRPr lang="en-US" sz="800" smtClean="0">
              <a:solidFill>
                <a:srgbClr val="FFFFFF"/>
              </a:solidFill>
              <a:latin typeface="Calibri" pitchFamily="34" charset="0"/>
            </a:endParaRPr>
          </a:p>
        </p:txBody>
      </p:sp>
      <p:pic>
        <p:nvPicPr>
          <p:cNvPr id="11" name="Picture 22" descr="ContourGlobal TM Logo.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663" y="6370638"/>
            <a:ext cx="100488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2105" name="Title" descr="Text Box: Flysheet heading"/>
          <p:cNvSpPr>
            <a:spLocks noGrp="1" noChangeArrowheads="1"/>
          </p:cNvSpPr>
          <p:nvPr>
            <p:ph type="ctrTitle"/>
          </p:nvPr>
        </p:nvSpPr>
        <p:spPr>
          <a:xfrm>
            <a:off x="1069975" y="34925"/>
            <a:ext cx="7397750" cy="690563"/>
          </a:xfrm>
          <a:ln/>
        </p:spPr>
        <p:txBody>
          <a:bodyPr bIns="36000" anchor="ctr"/>
          <a:lstStyle>
            <a:lvl1pPr>
              <a:defRPr sz="2600"/>
            </a:lvl1pPr>
          </a:lstStyle>
          <a:p>
            <a:r>
              <a:rPr lang="en-US" altLang="ja-JP"/>
              <a:t>Flysheet heading</a:t>
            </a:r>
          </a:p>
        </p:txBody>
      </p:sp>
      <p:sp>
        <p:nvSpPr>
          <p:cNvPr id="12" name="SlideNumber"/>
          <p:cNvSpPr>
            <a:spLocks noGrp="1" noChangeArrowheads="1"/>
          </p:cNvSpPr>
          <p:nvPr>
            <p:ph type="sldNum" sz="quarter" idx="10"/>
          </p:nvPr>
        </p:nvSpPr>
        <p:spPr>
          <a:xfrm>
            <a:off x="7086600" y="6467475"/>
            <a:ext cx="1755775" cy="357188"/>
          </a:xfrm>
        </p:spPr>
        <p:txBody>
          <a:bodyPr/>
          <a:lstStyle>
            <a:lvl1pPr>
              <a:defRPr/>
            </a:lvl1pPr>
          </a:lstStyle>
          <a:p>
            <a:pPr>
              <a:defRPr/>
            </a:pPr>
            <a:fld id="{F2CF1CD5-868B-4B06-BF04-ECC5F4EBB0C1}" type="slidenum">
              <a:rPr lang="ja-JP" altLang="en-US">
                <a:solidFill>
                  <a:srgbClr val="FFFFFF"/>
                </a:solidFill>
              </a:rPr>
              <a:pPr>
                <a:defRPr/>
              </a:pPr>
              <a:t>‹#›</a:t>
            </a:fld>
            <a:endParaRPr lang="en-US" altLang="ja-JP" dirty="0">
              <a:solidFill>
                <a:srgbClr val="FFFFFF"/>
              </a:solidFill>
            </a:endParaRPr>
          </a:p>
        </p:txBody>
      </p:sp>
    </p:spTree>
    <p:extLst>
      <p:ext uri="{BB962C8B-B14F-4D97-AF65-F5344CB8AC3E}">
        <p14:creationId xmlns:p14="http://schemas.microsoft.com/office/powerpoint/2010/main" val="182512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nvPr>
        </p:nvSpPr>
        <p:spPr>
          <a:ln/>
        </p:spPr>
        <p:txBody>
          <a:bodyPr/>
          <a:lstStyle>
            <a:lvl1pPr>
              <a:defRPr/>
            </a:lvl1pPr>
          </a:lstStyle>
          <a:p>
            <a:pPr>
              <a:defRPr/>
            </a:pPr>
            <a:fld id="{223209CB-28E9-457D-9C97-BF2DD4D82200}"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530772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Number"/>
          <p:cNvSpPr>
            <a:spLocks noGrp="1" noChangeArrowheads="1"/>
          </p:cNvSpPr>
          <p:nvPr>
            <p:ph type="sldNum" sz="quarter" idx="10"/>
          </p:nvPr>
        </p:nvSpPr>
        <p:spPr>
          <a:ln/>
        </p:spPr>
        <p:txBody>
          <a:bodyPr/>
          <a:lstStyle>
            <a:lvl1pPr>
              <a:defRPr/>
            </a:lvl1pPr>
          </a:lstStyle>
          <a:p>
            <a:pPr>
              <a:defRPr/>
            </a:pPr>
            <a:fld id="{12EF553E-4762-414B-8572-6A8A5A6403B0}"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746737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9263" y="990600"/>
            <a:ext cx="4046537"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46538"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Number"/>
          <p:cNvSpPr>
            <a:spLocks noGrp="1" noChangeArrowheads="1"/>
          </p:cNvSpPr>
          <p:nvPr>
            <p:ph type="sldNum" sz="quarter" idx="10"/>
          </p:nvPr>
        </p:nvSpPr>
        <p:spPr>
          <a:ln/>
        </p:spPr>
        <p:txBody>
          <a:bodyPr/>
          <a:lstStyle>
            <a:lvl1pPr>
              <a:defRPr/>
            </a:lvl1pPr>
          </a:lstStyle>
          <a:p>
            <a:pPr>
              <a:defRPr/>
            </a:pPr>
            <a:fld id="{78D6E124-4A7A-4056-8350-ED9FF0CC7219}"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642961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Number"/>
          <p:cNvSpPr>
            <a:spLocks noGrp="1" noChangeArrowheads="1"/>
          </p:cNvSpPr>
          <p:nvPr>
            <p:ph type="sldNum" sz="quarter" idx="10"/>
          </p:nvPr>
        </p:nvSpPr>
        <p:spPr>
          <a:ln/>
        </p:spPr>
        <p:txBody>
          <a:bodyPr/>
          <a:lstStyle>
            <a:lvl1pPr>
              <a:defRPr/>
            </a:lvl1pPr>
          </a:lstStyle>
          <a:p>
            <a:pPr>
              <a:defRPr/>
            </a:pPr>
            <a:fld id="{68843BF1-B8E5-4990-9700-226747D9CD7D}"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362738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Number"/>
          <p:cNvSpPr>
            <a:spLocks noGrp="1" noChangeArrowheads="1"/>
          </p:cNvSpPr>
          <p:nvPr>
            <p:ph type="sldNum" sz="quarter" idx="10"/>
          </p:nvPr>
        </p:nvSpPr>
        <p:spPr>
          <a:ln/>
        </p:spPr>
        <p:txBody>
          <a:bodyPr/>
          <a:lstStyle>
            <a:lvl1pPr>
              <a:defRPr/>
            </a:lvl1pPr>
          </a:lstStyle>
          <a:p>
            <a:pPr>
              <a:defRPr/>
            </a:pPr>
            <a:fld id="{A9933596-49B2-4501-AB20-51073266347D}"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400525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Number"/>
          <p:cNvSpPr>
            <a:spLocks noGrp="1" noChangeArrowheads="1"/>
          </p:cNvSpPr>
          <p:nvPr>
            <p:ph type="sldNum" sz="quarter" idx="10"/>
          </p:nvPr>
        </p:nvSpPr>
        <p:spPr>
          <a:ln/>
        </p:spPr>
        <p:txBody>
          <a:bodyPr/>
          <a:lstStyle>
            <a:lvl1pPr>
              <a:defRPr/>
            </a:lvl1pPr>
          </a:lstStyle>
          <a:p>
            <a:pPr>
              <a:defRPr/>
            </a:pPr>
            <a:fld id="{F1654DD1-DDE9-427A-8867-D65BDB6D4EC0}"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744015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Number"/>
          <p:cNvSpPr>
            <a:spLocks noGrp="1" noChangeArrowheads="1"/>
          </p:cNvSpPr>
          <p:nvPr>
            <p:ph type="sldNum" sz="quarter" idx="10"/>
          </p:nvPr>
        </p:nvSpPr>
        <p:spPr>
          <a:ln/>
        </p:spPr>
        <p:txBody>
          <a:bodyPr/>
          <a:lstStyle>
            <a:lvl1pPr>
              <a:defRPr/>
            </a:lvl1pPr>
          </a:lstStyle>
          <a:p>
            <a:pPr>
              <a:defRPr/>
            </a:pPr>
            <a:fld id="{2B57676E-BE40-417D-8F4A-9383AE4CF3DD}"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848233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5" name="Straight Connector 4"/>
          <p:cNvCxnSpPr/>
          <p:nvPr userDrawn="1"/>
        </p:nvCxnSpPr>
        <p:spPr>
          <a:xfrm>
            <a:off x="1524000" y="6553200"/>
            <a:ext cx="76200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914400"/>
            <a:ext cx="88392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990600"/>
            <a:ext cx="8991600" cy="1588"/>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9" name="Rectangle 8"/>
          <p:cNvSpPr/>
          <p:nvPr userDrawn="1"/>
        </p:nvSpPr>
        <p:spPr>
          <a:xfrm>
            <a:off x="0" y="0"/>
            <a:ext cx="9144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800" dirty="0"/>
          </a:p>
        </p:txBody>
      </p:sp>
      <p:sp>
        <p:nvSpPr>
          <p:cNvPr id="10" name="Slide Number Placeholder 5"/>
          <p:cNvSpPr txBox="1">
            <a:spLocks/>
          </p:cNvSpPr>
          <p:nvPr userDrawn="1"/>
        </p:nvSpPr>
        <p:spPr>
          <a:xfrm>
            <a:off x="8610600" y="6553200"/>
            <a:ext cx="533400" cy="304800"/>
          </a:xfrm>
          <a:prstGeom prst="rect">
            <a:avLst/>
          </a:prstGeom>
          <a:solidFill>
            <a:schemeClr val="tx2"/>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lang="en-US" sz="800" kern="1200" smtClean="0">
                <a:solidFill>
                  <a:schemeClr val="lt1"/>
                </a:solidFill>
                <a:latin typeface="+mn-lt"/>
                <a:ea typeface="+mn-ea"/>
                <a:cs typeface="+mn-cs"/>
              </a:defRPr>
            </a:lvl1pPr>
          </a:lstStyle>
          <a:p>
            <a:pPr algn="r" fontAlgn="auto">
              <a:spcBef>
                <a:spcPts val="0"/>
              </a:spcBef>
              <a:spcAft>
                <a:spcPts val="0"/>
              </a:spcAft>
              <a:defRPr/>
            </a:pPr>
            <a:fld id="{4EB28D1D-1756-48DD-AA2E-CBB2E3B59FC4}" type="slidenum">
              <a:rPr/>
              <a:pPr algn="r" fontAlgn="auto">
                <a:spcBef>
                  <a:spcPts val="0"/>
                </a:spcBef>
                <a:spcAft>
                  <a:spcPts val="0"/>
                </a:spcAft>
                <a:defRPr/>
              </a:pPr>
              <a:t>‹#›</a:t>
            </a:fld>
            <a:endParaRPr dirty="0"/>
          </a:p>
        </p:txBody>
      </p:sp>
      <p:sp>
        <p:nvSpPr>
          <p:cNvPr id="2" name="Title 1"/>
          <p:cNvSpPr>
            <a:spLocks noGrp="1"/>
          </p:cNvSpPr>
          <p:nvPr>
            <p:ph type="title"/>
          </p:nvPr>
        </p:nvSpPr>
        <p:spPr>
          <a:xfrm>
            <a:off x="990600" y="76200"/>
            <a:ext cx="7772400" cy="838200"/>
          </a:xfrm>
        </p:spPr>
        <p:txBody>
          <a:bodyPr>
            <a:normAutofit/>
          </a:bodyPr>
          <a:lstStyle>
            <a:lvl1pPr algn="l">
              <a:defRPr sz="2400">
                <a:latin typeface="+mj-lt"/>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66801"/>
            <a:ext cx="8305800" cy="5059363"/>
          </a:xfrm>
        </p:spPr>
        <p:txBody>
          <a:bodyPr>
            <a:normAutofit/>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descr="ContourGlobal TM Logo.jpg"/>
          <p:cNvPicPr>
            <a:picLocks noChangeAspect="1"/>
          </p:cNvPicPr>
          <p:nvPr userDrawn="1"/>
        </p:nvPicPr>
        <p:blipFill>
          <a:blip r:embed="rId2" cstate="print"/>
          <a:stretch>
            <a:fillRect/>
          </a:stretch>
        </p:blipFill>
        <p:spPr>
          <a:xfrm>
            <a:off x="85344" y="6266688"/>
            <a:ext cx="1283573" cy="479238"/>
          </a:xfrm>
          <a:prstGeom prst="rect">
            <a:avLst/>
          </a:prstGeom>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Number"/>
          <p:cNvSpPr>
            <a:spLocks noGrp="1" noChangeArrowheads="1"/>
          </p:cNvSpPr>
          <p:nvPr>
            <p:ph type="sldNum" sz="quarter" idx="10"/>
          </p:nvPr>
        </p:nvSpPr>
        <p:spPr>
          <a:ln/>
        </p:spPr>
        <p:txBody>
          <a:bodyPr/>
          <a:lstStyle>
            <a:lvl1pPr>
              <a:defRPr/>
            </a:lvl1pPr>
          </a:lstStyle>
          <a:p>
            <a:pPr>
              <a:defRPr/>
            </a:pPr>
            <a:fld id="{3640B6D6-34B8-42E8-B088-0F4617BF07C8}"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396256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nvPr>
        </p:nvSpPr>
        <p:spPr>
          <a:ln/>
        </p:spPr>
        <p:txBody>
          <a:bodyPr/>
          <a:lstStyle>
            <a:lvl1pPr>
              <a:defRPr/>
            </a:lvl1pPr>
          </a:lstStyle>
          <a:p>
            <a:pPr>
              <a:defRPr/>
            </a:pPr>
            <a:fld id="{C28BC40A-6D5D-4E35-95B0-C16BBE5B6EE8}"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995226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90500"/>
            <a:ext cx="2060575" cy="514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9263" y="190500"/>
            <a:ext cx="6032500" cy="5143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nvPr>
        </p:nvSpPr>
        <p:spPr>
          <a:ln/>
        </p:spPr>
        <p:txBody>
          <a:bodyPr/>
          <a:lstStyle>
            <a:lvl1pPr>
              <a:defRPr/>
            </a:lvl1pPr>
          </a:lstStyle>
          <a:p>
            <a:pPr>
              <a:defRPr/>
            </a:pPr>
            <a:fld id="{7E3D06C2-DD4A-49C8-86E0-645B68EB9551}"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712260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772223" name="ClientLogoHolder" descr="&lt;tags&gt;&lt;tag n=&quot;Visible&quot; v=&quot;False&quot; /&gt;&lt;/tags&gt;" hidden="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40638" y="273050"/>
            <a:ext cx="1047750" cy="514350"/>
          </a:xfrm>
          <a:prstGeom prst="rect">
            <a:avLst/>
          </a:prstGeom>
          <a:noFill/>
          <a:extLst>
            <a:ext uri="{909E8E84-426E-40DD-AFC4-6F175D3DCCD1}">
              <a14:hiddenFill xmlns:a14="http://schemas.microsoft.com/office/drawing/2010/main">
                <a:solidFill>
                  <a:srgbClr val="FFFFFF"/>
                </a:solidFill>
              </a14:hiddenFill>
            </a:ext>
          </a:extLst>
        </p:spPr>
      </p:pic>
      <p:sp>
        <p:nvSpPr>
          <p:cNvPr id="772105" name="Title" descr="Text Box: Flysheet heading"/>
          <p:cNvSpPr>
            <a:spLocks noGrp="1" noChangeArrowheads="1"/>
          </p:cNvSpPr>
          <p:nvPr>
            <p:ph type="ctrTitle"/>
          </p:nvPr>
        </p:nvSpPr>
        <p:spPr>
          <a:xfrm>
            <a:off x="1069975" y="34925"/>
            <a:ext cx="7397750" cy="690563"/>
          </a:xfrm>
          <a:extLst>
            <a:ext uri="{91240B29-F687-4F45-9708-019B960494DF}">
              <a14:hiddenLine xmlns:a14="http://schemas.microsoft.com/office/drawing/2010/main" w="9525">
                <a:solidFill>
                  <a:schemeClr val="tx1"/>
                </a:solidFill>
                <a:miter lim="800000"/>
                <a:headEnd/>
                <a:tailEnd/>
              </a14:hiddenLine>
            </a:ext>
          </a:extLst>
        </p:spPr>
        <p:txBody>
          <a:bodyPr bIns="36000" anchor="ctr"/>
          <a:lstStyle>
            <a:lvl1pPr>
              <a:defRPr sz="2600"/>
            </a:lvl1pPr>
          </a:lstStyle>
          <a:p>
            <a:pPr lvl="0"/>
            <a:r>
              <a:rPr lang="en-US" altLang="ja-JP" noProof="0" smtClean="0"/>
              <a:t>Flysheet heading</a:t>
            </a:r>
          </a:p>
        </p:txBody>
      </p:sp>
      <p:sp>
        <p:nvSpPr>
          <p:cNvPr id="772219" name="ClientText" descr="Text Box: Client logo" hidden="1"/>
          <p:cNvSpPr>
            <a:spLocks noChangeArrowheads="1"/>
          </p:cNvSpPr>
          <p:nvPr/>
        </p:nvSpPr>
        <p:spPr bwMode="auto">
          <a:xfrm>
            <a:off x="7696200" y="200025"/>
            <a:ext cx="9906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eaLnBrk="0" hangingPunct="0">
              <a:lnSpc>
                <a:spcPct val="95000"/>
              </a:lnSpc>
            </a:pPr>
            <a:r>
              <a:rPr lang="ja-JP" altLang="en-US" sz="1400" smtClean="0">
                <a:solidFill>
                  <a:srgbClr val="000000"/>
                </a:solidFill>
                <a:latin typeface="Calibri" pitchFamily="34" charset="0"/>
                <a:ea typeface="ＭＳ Ｐゴシック" pitchFamily="34" charset="-128"/>
              </a:rPr>
              <a:t> </a:t>
            </a:r>
          </a:p>
        </p:txBody>
      </p:sp>
      <p:cxnSp>
        <p:nvCxnSpPr>
          <p:cNvPr id="5" name="Straight Connector 6"/>
          <p:cNvCxnSpPr>
            <a:cxnSpLocks noChangeShapeType="1"/>
          </p:cNvCxnSpPr>
          <p:nvPr userDrawn="1"/>
        </p:nvCxnSpPr>
        <p:spPr bwMode="auto">
          <a:xfrm>
            <a:off x="0" y="836613"/>
            <a:ext cx="8839200" cy="1587"/>
          </a:xfrm>
          <a:prstGeom prst="line">
            <a:avLst/>
          </a:prstGeom>
          <a:noFill/>
          <a:ln w="9525" algn="ctr">
            <a:solidFill>
              <a:srgbClr val="1F497D"/>
            </a:solidFill>
            <a:round/>
            <a:headEnd/>
            <a:tailEnd/>
          </a:ln>
          <a:extLst>
            <a:ext uri="{909E8E84-426E-40DD-AFC4-6F175D3DCCD1}">
              <a14:hiddenFill xmlns:a14="http://schemas.microsoft.com/office/drawing/2010/main">
                <a:noFill/>
              </a14:hiddenFill>
            </a:ext>
          </a:extLst>
        </p:spPr>
      </p:cxnSp>
      <p:cxnSp>
        <p:nvCxnSpPr>
          <p:cNvPr id="6" name="Straight Connector 7"/>
          <p:cNvCxnSpPr>
            <a:cxnSpLocks noChangeShapeType="1"/>
          </p:cNvCxnSpPr>
          <p:nvPr userDrawn="1"/>
        </p:nvCxnSpPr>
        <p:spPr bwMode="auto">
          <a:xfrm>
            <a:off x="0" y="912813"/>
            <a:ext cx="8991600" cy="1587"/>
          </a:xfrm>
          <a:prstGeom prst="line">
            <a:avLst/>
          </a:prstGeom>
          <a:noFill/>
          <a:ln w="38100" algn="ctr">
            <a:solidFill>
              <a:srgbClr val="1F497D"/>
            </a:solidFill>
            <a:round/>
            <a:headEnd/>
            <a:tailEnd/>
          </a:ln>
          <a:effectLst>
            <a:outerShdw dist="23000" dir="5400000" rotWithShape="0">
              <a:srgbClr val="000000">
                <a:alpha val="34999"/>
              </a:srgbClr>
            </a:outerShdw>
          </a:effectLst>
          <a:extLst>
            <a:ext uri="{909E8E84-426E-40DD-AFC4-6F175D3DCCD1}">
              <a14:hiddenFill xmlns:a14="http://schemas.microsoft.com/office/drawing/2010/main">
                <a:noFill/>
              </a14:hiddenFill>
            </a:ext>
          </a:extLst>
        </p:spPr>
      </p:cxnSp>
      <p:pic>
        <p:nvPicPr>
          <p:cNvPr id="772271" name="Picture 10" descr="ContourGlobal TM Logo.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725" y="6267450"/>
            <a:ext cx="12827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4"/>
          <p:cNvCxnSpPr>
            <a:cxnSpLocks noChangeShapeType="1"/>
          </p:cNvCxnSpPr>
          <p:nvPr userDrawn="1"/>
        </p:nvCxnSpPr>
        <p:spPr bwMode="auto">
          <a:xfrm>
            <a:off x="1524000" y="6553200"/>
            <a:ext cx="7620000" cy="1588"/>
          </a:xfrm>
          <a:prstGeom prst="line">
            <a:avLst/>
          </a:prstGeom>
          <a:noFill/>
          <a:ln w="9525" algn="ctr">
            <a:solidFill>
              <a:srgbClr val="1F497D"/>
            </a:solidFill>
            <a:round/>
            <a:headEnd/>
            <a:tailEnd/>
          </a:ln>
          <a:extLst>
            <a:ext uri="{909E8E84-426E-40DD-AFC4-6F175D3DCCD1}">
              <a14:hiddenFill xmlns:a14="http://schemas.microsoft.com/office/drawing/2010/main">
                <a:noFill/>
              </a14:hiddenFill>
            </a:ext>
          </a:extLst>
        </p:spPr>
      </p:cxnSp>
      <p:sp>
        <p:nvSpPr>
          <p:cNvPr id="8" name="Slide Number Placeholder 5"/>
          <p:cNvSpPr txBox="1">
            <a:spLocks/>
          </p:cNvSpPr>
          <p:nvPr userDrawn="1"/>
        </p:nvSpPr>
        <p:spPr bwMode="auto">
          <a:xfrm>
            <a:off x="8610600" y="6553200"/>
            <a:ext cx="533400" cy="304800"/>
          </a:xfrm>
          <a:prstGeom prst="rect">
            <a:avLst/>
          </a:prstGeom>
          <a:solidFill>
            <a:srgbClr val="1F497D"/>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lgn="l" eaLnBrk="0" hangingPunct="0">
              <a:defRPr sz="2400">
                <a:solidFill>
                  <a:schemeClr val="tx1"/>
                </a:solidFill>
                <a:latin typeface="Calibri" pitchFamily="34" charset="0"/>
              </a:defRPr>
            </a:lvl1pPr>
            <a:lvl2pPr marL="742950" indent="-285750" algn="l" eaLnBrk="0" hangingPunct="0">
              <a:defRPr sz="2400">
                <a:solidFill>
                  <a:schemeClr val="tx1"/>
                </a:solidFill>
                <a:latin typeface="Calibri" pitchFamily="34" charset="0"/>
              </a:defRPr>
            </a:lvl2pPr>
            <a:lvl3pPr marL="1143000" indent="-228600" algn="l" eaLnBrk="0" hangingPunct="0">
              <a:defRPr sz="2400">
                <a:solidFill>
                  <a:schemeClr val="tx1"/>
                </a:solidFill>
                <a:latin typeface="Calibri" pitchFamily="34" charset="0"/>
              </a:defRPr>
            </a:lvl3pPr>
            <a:lvl4pPr marL="1600200" indent="-228600" algn="l" eaLnBrk="0" hangingPunct="0">
              <a:defRPr sz="2400">
                <a:solidFill>
                  <a:schemeClr val="tx1"/>
                </a:solidFill>
                <a:latin typeface="Calibri" pitchFamily="34" charset="0"/>
              </a:defRPr>
            </a:lvl4pPr>
            <a:lvl5pPr marL="2057400" indent="-228600" algn="l" eaLnBrk="0" hangingPunct="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algn="r" eaLnBrk="1" hangingPunct="1"/>
            <a:endParaRPr lang="en-US" sz="800" smtClean="0">
              <a:solidFill>
                <a:srgbClr val="FFFFFF"/>
              </a:solidFill>
            </a:endParaRPr>
          </a:p>
        </p:txBody>
      </p:sp>
      <p:sp>
        <p:nvSpPr>
          <p:cNvPr id="772267" name="SlideNumber"/>
          <p:cNvSpPr>
            <a:spLocks noGrp="1" noChangeArrowheads="1"/>
          </p:cNvSpPr>
          <p:nvPr>
            <p:ph type="sldNum" sz="quarter" idx="4"/>
          </p:nvPr>
        </p:nvSpPr>
        <p:spPr>
          <a:xfrm>
            <a:off x="7332663" y="6467475"/>
            <a:ext cx="1755775" cy="357188"/>
          </a:xfrm>
        </p:spPr>
        <p:txBody>
          <a:bodyPr/>
          <a:lstStyle>
            <a:lvl1pPr>
              <a:defRPr/>
            </a:lvl1pPr>
          </a:lstStyle>
          <a:p>
            <a:fld id="{94A8C4A4-5B04-43C9-B113-B5E6EF66C8EC}" type="slidenum">
              <a:rPr lang="ja-JP" altLang="en-US">
                <a:solidFill>
                  <a:srgbClr val="FFFFFF"/>
                </a:solidFill>
              </a:rPr>
              <a:pPr/>
              <a:t>‹#›</a:t>
            </a:fld>
            <a:endParaRPr lang="en-US" altLang="ja-JP">
              <a:solidFill>
                <a:srgbClr val="FFFFFF"/>
              </a:solidFill>
            </a:endParaRPr>
          </a:p>
        </p:txBody>
      </p:sp>
      <p:sp>
        <p:nvSpPr>
          <p:cNvPr id="10" name="TextBox 11"/>
          <p:cNvSpPr txBox="1"/>
          <p:nvPr userDrawn="1"/>
        </p:nvSpPr>
        <p:spPr>
          <a:xfrm>
            <a:off x="7659688" y="6519863"/>
            <a:ext cx="896937" cy="198437"/>
          </a:xfrm>
          <a:prstGeom prst="rect">
            <a:avLst/>
          </a:prstGeom>
          <a:noFill/>
        </p:spPr>
        <p:txBody>
          <a:bodyPr wrap="none">
            <a:spAutoFit/>
          </a:bodyPr>
          <a:lstStyle>
            <a:lvl1pPr algn="l" eaLnBrk="0" hangingPunct="0">
              <a:defRPr sz="2400">
                <a:solidFill>
                  <a:schemeClr val="tx1"/>
                </a:solidFill>
                <a:latin typeface="Calibri" pitchFamily="34" charset="0"/>
              </a:defRPr>
            </a:lvl1pPr>
            <a:lvl2pPr marL="742950" indent="-285750" algn="l" eaLnBrk="0" hangingPunct="0">
              <a:defRPr sz="2400">
                <a:solidFill>
                  <a:schemeClr val="tx1"/>
                </a:solidFill>
                <a:latin typeface="Calibri" pitchFamily="34" charset="0"/>
              </a:defRPr>
            </a:lvl2pPr>
            <a:lvl3pPr marL="1143000" indent="-228600" algn="l" eaLnBrk="0" hangingPunct="0">
              <a:defRPr sz="2400">
                <a:solidFill>
                  <a:schemeClr val="tx1"/>
                </a:solidFill>
                <a:latin typeface="Calibri" pitchFamily="34" charset="0"/>
              </a:defRPr>
            </a:lvl3pPr>
            <a:lvl4pPr marL="1600200" indent="-228600" algn="l" eaLnBrk="0" hangingPunct="0">
              <a:defRPr sz="2400">
                <a:solidFill>
                  <a:schemeClr val="tx1"/>
                </a:solidFill>
                <a:latin typeface="Calibri" pitchFamily="34" charset="0"/>
              </a:defRPr>
            </a:lvl4pPr>
            <a:lvl5pPr marL="2057400" indent="-228600" algn="l" eaLnBrk="0" hangingPunct="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eaLnBrk="1" hangingPunct="1"/>
            <a:r>
              <a:rPr lang="en-US" sz="700" smtClean="0">
                <a:solidFill>
                  <a:srgbClr val="000000"/>
                </a:solidFill>
              </a:rPr>
              <a:t>Strictly Confidential</a:t>
            </a:r>
          </a:p>
        </p:txBody>
      </p:sp>
      <p:sp>
        <p:nvSpPr>
          <p:cNvPr id="7" name="Rectangle 8"/>
          <p:cNvSpPr>
            <a:spLocks noChangeArrowheads="1"/>
          </p:cNvSpPr>
          <p:nvPr userDrawn="1"/>
        </p:nvSpPr>
        <p:spPr bwMode="auto">
          <a:xfrm>
            <a:off x="0" y="0"/>
            <a:ext cx="914400" cy="838200"/>
          </a:xfrm>
          <a:prstGeom prst="rect">
            <a:avLst/>
          </a:prstGeom>
          <a:solidFill>
            <a:srgbClr val="1F497D"/>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r" fontAlgn="auto">
              <a:spcBef>
                <a:spcPts val="0"/>
              </a:spcBef>
              <a:spcAft>
                <a:spcPts val="0"/>
              </a:spcAft>
              <a:defRPr/>
            </a:pPr>
            <a:endParaRPr lang="en-US" sz="800" dirty="0">
              <a:solidFill>
                <a:srgbClr val="FFFFFF"/>
              </a:solidFill>
              <a:latin typeface="Calibri"/>
            </a:endParaRPr>
          </a:p>
        </p:txBody>
      </p:sp>
    </p:spTree>
    <p:extLst>
      <p:ext uri="{BB962C8B-B14F-4D97-AF65-F5344CB8AC3E}">
        <p14:creationId xmlns:p14="http://schemas.microsoft.com/office/powerpoint/2010/main" val="735506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CEB3096-001F-433A-802A-11BE556EF68E}" type="slidenum">
              <a:rPr lang="ja-JP" altLang="en-US">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1453887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513CA80-8440-4188-87E5-945953079F0C}" type="slidenum">
              <a:rPr lang="ja-JP" altLang="en-US">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26724610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9263" y="990600"/>
            <a:ext cx="4046537"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46538"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48AC81B-7A3B-4380-9F86-DD270CEBDDCE}" type="slidenum">
              <a:rPr lang="ja-JP" altLang="en-US">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3671455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CFCAD616-3E95-4509-A2C4-31AB387FA5B6}" type="slidenum">
              <a:rPr lang="ja-JP" altLang="en-US">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4212149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1FAB5691-824A-4D57-AFFD-52E9005B77C2}" type="slidenum">
              <a:rPr lang="ja-JP" altLang="en-US">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24817860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5006354-8DCF-46BD-B448-00055C3E2F1E}" type="slidenum">
              <a:rPr lang="ja-JP" altLang="en-US">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3668467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914400"/>
            <a:ext cx="88392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990600"/>
            <a:ext cx="8991600" cy="1588"/>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7" name="Rectangle 6"/>
          <p:cNvSpPr/>
          <p:nvPr userDrawn="1"/>
        </p:nvSpPr>
        <p:spPr>
          <a:xfrm>
            <a:off x="0" y="0"/>
            <a:ext cx="9144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800" dirty="0"/>
          </a:p>
        </p:txBody>
      </p:sp>
      <p:cxnSp>
        <p:nvCxnSpPr>
          <p:cNvPr id="9" name="Straight Connector 8"/>
          <p:cNvCxnSpPr/>
          <p:nvPr userDrawn="1"/>
        </p:nvCxnSpPr>
        <p:spPr>
          <a:xfrm>
            <a:off x="1524000" y="6553200"/>
            <a:ext cx="76200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userDrawn="1"/>
        </p:nvSpPr>
        <p:spPr>
          <a:xfrm>
            <a:off x="8610600" y="6553200"/>
            <a:ext cx="533400" cy="304800"/>
          </a:xfrm>
          <a:prstGeom prst="rect">
            <a:avLst/>
          </a:prstGeom>
          <a:solidFill>
            <a:schemeClr val="tx2"/>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lang="en-US" sz="800" kern="1200" smtClean="0">
                <a:solidFill>
                  <a:schemeClr val="lt1"/>
                </a:solidFill>
                <a:latin typeface="+mn-lt"/>
                <a:ea typeface="+mn-ea"/>
                <a:cs typeface="+mn-cs"/>
              </a:defRPr>
            </a:lvl1pPr>
          </a:lstStyle>
          <a:p>
            <a:pPr algn="r" fontAlgn="auto">
              <a:spcBef>
                <a:spcPts val="0"/>
              </a:spcBef>
              <a:spcAft>
                <a:spcPts val="0"/>
              </a:spcAft>
              <a:defRPr/>
            </a:pPr>
            <a:fld id="{16DE4464-A6B1-482C-8391-B35550AE233D}" type="slidenum">
              <a:rPr/>
              <a:pPr algn="r" fontAlgn="auto">
                <a:spcBef>
                  <a:spcPts val="0"/>
                </a:spcBef>
                <a:spcAft>
                  <a:spcPts val="0"/>
                </a:spcAft>
                <a:defRPr/>
              </a:pPr>
              <a:t>‹#›</a:t>
            </a:fld>
            <a:endParaRPr dirty="0"/>
          </a:p>
        </p:txBody>
      </p:sp>
      <p:sp>
        <p:nvSpPr>
          <p:cNvPr id="3" name="Content Placeholder 2"/>
          <p:cNvSpPr>
            <a:spLocks noGrp="1"/>
          </p:cNvSpPr>
          <p:nvPr>
            <p:ph sz="half" idx="1"/>
          </p:nvPr>
        </p:nvSpPr>
        <p:spPr>
          <a:xfrm>
            <a:off x="457200" y="1219201"/>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1"/>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p:cNvSpPr>
            <a:spLocks noGrp="1"/>
          </p:cNvSpPr>
          <p:nvPr>
            <p:ph type="title"/>
          </p:nvPr>
        </p:nvSpPr>
        <p:spPr>
          <a:xfrm>
            <a:off x="990600" y="76200"/>
            <a:ext cx="7772400" cy="838200"/>
          </a:xfrm>
        </p:spPr>
        <p:txBody>
          <a:bodyPr rtlCol="0">
            <a:normAutofit/>
          </a:bodyPr>
          <a:lstStyle>
            <a:lvl1pPr algn="l" defTabSz="914400" rtl="0" eaLnBrk="1" latinLnBrk="0" hangingPunct="1">
              <a:spcBef>
                <a:spcPct val="0"/>
              </a:spcBef>
              <a:buNone/>
              <a:defRPr lang="en-US" sz="2400" kern="1200" dirty="0" smtClean="0">
                <a:solidFill>
                  <a:schemeClr val="tx1"/>
                </a:solidFill>
                <a:latin typeface="+mj-lt"/>
                <a:ea typeface="+mj-ea"/>
                <a:cs typeface="Arial" pitchFamily="34" charset="0"/>
              </a:defRPr>
            </a:lvl1pPr>
          </a:lstStyle>
          <a:p>
            <a:r>
              <a:rPr lang="en-US" smtClean="0"/>
              <a:t>Click to edit Master title style</a:t>
            </a:r>
            <a:endParaRPr lang="en-US"/>
          </a:p>
        </p:txBody>
      </p:sp>
      <p:pic>
        <p:nvPicPr>
          <p:cNvPr id="12" name="Picture 11" descr="ContourGlobal TM Logo.jpg"/>
          <p:cNvPicPr>
            <a:picLocks noChangeAspect="1"/>
          </p:cNvPicPr>
          <p:nvPr userDrawn="1"/>
        </p:nvPicPr>
        <p:blipFill>
          <a:blip r:embed="rId2" cstate="print"/>
          <a:stretch>
            <a:fillRect/>
          </a:stretch>
        </p:blipFill>
        <p:spPr>
          <a:xfrm>
            <a:off x="85344" y="6266688"/>
            <a:ext cx="1283573" cy="479238"/>
          </a:xfrm>
          <a:prstGeom prst="rect">
            <a:avLst/>
          </a:prstGeom>
        </p:spPr>
      </p:pic>
      <p:sp>
        <p:nvSpPr>
          <p:cNvPr id="13" name="TextBox 12"/>
          <p:cNvSpPr txBox="1"/>
          <p:nvPr userDrawn="1"/>
        </p:nvSpPr>
        <p:spPr>
          <a:xfrm>
            <a:off x="7659701" y="6519864"/>
            <a:ext cx="950901" cy="200055"/>
          </a:xfrm>
          <a:prstGeom prst="rect">
            <a:avLst/>
          </a:prstGeom>
          <a:noFill/>
        </p:spPr>
        <p:txBody>
          <a:bodyPr wrap="none">
            <a:spAutoFit/>
          </a:bodyPr>
          <a:lstStyle/>
          <a:p>
            <a:pPr fontAlgn="auto">
              <a:spcBef>
                <a:spcPts val="0"/>
              </a:spcBef>
              <a:spcAft>
                <a:spcPts val="0"/>
              </a:spcAft>
              <a:defRPr/>
            </a:pPr>
            <a:r>
              <a:rPr lang="en-US" sz="700" dirty="0">
                <a:latin typeface="Arial" pitchFamily="34" charset="0"/>
                <a:cs typeface="Arial" pitchFamily="34" charset="0"/>
              </a:rPr>
              <a:t>Strictly Confidential</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C9B209A-2D44-490E-8BCE-3379CAAC6311}" type="slidenum">
              <a:rPr lang="ja-JP" altLang="en-US">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16436761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BEA994E-17A4-4B74-AA04-2A93757A897D}" type="slidenum">
              <a:rPr lang="ja-JP" altLang="en-US">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2939156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F6C18E0-3DD3-4884-A290-5BCE298563BA}" type="slidenum">
              <a:rPr lang="ja-JP" altLang="en-US">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1307796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90500"/>
            <a:ext cx="2060575" cy="514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9263" y="190500"/>
            <a:ext cx="6032500" cy="5143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02974B0-CD83-40D9-8E88-5DCAE8E51A59}" type="slidenum">
              <a:rPr lang="ja-JP" altLang="en-US">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26992578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3" name="ClientLogoHolder" descr="&lt;tags&gt;&lt;tag n=&quot;Visible&quot; v=&quot;False&quot; /&gt;&lt;/tags&gt;" hidden="1"/>
          <p:cNvPicPr>
            <a:picLocks noChangeAspect="1" noChangeArrowheads="1"/>
          </p:cNvPicPr>
          <p:nvPr userDrawn="1"/>
        </p:nvPicPr>
        <p:blipFill>
          <a:blip r:embed="rId2" cstate="print"/>
          <a:srcRect/>
          <a:stretch>
            <a:fillRect/>
          </a:stretch>
        </p:blipFill>
        <p:spPr bwMode="auto">
          <a:xfrm>
            <a:off x="7640638" y="273050"/>
            <a:ext cx="1047750" cy="514350"/>
          </a:xfrm>
          <a:prstGeom prst="rect">
            <a:avLst/>
          </a:prstGeom>
          <a:noFill/>
          <a:ln w="9525">
            <a:noFill/>
            <a:miter lim="800000"/>
            <a:headEnd/>
            <a:tailEnd/>
          </a:ln>
        </p:spPr>
      </p:pic>
      <p:sp>
        <p:nvSpPr>
          <p:cNvPr id="4" name="ClientText" descr="Text Box: Client logo" hidden="1"/>
          <p:cNvSpPr>
            <a:spLocks noChangeArrowheads="1"/>
          </p:cNvSpPr>
          <p:nvPr/>
        </p:nvSpPr>
        <p:spPr bwMode="auto">
          <a:xfrm>
            <a:off x="7696200" y="200025"/>
            <a:ext cx="990600" cy="330200"/>
          </a:xfrm>
          <a:prstGeom prst="rect">
            <a:avLst/>
          </a:prstGeom>
          <a:noFill/>
          <a:ln w="12700">
            <a:noFill/>
            <a:miter lim="800000"/>
            <a:headEnd/>
            <a:tailEnd/>
          </a:ln>
          <a:effectLst/>
        </p:spPr>
        <p:txBody>
          <a:bodyPr lIns="0" tIns="0" rIns="0" bIns="0"/>
          <a:lstStyle/>
          <a:p>
            <a:pPr algn="r" eaLnBrk="0" hangingPunct="0">
              <a:lnSpc>
                <a:spcPct val="95000"/>
              </a:lnSpc>
              <a:defRPr/>
            </a:pPr>
            <a:r>
              <a:rPr lang="ja-JP" altLang="en-US" sz="1400">
                <a:solidFill>
                  <a:srgbClr val="000000"/>
                </a:solidFill>
                <a:latin typeface="Calibri" pitchFamily="34" charset="0"/>
                <a:ea typeface="ＭＳ Ｐゴシック" pitchFamily="34" charset="-128"/>
              </a:rPr>
              <a:t> </a:t>
            </a:r>
          </a:p>
        </p:txBody>
      </p:sp>
      <p:cxnSp>
        <p:nvCxnSpPr>
          <p:cNvPr id="5" name="Straight Connector 6"/>
          <p:cNvCxnSpPr>
            <a:cxnSpLocks noChangeShapeType="1"/>
          </p:cNvCxnSpPr>
          <p:nvPr userDrawn="1"/>
        </p:nvCxnSpPr>
        <p:spPr bwMode="auto">
          <a:xfrm>
            <a:off x="0" y="836613"/>
            <a:ext cx="8839200" cy="1587"/>
          </a:xfrm>
          <a:prstGeom prst="line">
            <a:avLst/>
          </a:prstGeom>
          <a:noFill/>
          <a:ln w="9525" algn="ctr">
            <a:solidFill>
              <a:srgbClr val="1F497D"/>
            </a:solidFill>
            <a:round/>
            <a:headEnd/>
            <a:tailEnd/>
          </a:ln>
        </p:spPr>
      </p:cxnSp>
      <p:cxnSp>
        <p:nvCxnSpPr>
          <p:cNvPr id="6" name="Straight Connector 7"/>
          <p:cNvCxnSpPr>
            <a:cxnSpLocks noChangeShapeType="1"/>
          </p:cNvCxnSpPr>
          <p:nvPr userDrawn="1"/>
        </p:nvCxnSpPr>
        <p:spPr bwMode="auto">
          <a:xfrm>
            <a:off x="0" y="912813"/>
            <a:ext cx="8991600" cy="1587"/>
          </a:xfrm>
          <a:prstGeom prst="line">
            <a:avLst/>
          </a:prstGeom>
          <a:noFill/>
          <a:ln w="38100" algn="ctr">
            <a:solidFill>
              <a:srgbClr val="1F497D"/>
            </a:solidFill>
            <a:round/>
            <a:headEnd/>
            <a:tailEnd/>
          </a:ln>
          <a:effectLst>
            <a:outerShdw dist="23000" dir="5400000" rotWithShape="0">
              <a:srgbClr val="000000">
                <a:alpha val="34999"/>
              </a:srgbClr>
            </a:outerShdw>
          </a:effectLst>
        </p:spPr>
      </p:cxnSp>
      <p:pic>
        <p:nvPicPr>
          <p:cNvPr id="7" name="Picture 10" descr="ContourGlobal TM Logo.jpg"/>
          <p:cNvPicPr>
            <a:picLocks noChangeAspect="1"/>
          </p:cNvPicPr>
          <p:nvPr userDrawn="1"/>
        </p:nvPicPr>
        <p:blipFill>
          <a:blip r:embed="rId3" cstate="print"/>
          <a:srcRect/>
          <a:stretch>
            <a:fillRect/>
          </a:stretch>
        </p:blipFill>
        <p:spPr bwMode="auto">
          <a:xfrm>
            <a:off x="85725" y="6267450"/>
            <a:ext cx="1282700" cy="477838"/>
          </a:xfrm>
          <a:prstGeom prst="rect">
            <a:avLst/>
          </a:prstGeom>
          <a:noFill/>
          <a:ln w="9525">
            <a:noFill/>
            <a:miter lim="800000"/>
            <a:headEnd/>
            <a:tailEnd/>
          </a:ln>
        </p:spPr>
      </p:pic>
      <p:cxnSp>
        <p:nvCxnSpPr>
          <p:cNvPr id="8" name="Straight Connector 4"/>
          <p:cNvCxnSpPr>
            <a:cxnSpLocks noChangeShapeType="1"/>
          </p:cNvCxnSpPr>
          <p:nvPr userDrawn="1"/>
        </p:nvCxnSpPr>
        <p:spPr bwMode="auto">
          <a:xfrm>
            <a:off x="1524000" y="6553200"/>
            <a:ext cx="7620000" cy="1588"/>
          </a:xfrm>
          <a:prstGeom prst="line">
            <a:avLst/>
          </a:prstGeom>
          <a:noFill/>
          <a:ln w="9525" algn="ctr">
            <a:solidFill>
              <a:srgbClr val="1F497D"/>
            </a:solidFill>
            <a:round/>
            <a:headEnd/>
            <a:tailEnd/>
          </a:ln>
        </p:spPr>
      </p:cxnSp>
      <p:sp>
        <p:nvSpPr>
          <p:cNvPr id="9" name="Slide Number Placeholder 5"/>
          <p:cNvSpPr txBox="1">
            <a:spLocks/>
          </p:cNvSpPr>
          <p:nvPr userDrawn="1"/>
        </p:nvSpPr>
        <p:spPr bwMode="auto">
          <a:xfrm>
            <a:off x="8610600" y="6553200"/>
            <a:ext cx="533400" cy="304800"/>
          </a:xfrm>
          <a:prstGeom prst="rect">
            <a:avLst/>
          </a:prstGeom>
          <a:solidFill>
            <a:srgbClr val="1F497D"/>
          </a:solidFill>
          <a:ln w="25400" algn="ctr">
            <a:noFill/>
            <a:miter lim="800000"/>
            <a:headEnd/>
            <a:tailEnd/>
          </a:ln>
        </p:spPr>
        <p:txBody>
          <a:bodyPr anchor="ctr"/>
          <a:lstStyle/>
          <a:p>
            <a:pPr algn="r">
              <a:defRPr/>
            </a:pPr>
            <a:endParaRPr lang="en-US" sz="800">
              <a:solidFill>
                <a:srgbClr val="FFFFFF"/>
              </a:solidFill>
              <a:latin typeface="Calibri" pitchFamily="34" charset="0"/>
            </a:endParaRPr>
          </a:p>
        </p:txBody>
      </p:sp>
      <p:sp>
        <p:nvSpPr>
          <p:cNvPr id="10" name="TextBox 11"/>
          <p:cNvSpPr txBox="1"/>
          <p:nvPr userDrawn="1"/>
        </p:nvSpPr>
        <p:spPr>
          <a:xfrm>
            <a:off x="7659688" y="6519863"/>
            <a:ext cx="896937" cy="198437"/>
          </a:xfrm>
          <a:prstGeom prst="rect">
            <a:avLst/>
          </a:prstGeom>
          <a:noFill/>
        </p:spPr>
        <p:txBody>
          <a:bodyPr wrap="none">
            <a:spAutoFit/>
          </a:bodyPr>
          <a:lstStyle/>
          <a:p>
            <a:pPr>
              <a:defRPr/>
            </a:pPr>
            <a:r>
              <a:rPr lang="en-US" sz="700">
                <a:solidFill>
                  <a:srgbClr val="000000"/>
                </a:solidFill>
                <a:latin typeface="Calibri" pitchFamily="34" charset="0"/>
              </a:rPr>
              <a:t>Strictly Confidential</a:t>
            </a:r>
          </a:p>
        </p:txBody>
      </p:sp>
      <p:sp>
        <p:nvSpPr>
          <p:cNvPr id="11" name="Rectangle 8"/>
          <p:cNvSpPr>
            <a:spLocks noChangeArrowheads="1"/>
          </p:cNvSpPr>
          <p:nvPr userDrawn="1"/>
        </p:nvSpPr>
        <p:spPr bwMode="auto">
          <a:xfrm>
            <a:off x="0" y="0"/>
            <a:ext cx="914400" cy="838200"/>
          </a:xfrm>
          <a:prstGeom prst="rect">
            <a:avLst/>
          </a:prstGeom>
          <a:solidFill>
            <a:srgbClr val="1F497D"/>
          </a:solidFill>
          <a:ln w="25400" algn="ctr">
            <a:noFill/>
            <a:miter lim="800000"/>
            <a:headEnd/>
            <a:tailEnd/>
          </a:ln>
        </p:spPr>
        <p:txBody>
          <a:bodyPr anchor="ctr"/>
          <a:lstStyle/>
          <a:p>
            <a:pPr algn="r" fontAlgn="auto">
              <a:spcBef>
                <a:spcPts val="0"/>
              </a:spcBef>
              <a:spcAft>
                <a:spcPts val="0"/>
              </a:spcAft>
              <a:defRPr/>
            </a:pPr>
            <a:endParaRPr lang="en-US" sz="800" dirty="0">
              <a:solidFill>
                <a:srgbClr val="FFFFFF"/>
              </a:solidFill>
              <a:latin typeface="Calibri"/>
            </a:endParaRPr>
          </a:p>
        </p:txBody>
      </p:sp>
      <p:sp>
        <p:nvSpPr>
          <p:cNvPr id="772105" name="Title" descr="Text Box: Flysheet heading"/>
          <p:cNvSpPr>
            <a:spLocks noGrp="1" noChangeArrowheads="1"/>
          </p:cNvSpPr>
          <p:nvPr>
            <p:ph type="ctrTitle"/>
          </p:nvPr>
        </p:nvSpPr>
        <p:spPr>
          <a:xfrm>
            <a:off x="1069975" y="34925"/>
            <a:ext cx="7397750" cy="690563"/>
          </a:xfrm>
          <a:ln/>
        </p:spPr>
        <p:txBody>
          <a:bodyPr bIns="36000" anchor="ctr"/>
          <a:lstStyle>
            <a:lvl1pPr>
              <a:defRPr sz="2600"/>
            </a:lvl1pPr>
          </a:lstStyle>
          <a:p>
            <a:r>
              <a:rPr lang="en-US" altLang="ja-JP"/>
              <a:t>Flysheet heading</a:t>
            </a:r>
          </a:p>
        </p:txBody>
      </p:sp>
      <p:sp>
        <p:nvSpPr>
          <p:cNvPr id="12" name="SlideNumber"/>
          <p:cNvSpPr>
            <a:spLocks noGrp="1" noChangeArrowheads="1"/>
          </p:cNvSpPr>
          <p:nvPr>
            <p:ph type="sldNum" sz="quarter" idx="10"/>
          </p:nvPr>
        </p:nvSpPr>
        <p:spPr>
          <a:xfrm>
            <a:off x="7332663" y="6467475"/>
            <a:ext cx="1755775" cy="357188"/>
          </a:xfrm>
        </p:spPr>
        <p:txBody>
          <a:bodyPr/>
          <a:lstStyle>
            <a:lvl1pPr>
              <a:defRPr/>
            </a:lvl1pPr>
          </a:lstStyle>
          <a:p>
            <a:pPr>
              <a:defRPr/>
            </a:pPr>
            <a:fld id="{8D32407E-1F2A-49FB-BA8B-341BF5028246}"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1488443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nvPr>
        </p:nvSpPr>
        <p:spPr>
          <a:ln/>
        </p:spPr>
        <p:txBody>
          <a:bodyPr/>
          <a:lstStyle>
            <a:lvl1pPr>
              <a:defRPr/>
            </a:lvl1pPr>
          </a:lstStyle>
          <a:p>
            <a:pPr>
              <a:defRPr/>
            </a:pPr>
            <a:fld id="{D9FE9FE6-B893-4FC9-A558-CDA834FE2183}"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6984268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Number"/>
          <p:cNvSpPr>
            <a:spLocks noGrp="1" noChangeArrowheads="1"/>
          </p:cNvSpPr>
          <p:nvPr>
            <p:ph type="sldNum" sz="quarter" idx="10"/>
          </p:nvPr>
        </p:nvSpPr>
        <p:spPr>
          <a:ln/>
        </p:spPr>
        <p:txBody>
          <a:bodyPr/>
          <a:lstStyle>
            <a:lvl1pPr>
              <a:defRPr/>
            </a:lvl1pPr>
          </a:lstStyle>
          <a:p>
            <a:pPr>
              <a:defRPr/>
            </a:pPr>
            <a:fld id="{7B94AFF4-A595-495A-8593-2C1FE1BE40EC}"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8731976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9263" y="990600"/>
            <a:ext cx="4046537"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46538"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Number"/>
          <p:cNvSpPr>
            <a:spLocks noGrp="1" noChangeArrowheads="1"/>
          </p:cNvSpPr>
          <p:nvPr>
            <p:ph type="sldNum" sz="quarter" idx="10"/>
          </p:nvPr>
        </p:nvSpPr>
        <p:spPr>
          <a:ln/>
        </p:spPr>
        <p:txBody>
          <a:bodyPr/>
          <a:lstStyle>
            <a:lvl1pPr>
              <a:defRPr/>
            </a:lvl1pPr>
          </a:lstStyle>
          <a:p>
            <a:pPr>
              <a:defRPr/>
            </a:pPr>
            <a:fld id="{95BCABFA-DC92-4ED1-82D2-07665E92D2C4}"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7558053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Number"/>
          <p:cNvSpPr>
            <a:spLocks noGrp="1" noChangeArrowheads="1"/>
          </p:cNvSpPr>
          <p:nvPr>
            <p:ph type="sldNum" sz="quarter" idx="10"/>
          </p:nvPr>
        </p:nvSpPr>
        <p:spPr>
          <a:ln/>
        </p:spPr>
        <p:txBody>
          <a:bodyPr/>
          <a:lstStyle>
            <a:lvl1pPr>
              <a:defRPr/>
            </a:lvl1pPr>
          </a:lstStyle>
          <a:p>
            <a:pPr>
              <a:defRPr/>
            </a:pPr>
            <a:fld id="{1EEAD102-A24C-4692-B9FD-6274B3BE30E8}"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257035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Number"/>
          <p:cNvSpPr>
            <a:spLocks noGrp="1" noChangeArrowheads="1"/>
          </p:cNvSpPr>
          <p:nvPr>
            <p:ph type="sldNum" sz="quarter" idx="10"/>
          </p:nvPr>
        </p:nvSpPr>
        <p:spPr>
          <a:ln/>
        </p:spPr>
        <p:txBody>
          <a:bodyPr/>
          <a:lstStyle>
            <a:lvl1pPr>
              <a:defRPr/>
            </a:lvl1pPr>
          </a:lstStyle>
          <a:p>
            <a:pPr>
              <a:defRPr/>
            </a:pPr>
            <a:fld id="{A9C7AFE1-7632-4658-A3B9-FDB76261F456}"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598168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lvl1pPr fontAlgn="auto">
              <a:spcBef>
                <a:spcPts val="0"/>
              </a:spcBef>
              <a:spcAft>
                <a:spcPts val="0"/>
              </a:spcAft>
              <a:defRPr>
                <a:latin typeface="+mn-lt"/>
              </a:defRPr>
            </a:lvl1pPr>
          </a:lstStyle>
          <a:p>
            <a:pPr>
              <a:defRPr/>
            </a:pPr>
            <a:fld id="{43660AB6-B0AC-43DF-A47E-9B804B139930}" type="slidenum">
              <a:rPr lang="en-US"/>
              <a:pPr>
                <a:defRPr/>
              </a:pPr>
              <a:t>‹#›</a:t>
            </a:fld>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Number"/>
          <p:cNvSpPr>
            <a:spLocks noGrp="1" noChangeArrowheads="1"/>
          </p:cNvSpPr>
          <p:nvPr>
            <p:ph type="sldNum" sz="quarter" idx="10"/>
          </p:nvPr>
        </p:nvSpPr>
        <p:spPr>
          <a:ln/>
        </p:spPr>
        <p:txBody>
          <a:bodyPr/>
          <a:lstStyle>
            <a:lvl1pPr>
              <a:defRPr/>
            </a:lvl1pPr>
          </a:lstStyle>
          <a:p>
            <a:pPr>
              <a:defRPr/>
            </a:pPr>
            <a:fld id="{D0B55074-296E-4C13-A26D-2E171B1CB100}"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942141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Number"/>
          <p:cNvSpPr>
            <a:spLocks noGrp="1" noChangeArrowheads="1"/>
          </p:cNvSpPr>
          <p:nvPr>
            <p:ph type="sldNum" sz="quarter" idx="10"/>
          </p:nvPr>
        </p:nvSpPr>
        <p:spPr>
          <a:ln/>
        </p:spPr>
        <p:txBody>
          <a:bodyPr/>
          <a:lstStyle>
            <a:lvl1pPr>
              <a:defRPr/>
            </a:lvl1pPr>
          </a:lstStyle>
          <a:p>
            <a:pPr>
              <a:defRPr/>
            </a:pPr>
            <a:fld id="{B30A8756-701F-4017-AF06-004744979E0D}"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0793372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Number"/>
          <p:cNvSpPr>
            <a:spLocks noGrp="1" noChangeArrowheads="1"/>
          </p:cNvSpPr>
          <p:nvPr>
            <p:ph type="sldNum" sz="quarter" idx="10"/>
          </p:nvPr>
        </p:nvSpPr>
        <p:spPr>
          <a:ln/>
        </p:spPr>
        <p:txBody>
          <a:bodyPr/>
          <a:lstStyle>
            <a:lvl1pPr>
              <a:defRPr/>
            </a:lvl1pPr>
          </a:lstStyle>
          <a:p>
            <a:pPr>
              <a:defRPr/>
            </a:pPr>
            <a:fld id="{AB065BAE-FE35-4EBF-BDEA-6873F0EA8862}"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9453000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nvPr>
        </p:nvSpPr>
        <p:spPr>
          <a:ln/>
        </p:spPr>
        <p:txBody>
          <a:bodyPr/>
          <a:lstStyle>
            <a:lvl1pPr>
              <a:defRPr/>
            </a:lvl1pPr>
          </a:lstStyle>
          <a:p>
            <a:pPr>
              <a:defRPr/>
            </a:pPr>
            <a:fld id="{8B6E8CE7-D83B-4C94-BC4D-FC640EEE665F}"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296099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90500"/>
            <a:ext cx="2060575" cy="514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9263" y="190500"/>
            <a:ext cx="6032500" cy="5143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nvPr>
        </p:nvSpPr>
        <p:spPr>
          <a:ln/>
        </p:spPr>
        <p:txBody>
          <a:bodyPr/>
          <a:lstStyle>
            <a:lvl1pPr>
              <a:defRPr/>
            </a:lvl1pPr>
          </a:lstStyle>
          <a:p>
            <a:pPr>
              <a:defRPr/>
            </a:pPr>
            <a:fld id="{89816C48-CD34-4E66-B77B-1A8AF6095827}"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7034079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3" name="ClientLogoHolder" descr="&lt;tags&gt;&lt;tag n=&quot;Visible&quot; v=&quot;False&quot; /&gt;&lt;/tags&gt;" hidden="1"/>
          <p:cNvPicPr>
            <a:picLocks noChangeAspect="1" noChangeArrowheads="1"/>
          </p:cNvPicPr>
          <p:nvPr userDrawn="1"/>
        </p:nvPicPr>
        <p:blipFill>
          <a:blip r:embed="rId2" cstate="print"/>
          <a:srcRect/>
          <a:stretch>
            <a:fillRect/>
          </a:stretch>
        </p:blipFill>
        <p:spPr bwMode="auto">
          <a:xfrm>
            <a:off x="7640638" y="273050"/>
            <a:ext cx="1047750" cy="514350"/>
          </a:xfrm>
          <a:prstGeom prst="rect">
            <a:avLst/>
          </a:prstGeom>
          <a:noFill/>
          <a:ln w="9525">
            <a:noFill/>
            <a:miter lim="800000"/>
            <a:headEnd/>
            <a:tailEnd/>
          </a:ln>
        </p:spPr>
      </p:pic>
      <p:sp>
        <p:nvSpPr>
          <p:cNvPr id="4" name="ClientText" descr="Text Box: Client logo" hidden="1"/>
          <p:cNvSpPr>
            <a:spLocks noChangeArrowheads="1"/>
          </p:cNvSpPr>
          <p:nvPr/>
        </p:nvSpPr>
        <p:spPr bwMode="auto">
          <a:xfrm>
            <a:off x="7696200" y="200025"/>
            <a:ext cx="990600" cy="330200"/>
          </a:xfrm>
          <a:prstGeom prst="rect">
            <a:avLst/>
          </a:prstGeom>
          <a:noFill/>
          <a:ln w="12700">
            <a:noFill/>
            <a:miter lim="800000"/>
            <a:headEnd/>
            <a:tailEnd/>
          </a:ln>
          <a:effectLst/>
        </p:spPr>
        <p:txBody>
          <a:bodyPr lIns="0" tIns="0" rIns="0" bIns="0"/>
          <a:lstStyle/>
          <a:p>
            <a:pPr algn="r" eaLnBrk="0" hangingPunct="0">
              <a:lnSpc>
                <a:spcPct val="95000"/>
              </a:lnSpc>
              <a:defRPr/>
            </a:pPr>
            <a:r>
              <a:rPr lang="ja-JP" altLang="en-US" sz="1400">
                <a:solidFill>
                  <a:srgbClr val="000000"/>
                </a:solidFill>
                <a:latin typeface="Calibri" pitchFamily="34" charset="0"/>
                <a:ea typeface="ＭＳ Ｐゴシック" pitchFamily="34" charset="-128"/>
              </a:rPr>
              <a:t> </a:t>
            </a:r>
          </a:p>
        </p:txBody>
      </p:sp>
      <p:cxnSp>
        <p:nvCxnSpPr>
          <p:cNvPr id="5" name="Straight Connector 6"/>
          <p:cNvCxnSpPr>
            <a:cxnSpLocks noChangeShapeType="1"/>
          </p:cNvCxnSpPr>
          <p:nvPr userDrawn="1"/>
        </p:nvCxnSpPr>
        <p:spPr bwMode="auto">
          <a:xfrm>
            <a:off x="0" y="836613"/>
            <a:ext cx="8839200" cy="1587"/>
          </a:xfrm>
          <a:prstGeom prst="line">
            <a:avLst/>
          </a:prstGeom>
          <a:noFill/>
          <a:ln w="9525" algn="ctr">
            <a:solidFill>
              <a:srgbClr val="1F497D"/>
            </a:solidFill>
            <a:round/>
            <a:headEnd/>
            <a:tailEnd/>
          </a:ln>
        </p:spPr>
      </p:cxnSp>
      <p:cxnSp>
        <p:nvCxnSpPr>
          <p:cNvPr id="6" name="Straight Connector 7"/>
          <p:cNvCxnSpPr>
            <a:cxnSpLocks noChangeShapeType="1"/>
          </p:cNvCxnSpPr>
          <p:nvPr userDrawn="1"/>
        </p:nvCxnSpPr>
        <p:spPr bwMode="auto">
          <a:xfrm>
            <a:off x="0" y="912813"/>
            <a:ext cx="8991600" cy="1587"/>
          </a:xfrm>
          <a:prstGeom prst="line">
            <a:avLst/>
          </a:prstGeom>
          <a:noFill/>
          <a:ln w="38100" algn="ctr">
            <a:solidFill>
              <a:srgbClr val="1F497D"/>
            </a:solidFill>
            <a:round/>
            <a:headEnd/>
            <a:tailEnd/>
          </a:ln>
          <a:effectLst>
            <a:outerShdw dist="23000" dir="5400000" rotWithShape="0">
              <a:srgbClr val="000000">
                <a:alpha val="34999"/>
              </a:srgbClr>
            </a:outerShdw>
          </a:effectLst>
        </p:spPr>
      </p:cxnSp>
      <p:pic>
        <p:nvPicPr>
          <p:cNvPr id="7" name="Picture 10" descr="ContourGlobal TM Logo.jpg"/>
          <p:cNvPicPr>
            <a:picLocks noChangeAspect="1"/>
          </p:cNvPicPr>
          <p:nvPr userDrawn="1"/>
        </p:nvPicPr>
        <p:blipFill>
          <a:blip r:embed="rId3" cstate="print"/>
          <a:srcRect/>
          <a:stretch>
            <a:fillRect/>
          </a:stretch>
        </p:blipFill>
        <p:spPr bwMode="auto">
          <a:xfrm>
            <a:off x="85725" y="6267450"/>
            <a:ext cx="1282700" cy="477838"/>
          </a:xfrm>
          <a:prstGeom prst="rect">
            <a:avLst/>
          </a:prstGeom>
          <a:noFill/>
          <a:ln w="9525">
            <a:noFill/>
            <a:miter lim="800000"/>
            <a:headEnd/>
            <a:tailEnd/>
          </a:ln>
        </p:spPr>
      </p:pic>
      <p:cxnSp>
        <p:nvCxnSpPr>
          <p:cNvPr id="8" name="Straight Connector 4"/>
          <p:cNvCxnSpPr>
            <a:cxnSpLocks noChangeShapeType="1"/>
          </p:cNvCxnSpPr>
          <p:nvPr userDrawn="1"/>
        </p:nvCxnSpPr>
        <p:spPr bwMode="auto">
          <a:xfrm>
            <a:off x="1524000" y="6553200"/>
            <a:ext cx="7620000" cy="1588"/>
          </a:xfrm>
          <a:prstGeom prst="line">
            <a:avLst/>
          </a:prstGeom>
          <a:noFill/>
          <a:ln w="9525" algn="ctr">
            <a:solidFill>
              <a:srgbClr val="1F497D"/>
            </a:solidFill>
            <a:round/>
            <a:headEnd/>
            <a:tailEnd/>
          </a:ln>
        </p:spPr>
      </p:cxnSp>
      <p:sp>
        <p:nvSpPr>
          <p:cNvPr id="9" name="Slide Number Placeholder 5"/>
          <p:cNvSpPr txBox="1">
            <a:spLocks/>
          </p:cNvSpPr>
          <p:nvPr userDrawn="1"/>
        </p:nvSpPr>
        <p:spPr bwMode="auto">
          <a:xfrm>
            <a:off x="8610600" y="6553200"/>
            <a:ext cx="533400" cy="304800"/>
          </a:xfrm>
          <a:prstGeom prst="rect">
            <a:avLst/>
          </a:prstGeom>
          <a:solidFill>
            <a:srgbClr val="1F497D"/>
          </a:solidFill>
          <a:ln w="25400" algn="ctr">
            <a:noFill/>
            <a:miter lim="800000"/>
            <a:headEnd/>
            <a:tailEnd/>
          </a:ln>
        </p:spPr>
        <p:txBody>
          <a:bodyPr anchor="ctr"/>
          <a:lstStyle/>
          <a:p>
            <a:pPr algn="r">
              <a:defRPr/>
            </a:pPr>
            <a:endParaRPr lang="en-US" sz="800">
              <a:solidFill>
                <a:srgbClr val="FFFFFF"/>
              </a:solidFill>
              <a:latin typeface="Calibri" pitchFamily="34" charset="0"/>
            </a:endParaRPr>
          </a:p>
        </p:txBody>
      </p:sp>
      <p:sp>
        <p:nvSpPr>
          <p:cNvPr id="10" name="TextBox 11"/>
          <p:cNvSpPr txBox="1"/>
          <p:nvPr userDrawn="1"/>
        </p:nvSpPr>
        <p:spPr>
          <a:xfrm>
            <a:off x="7659688" y="6519863"/>
            <a:ext cx="896937" cy="198437"/>
          </a:xfrm>
          <a:prstGeom prst="rect">
            <a:avLst/>
          </a:prstGeom>
          <a:noFill/>
        </p:spPr>
        <p:txBody>
          <a:bodyPr wrap="none">
            <a:spAutoFit/>
          </a:bodyPr>
          <a:lstStyle/>
          <a:p>
            <a:pPr>
              <a:defRPr/>
            </a:pPr>
            <a:r>
              <a:rPr lang="en-US" sz="700">
                <a:solidFill>
                  <a:srgbClr val="000000"/>
                </a:solidFill>
                <a:latin typeface="Calibri" pitchFamily="34" charset="0"/>
              </a:rPr>
              <a:t>Strictly Confidential</a:t>
            </a:r>
          </a:p>
        </p:txBody>
      </p:sp>
      <p:sp>
        <p:nvSpPr>
          <p:cNvPr id="11" name="Rectangle 8"/>
          <p:cNvSpPr>
            <a:spLocks noChangeArrowheads="1"/>
          </p:cNvSpPr>
          <p:nvPr userDrawn="1"/>
        </p:nvSpPr>
        <p:spPr bwMode="auto">
          <a:xfrm>
            <a:off x="0" y="0"/>
            <a:ext cx="914400" cy="838200"/>
          </a:xfrm>
          <a:prstGeom prst="rect">
            <a:avLst/>
          </a:prstGeom>
          <a:solidFill>
            <a:srgbClr val="1F497D"/>
          </a:solidFill>
          <a:ln w="25400" algn="ctr">
            <a:noFill/>
            <a:miter lim="800000"/>
            <a:headEnd/>
            <a:tailEnd/>
          </a:ln>
        </p:spPr>
        <p:txBody>
          <a:bodyPr anchor="ctr"/>
          <a:lstStyle/>
          <a:p>
            <a:pPr algn="r" fontAlgn="auto">
              <a:spcBef>
                <a:spcPts val="0"/>
              </a:spcBef>
              <a:spcAft>
                <a:spcPts val="0"/>
              </a:spcAft>
              <a:defRPr/>
            </a:pPr>
            <a:endParaRPr lang="en-US" sz="800" dirty="0">
              <a:solidFill>
                <a:srgbClr val="FFFFFF"/>
              </a:solidFill>
              <a:latin typeface="Calibri"/>
            </a:endParaRPr>
          </a:p>
        </p:txBody>
      </p:sp>
      <p:sp>
        <p:nvSpPr>
          <p:cNvPr id="772105" name="Title" descr="Text Box: Flysheet heading"/>
          <p:cNvSpPr>
            <a:spLocks noGrp="1" noChangeArrowheads="1"/>
          </p:cNvSpPr>
          <p:nvPr>
            <p:ph type="ctrTitle"/>
          </p:nvPr>
        </p:nvSpPr>
        <p:spPr>
          <a:xfrm>
            <a:off x="1069975" y="34925"/>
            <a:ext cx="7397750" cy="690563"/>
          </a:xfrm>
          <a:ln/>
        </p:spPr>
        <p:txBody>
          <a:bodyPr bIns="36000" anchor="ctr"/>
          <a:lstStyle>
            <a:lvl1pPr>
              <a:defRPr sz="2600"/>
            </a:lvl1pPr>
          </a:lstStyle>
          <a:p>
            <a:r>
              <a:rPr lang="en-US" altLang="ja-JP"/>
              <a:t>Flysheet heading</a:t>
            </a:r>
          </a:p>
        </p:txBody>
      </p:sp>
      <p:sp>
        <p:nvSpPr>
          <p:cNvPr id="12" name="SlideNumber"/>
          <p:cNvSpPr>
            <a:spLocks noGrp="1" noChangeArrowheads="1"/>
          </p:cNvSpPr>
          <p:nvPr>
            <p:ph type="sldNum" sz="quarter" idx="10"/>
          </p:nvPr>
        </p:nvSpPr>
        <p:spPr>
          <a:xfrm>
            <a:off x="7332663" y="6467475"/>
            <a:ext cx="1755775" cy="357188"/>
          </a:xfrm>
        </p:spPr>
        <p:txBody>
          <a:bodyPr/>
          <a:lstStyle>
            <a:lvl1pPr>
              <a:defRPr/>
            </a:lvl1pPr>
          </a:lstStyle>
          <a:p>
            <a:pPr>
              <a:defRPr/>
            </a:pPr>
            <a:fld id="{8D32407E-1F2A-49FB-BA8B-341BF5028246}"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0034089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nvPr>
        </p:nvSpPr>
        <p:spPr>
          <a:ln/>
        </p:spPr>
        <p:txBody>
          <a:bodyPr/>
          <a:lstStyle>
            <a:lvl1pPr>
              <a:defRPr/>
            </a:lvl1pPr>
          </a:lstStyle>
          <a:p>
            <a:pPr>
              <a:defRPr/>
            </a:pPr>
            <a:fld id="{D9FE9FE6-B893-4FC9-A558-CDA834FE2183}"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152927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Number"/>
          <p:cNvSpPr>
            <a:spLocks noGrp="1" noChangeArrowheads="1"/>
          </p:cNvSpPr>
          <p:nvPr>
            <p:ph type="sldNum" sz="quarter" idx="10"/>
          </p:nvPr>
        </p:nvSpPr>
        <p:spPr>
          <a:ln/>
        </p:spPr>
        <p:txBody>
          <a:bodyPr/>
          <a:lstStyle>
            <a:lvl1pPr>
              <a:defRPr/>
            </a:lvl1pPr>
          </a:lstStyle>
          <a:p>
            <a:pPr>
              <a:defRPr/>
            </a:pPr>
            <a:fld id="{7B94AFF4-A595-495A-8593-2C1FE1BE40EC}"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7783335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9263" y="990600"/>
            <a:ext cx="4046537"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46538"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Number"/>
          <p:cNvSpPr>
            <a:spLocks noGrp="1" noChangeArrowheads="1"/>
          </p:cNvSpPr>
          <p:nvPr>
            <p:ph type="sldNum" sz="quarter" idx="10"/>
          </p:nvPr>
        </p:nvSpPr>
        <p:spPr>
          <a:ln/>
        </p:spPr>
        <p:txBody>
          <a:bodyPr/>
          <a:lstStyle>
            <a:lvl1pPr>
              <a:defRPr/>
            </a:lvl1pPr>
          </a:lstStyle>
          <a:p>
            <a:pPr>
              <a:defRPr/>
            </a:pPr>
            <a:fld id="{95BCABFA-DC92-4ED1-82D2-07665E92D2C4}"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979293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Number"/>
          <p:cNvSpPr>
            <a:spLocks noGrp="1" noChangeArrowheads="1"/>
          </p:cNvSpPr>
          <p:nvPr>
            <p:ph type="sldNum" sz="quarter" idx="10"/>
          </p:nvPr>
        </p:nvSpPr>
        <p:spPr>
          <a:ln/>
        </p:spPr>
        <p:txBody>
          <a:bodyPr/>
          <a:lstStyle>
            <a:lvl1pPr>
              <a:defRPr/>
            </a:lvl1pPr>
          </a:lstStyle>
          <a:p>
            <a:pPr>
              <a:defRPr/>
            </a:pPr>
            <a:fld id="{1EEAD102-A24C-4692-B9FD-6274B3BE30E8}"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546287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1"/>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lvl1pPr fontAlgn="auto">
              <a:spcBef>
                <a:spcPts val="0"/>
              </a:spcBef>
              <a:spcAft>
                <a:spcPts val="0"/>
              </a:spcAft>
              <a:defRPr>
                <a:latin typeface="+mn-lt"/>
              </a:defRPr>
            </a:lvl1pPr>
          </a:lstStyle>
          <a:p>
            <a:pPr>
              <a:defRPr/>
            </a:pPr>
            <a:fld id="{CF47B71B-FE2C-46D2-8368-9D3874422537}" type="slidenum">
              <a:rPr lang="en-US"/>
              <a:pPr>
                <a:defRPr/>
              </a:pPr>
              <a:t>‹#›</a:t>
            </a:fld>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Number"/>
          <p:cNvSpPr>
            <a:spLocks noGrp="1" noChangeArrowheads="1"/>
          </p:cNvSpPr>
          <p:nvPr>
            <p:ph type="sldNum" sz="quarter" idx="10"/>
          </p:nvPr>
        </p:nvSpPr>
        <p:spPr>
          <a:ln/>
        </p:spPr>
        <p:txBody>
          <a:bodyPr/>
          <a:lstStyle>
            <a:lvl1pPr>
              <a:defRPr/>
            </a:lvl1pPr>
          </a:lstStyle>
          <a:p>
            <a:pPr>
              <a:defRPr/>
            </a:pPr>
            <a:fld id="{A9C7AFE1-7632-4658-A3B9-FDB76261F456}"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8825028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Number"/>
          <p:cNvSpPr>
            <a:spLocks noGrp="1" noChangeArrowheads="1"/>
          </p:cNvSpPr>
          <p:nvPr>
            <p:ph type="sldNum" sz="quarter" idx="10"/>
          </p:nvPr>
        </p:nvSpPr>
        <p:spPr>
          <a:ln/>
        </p:spPr>
        <p:txBody>
          <a:bodyPr/>
          <a:lstStyle>
            <a:lvl1pPr>
              <a:defRPr/>
            </a:lvl1pPr>
          </a:lstStyle>
          <a:p>
            <a:pPr>
              <a:defRPr/>
            </a:pPr>
            <a:fld id="{D0B55074-296E-4C13-A26D-2E171B1CB100}"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8091602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Number"/>
          <p:cNvSpPr>
            <a:spLocks noGrp="1" noChangeArrowheads="1"/>
          </p:cNvSpPr>
          <p:nvPr>
            <p:ph type="sldNum" sz="quarter" idx="10"/>
          </p:nvPr>
        </p:nvSpPr>
        <p:spPr>
          <a:ln/>
        </p:spPr>
        <p:txBody>
          <a:bodyPr/>
          <a:lstStyle>
            <a:lvl1pPr>
              <a:defRPr/>
            </a:lvl1pPr>
          </a:lstStyle>
          <a:p>
            <a:pPr>
              <a:defRPr/>
            </a:pPr>
            <a:fld id="{B30A8756-701F-4017-AF06-004744979E0D}"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9824107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Number"/>
          <p:cNvSpPr>
            <a:spLocks noGrp="1" noChangeArrowheads="1"/>
          </p:cNvSpPr>
          <p:nvPr>
            <p:ph type="sldNum" sz="quarter" idx="10"/>
          </p:nvPr>
        </p:nvSpPr>
        <p:spPr>
          <a:ln/>
        </p:spPr>
        <p:txBody>
          <a:bodyPr/>
          <a:lstStyle>
            <a:lvl1pPr>
              <a:defRPr/>
            </a:lvl1pPr>
          </a:lstStyle>
          <a:p>
            <a:pPr>
              <a:defRPr/>
            </a:pPr>
            <a:fld id="{AB065BAE-FE35-4EBF-BDEA-6873F0EA8862}"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4936559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nvPr>
        </p:nvSpPr>
        <p:spPr>
          <a:ln/>
        </p:spPr>
        <p:txBody>
          <a:bodyPr/>
          <a:lstStyle>
            <a:lvl1pPr>
              <a:defRPr/>
            </a:lvl1pPr>
          </a:lstStyle>
          <a:p>
            <a:pPr>
              <a:defRPr/>
            </a:pPr>
            <a:fld id="{8B6E8CE7-D83B-4C94-BC4D-FC640EEE665F}"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683821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90500"/>
            <a:ext cx="2060575" cy="514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9263" y="190500"/>
            <a:ext cx="6032500" cy="5143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nvPr>
        </p:nvSpPr>
        <p:spPr>
          <a:ln/>
        </p:spPr>
        <p:txBody>
          <a:bodyPr/>
          <a:lstStyle>
            <a:lvl1pPr>
              <a:defRPr/>
            </a:lvl1pPr>
          </a:lstStyle>
          <a:p>
            <a:pPr>
              <a:defRPr/>
            </a:pPr>
            <a:fld id="{89816C48-CD34-4E66-B77B-1A8AF6095827}"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6169791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3" name="ClientLogoHolder" descr="&lt;tags&gt;&lt;tag n=&quot;Visible&quot; v=&quot;False&quot; /&gt;&lt;/tags&gt;" hidden="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40638" y="273050"/>
            <a:ext cx="10477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ientText" descr="Text Box: Client logo" hidden="1"/>
          <p:cNvSpPr>
            <a:spLocks noChangeArrowheads="1"/>
          </p:cNvSpPr>
          <p:nvPr/>
        </p:nvSpPr>
        <p:spPr bwMode="auto">
          <a:xfrm>
            <a:off x="7696200" y="200025"/>
            <a:ext cx="9906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eaLnBrk="0" hangingPunct="0">
              <a:lnSpc>
                <a:spcPct val="95000"/>
              </a:lnSpc>
            </a:pPr>
            <a:r>
              <a:rPr lang="ja-JP" altLang="en-US" sz="1400" smtClean="0">
                <a:solidFill>
                  <a:srgbClr val="000000"/>
                </a:solidFill>
                <a:latin typeface="Calibri"/>
                <a:ea typeface="ＭＳ Ｐゴシック" pitchFamily="34" charset="-128"/>
              </a:rPr>
              <a:t> </a:t>
            </a:r>
          </a:p>
        </p:txBody>
      </p:sp>
      <p:cxnSp>
        <p:nvCxnSpPr>
          <p:cNvPr id="5" name="Straight Connector 6"/>
          <p:cNvCxnSpPr>
            <a:cxnSpLocks noChangeShapeType="1"/>
          </p:cNvCxnSpPr>
          <p:nvPr userDrawn="1"/>
        </p:nvCxnSpPr>
        <p:spPr bwMode="auto">
          <a:xfrm>
            <a:off x="0" y="836613"/>
            <a:ext cx="8839200" cy="1587"/>
          </a:xfrm>
          <a:prstGeom prst="line">
            <a:avLst/>
          </a:prstGeom>
          <a:noFill/>
          <a:ln w="9525" algn="ctr">
            <a:solidFill>
              <a:srgbClr val="1F497D"/>
            </a:solidFill>
            <a:round/>
            <a:headEnd/>
            <a:tailEnd/>
          </a:ln>
          <a:extLst>
            <a:ext uri="{909E8E84-426E-40DD-AFC4-6F175D3DCCD1}">
              <a14:hiddenFill xmlns:a14="http://schemas.microsoft.com/office/drawing/2010/main">
                <a:noFill/>
              </a14:hiddenFill>
            </a:ext>
          </a:extLst>
        </p:spPr>
      </p:cxnSp>
      <p:cxnSp>
        <p:nvCxnSpPr>
          <p:cNvPr id="6" name="Straight Connector 7"/>
          <p:cNvCxnSpPr>
            <a:cxnSpLocks noChangeShapeType="1"/>
          </p:cNvCxnSpPr>
          <p:nvPr userDrawn="1"/>
        </p:nvCxnSpPr>
        <p:spPr bwMode="auto">
          <a:xfrm>
            <a:off x="0" y="912813"/>
            <a:ext cx="8991600" cy="1587"/>
          </a:xfrm>
          <a:prstGeom prst="line">
            <a:avLst/>
          </a:prstGeom>
          <a:noFill/>
          <a:ln w="38100" algn="ctr">
            <a:solidFill>
              <a:srgbClr val="1F497D"/>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cxnSp>
      <p:pic>
        <p:nvPicPr>
          <p:cNvPr id="7" name="Picture 10" descr="ContourGlobal TM Logo.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725" y="6267450"/>
            <a:ext cx="12827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4"/>
          <p:cNvCxnSpPr>
            <a:cxnSpLocks noChangeShapeType="1"/>
          </p:cNvCxnSpPr>
          <p:nvPr userDrawn="1"/>
        </p:nvCxnSpPr>
        <p:spPr bwMode="auto">
          <a:xfrm>
            <a:off x="1524000" y="6553200"/>
            <a:ext cx="7620000" cy="1588"/>
          </a:xfrm>
          <a:prstGeom prst="line">
            <a:avLst/>
          </a:prstGeom>
          <a:noFill/>
          <a:ln w="9525" algn="ctr">
            <a:solidFill>
              <a:srgbClr val="1F497D"/>
            </a:solidFill>
            <a:round/>
            <a:headEnd/>
            <a:tailEnd/>
          </a:ln>
          <a:extLst>
            <a:ext uri="{909E8E84-426E-40DD-AFC4-6F175D3DCCD1}">
              <a14:hiddenFill xmlns:a14="http://schemas.microsoft.com/office/drawing/2010/main">
                <a:noFill/>
              </a14:hiddenFill>
            </a:ext>
          </a:extLst>
        </p:spPr>
      </p:cxnSp>
      <p:sp>
        <p:nvSpPr>
          <p:cNvPr id="9" name="Slide Number Placeholder 5"/>
          <p:cNvSpPr txBox="1">
            <a:spLocks/>
          </p:cNvSpPr>
          <p:nvPr userDrawn="1"/>
        </p:nvSpPr>
        <p:spPr bwMode="auto">
          <a:xfrm>
            <a:off x="8610600" y="6553200"/>
            <a:ext cx="533400" cy="304800"/>
          </a:xfrm>
          <a:prstGeom prst="rect">
            <a:avLst/>
          </a:prstGeom>
          <a:solidFill>
            <a:srgbClr val="1F497D"/>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lgn="l" eaLnBrk="0" hangingPunct="0">
              <a:defRPr sz="2400">
                <a:solidFill>
                  <a:schemeClr val="tx1"/>
                </a:solidFill>
                <a:latin typeface="Calibri" pitchFamily="34" charset="0"/>
              </a:defRPr>
            </a:lvl1pPr>
            <a:lvl2pPr marL="742950" indent="-285750" algn="l" eaLnBrk="0" hangingPunct="0">
              <a:defRPr sz="2400">
                <a:solidFill>
                  <a:schemeClr val="tx1"/>
                </a:solidFill>
                <a:latin typeface="Calibri" pitchFamily="34" charset="0"/>
              </a:defRPr>
            </a:lvl2pPr>
            <a:lvl3pPr marL="1143000" indent="-228600" algn="l" eaLnBrk="0" hangingPunct="0">
              <a:defRPr sz="2400">
                <a:solidFill>
                  <a:schemeClr val="tx1"/>
                </a:solidFill>
                <a:latin typeface="Calibri" pitchFamily="34" charset="0"/>
              </a:defRPr>
            </a:lvl3pPr>
            <a:lvl4pPr marL="1600200" indent="-228600" algn="l" eaLnBrk="0" hangingPunct="0">
              <a:defRPr sz="2400">
                <a:solidFill>
                  <a:schemeClr val="tx1"/>
                </a:solidFill>
                <a:latin typeface="Calibri" pitchFamily="34" charset="0"/>
              </a:defRPr>
            </a:lvl4pPr>
            <a:lvl5pPr marL="2057400" indent="-228600" algn="l" eaLnBrk="0" hangingPunct="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algn="r" eaLnBrk="1" hangingPunct="1">
              <a:defRPr/>
            </a:pPr>
            <a:endParaRPr lang="en-US" sz="800" smtClean="0">
              <a:solidFill>
                <a:srgbClr val="FFFFFF"/>
              </a:solidFill>
            </a:endParaRPr>
          </a:p>
        </p:txBody>
      </p:sp>
      <p:sp>
        <p:nvSpPr>
          <p:cNvPr id="10" name="TextBox 11"/>
          <p:cNvSpPr txBox="1"/>
          <p:nvPr userDrawn="1"/>
        </p:nvSpPr>
        <p:spPr>
          <a:xfrm>
            <a:off x="7659688" y="6519863"/>
            <a:ext cx="896937" cy="198437"/>
          </a:xfrm>
          <a:prstGeom prst="rect">
            <a:avLst/>
          </a:prstGeom>
          <a:noFill/>
        </p:spPr>
        <p:txBody>
          <a:bodyPr wrap="none">
            <a:spAutoFit/>
          </a:bodyPr>
          <a:lstStyle>
            <a:lvl1pPr algn="l" eaLnBrk="0" hangingPunct="0">
              <a:defRPr sz="2400">
                <a:solidFill>
                  <a:schemeClr val="tx1"/>
                </a:solidFill>
                <a:latin typeface="Calibri" pitchFamily="34" charset="0"/>
              </a:defRPr>
            </a:lvl1pPr>
            <a:lvl2pPr marL="742950" indent="-285750" algn="l" eaLnBrk="0" hangingPunct="0">
              <a:defRPr sz="2400">
                <a:solidFill>
                  <a:schemeClr val="tx1"/>
                </a:solidFill>
                <a:latin typeface="Calibri" pitchFamily="34" charset="0"/>
              </a:defRPr>
            </a:lvl2pPr>
            <a:lvl3pPr marL="1143000" indent="-228600" algn="l" eaLnBrk="0" hangingPunct="0">
              <a:defRPr sz="2400">
                <a:solidFill>
                  <a:schemeClr val="tx1"/>
                </a:solidFill>
                <a:latin typeface="Calibri" pitchFamily="34" charset="0"/>
              </a:defRPr>
            </a:lvl3pPr>
            <a:lvl4pPr marL="1600200" indent="-228600" algn="l" eaLnBrk="0" hangingPunct="0">
              <a:defRPr sz="2400">
                <a:solidFill>
                  <a:schemeClr val="tx1"/>
                </a:solidFill>
                <a:latin typeface="Calibri" pitchFamily="34" charset="0"/>
              </a:defRPr>
            </a:lvl4pPr>
            <a:lvl5pPr marL="2057400" indent="-228600" algn="l" eaLnBrk="0" hangingPunct="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eaLnBrk="1" hangingPunct="1">
              <a:defRPr/>
            </a:pPr>
            <a:r>
              <a:rPr lang="en-US" sz="700" smtClean="0">
                <a:solidFill>
                  <a:srgbClr val="000000"/>
                </a:solidFill>
              </a:rPr>
              <a:t>Strictly Confidential</a:t>
            </a:r>
          </a:p>
        </p:txBody>
      </p:sp>
      <p:sp>
        <p:nvSpPr>
          <p:cNvPr id="11" name="Rectangle 8"/>
          <p:cNvSpPr>
            <a:spLocks noChangeArrowheads="1"/>
          </p:cNvSpPr>
          <p:nvPr userDrawn="1"/>
        </p:nvSpPr>
        <p:spPr bwMode="auto">
          <a:xfrm>
            <a:off x="0" y="0"/>
            <a:ext cx="914400" cy="838200"/>
          </a:xfrm>
          <a:prstGeom prst="rect">
            <a:avLst/>
          </a:prstGeom>
          <a:solidFill>
            <a:srgbClr val="1F497D"/>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r"/>
            <a:endParaRPr lang="en-US" sz="800" smtClean="0">
              <a:solidFill>
                <a:srgbClr val="FFFFFF"/>
              </a:solidFill>
              <a:latin typeface="Calibri"/>
            </a:endParaRPr>
          </a:p>
        </p:txBody>
      </p:sp>
      <p:sp>
        <p:nvSpPr>
          <p:cNvPr id="772105" name="Title" descr="Text Box: Flysheet heading"/>
          <p:cNvSpPr>
            <a:spLocks noGrp="1" noChangeArrowheads="1"/>
          </p:cNvSpPr>
          <p:nvPr>
            <p:ph type="ctrTitle"/>
          </p:nvPr>
        </p:nvSpPr>
        <p:spPr>
          <a:xfrm>
            <a:off x="1069975" y="34925"/>
            <a:ext cx="7397750" cy="690563"/>
          </a:xfrm>
          <a:extLst>
            <a:ext uri="{91240B29-F687-4F45-9708-019B960494DF}">
              <a14:hiddenLine xmlns:a14="http://schemas.microsoft.com/office/drawing/2010/main" w="9525">
                <a:solidFill>
                  <a:schemeClr val="tx1"/>
                </a:solidFill>
                <a:miter lim="800000"/>
                <a:headEnd/>
                <a:tailEnd/>
              </a14:hiddenLine>
            </a:ext>
          </a:extLst>
        </p:spPr>
        <p:txBody>
          <a:bodyPr bIns="36000" anchor="ctr"/>
          <a:lstStyle>
            <a:lvl1pPr>
              <a:defRPr sz="2600"/>
            </a:lvl1pPr>
          </a:lstStyle>
          <a:p>
            <a:pPr lvl="0"/>
            <a:r>
              <a:rPr lang="en-US" altLang="ja-JP" noProof="0" smtClean="0"/>
              <a:t>Flysheet heading</a:t>
            </a:r>
          </a:p>
        </p:txBody>
      </p:sp>
      <p:sp>
        <p:nvSpPr>
          <p:cNvPr id="12" name="SlideNumber"/>
          <p:cNvSpPr>
            <a:spLocks noGrp="1" noChangeArrowheads="1"/>
          </p:cNvSpPr>
          <p:nvPr>
            <p:ph type="sldNum" sz="quarter" idx="10"/>
          </p:nvPr>
        </p:nvSpPr>
        <p:spPr>
          <a:xfrm>
            <a:off x="7332663" y="6467475"/>
            <a:ext cx="1755775" cy="357188"/>
          </a:xfrm>
        </p:spPr>
        <p:txBody>
          <a:bodyPr/>
          <a:lstStyle>
            <a:lvl1pPr>
              <a:defRPr smtClean="0"/>
            </a:lvl1pPr>
          </a:lstStyle>
          <a:p>
            <a:pPr>
              <a:defRPr/>
            </a:pPr>
            <a:fld id="{AB73EE3A-613F-4666-96C3-285B2DFF3720}"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0712552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Number"/>
          <p:cNvSpPr>
            <a:spLocks noGrp="1" noChangeArrowheads="1"/>
          </p:cNvSpPr>
          <p:nvPr>
            <p:ph type="sldNum" sz="quarter" idx="10"/>
          </p:nvPr>
        </p:nvSpPr>
        <p:spPr>
          <a:ln/>
        </p:spPr>
        <p:txBody>
          <a:bodyPr/>
          <a:lstStyle>
            <a:lvl1pPr>
              <a:defRPr/>
            </a:lvl1pPr>
          </a:lstStyle>
          <a:p>
            <a:pPr>
              <a:defRPr/>
            </a:pPr>
            <a:fld id="{E4BF1A56-2E5D-45D5-8ED3-EC3A64E8D7F9}"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0560616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Number"/>
          <p:cNvSpPr>
            <a:spLocks noGrp="1" noChangeArrowheads="1"/>
          </p:cNvSpPr>
          <p:nvPr>
            <p:ph type="sldNum" sz="quarter" idx="10"/>
          </p:nvPr>
        </p:nvSpPr>
        <p:spPr>
          <a:ln/>
        </p:spPr>
        <p:txBody>
          <a:bodyPr/>
          <a:lstStyle>
            <a:lvl1pPr>
              <a:defRPr/>
            </a:lvl1pPr>
          </a:lstStyle>
          <a:p>
            <a:pPr>
              <a:defRPr/>
            </a:pPr>
            <a:fld id="{53504B00-7339-4A37-8E48-C11832085F58}"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5935035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49263" y="990600"/>
            <a:ext cx="4046537"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90600"/>
            <a:ext cx="4046538"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Number"/>
          <p:cNvSpPr>
            <a:spLocks noGrp="1" noChangeArrowheads="1"/>
          </p:cNvSpPr>
          <p:nvPr>
            <p:ph type="sldNum" sz="quarter" idx="10"/>
          </p:nvPr>
        </p:nvSpPr>
        <p:spPr>
          <a:ln/>
        </p:spPr>
        <p:txBody>
          <a:bodyPr/>
          <a:lstStyle>
            <a:lvl1pPr>
              <a:defRPr/>
            </a:lvl1pPr>
          </a:lstStyle>
          <a:p>
            <a:pPr>
              <a:defRPr/>
            </a:pPr>
            <a:fld id="{AE0A2BBD-B9E3-4F91-8AAF-C6F4718C7BD7}"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567791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5"/>
          <p:cNvSpPr txBox="1">
            <a:spLocks/>
          </p:cNvSpPr>
          <p:nvPr userDrawn="1"/>
        </p:nvSpPr>
        <p:spPr>
          <a:xfrm>
            <a:off x="8610600" y="6553200"/>
            <a:ext cx="533400" cy="304800"/>
          </a:xfrm>
          <a:prstGeom prst="rect">
            <a:avLst/>
          </a:prstGeom>
          <a:solidFill>
            <a:schemeClr val="tx2"/>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lang="en-US" sz="800" kern="1200" smtClean="0">
                <a:solidFill>
                  <a:schemeClr val="lt1"/>
                </a:solidFill>
                <a:latin typeface="+mn-lt"/>
                <a:ea typeface="+mn-ea"/>
                <a:cs typeface="+mn-cs"/>
              </a:defRPr>
            </a:lvl1pPr>
          </a:lstStyle>
          <a:p>
            <a:pPr algn="r" fontAlgn="auto">
              <a:spcBef>
                <a:spcPts val="0"/>
              </a:spcBef>
              <a:spcAft>
                <a:spcPts val="0"/>
              </a:spcAft>
              <a:defRPr/>
            </a:pPr>
            <a:fld id="{5B993D23-832C-43E7-BAA1-7314A3613030}" type="slidenum">
              <a:rPr/>
              <a:pPr algn="r" fontAlgn="auto">
                <a:spcBef>
                  <a:spcPts val="0"/>
                </a:spcBef>
                <a:spcAft>
                  <a:spcPts val="0"/>
                </a:spcAft>
                <a:defRPr/>
              </a:pPr>
              <a:t>‹#›</a:t>
            </a:fld>
            <a:endParaRPr dirty="0"/>
          </a:p>
        </p:txBody>
      </p:sp>
      <p:cxnSp>
        <p:nvCxnSpPr>
          <p:cNvPr id="5" name="Straight Connector 4"/>
          <p:cNvCxnSpPr/>
          <p:nvPr userDrawn="1"/>
        </p:nvCxnSpPr>
        <p:spPr>
          <a:xfrm>
            <a:off x="1524000" y="6553200"/>
            <a:ext cx="76200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914400"/>
            <a:ext cx="88392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990600"/>
            <a:ext cx="8991600" cy="1588"/>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9" name="Rectangle 8"/>
          <p:cNvSpPr/>
          <p:nvPr userDrawn="1"/>
        </p:nvSpPr>
        <p:spPr>
          <a:xfrm>
            <a:off x="0" y="0"/>
            <a:ext cx="9144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800" dirty="0"/>
          </a:p>
        </p:txBody>
      </p:sp>
      <p:sp>
        <p:nvSpPr>
          <p:cNvPr id="15" name="Title 1"/>
          <p:cNvSpPr>
            <a:spLocks noGrp="1"/>
          </p:cNvSpPr>
          <p:nvPr>
            <p:ph type="title"/>
          </p:nvPr>
        </p:nvSpPr>
        <p:spPr>
          <a:xfrm>
            <a:off x="990600" y="76200"/>
            <a:ext cx="7772400" cy="838200"/>
          </a:xfrm>
        </p:spPr>
        <p:txBody>
          <a:bodyPr>
            <a:normAutofit/>
          </a:bodyPr>
          <a:lstStyle>
            <a:lvl1pPr algn="l">
              <a:defRPr sz="2400">
                <a:latin typeface="+mj-lt"/>
                <a:cs typeface="Arial" pitchFamily="34" charset="0"/>
              </a:defRPr>
            </a:lvl1pPr>
          </a:lstStyle>
          <a:p>
            <a:r>
              <a:rPr lang="en-US" dirty="0" smtClean="0"/>
              <a:t>Click to edit Master title style</a:t>
            </a:r>
            <a:endParaRPr lang="en-US" dirty="0"/>
          </a:p>
        </p:txBody>
      </p:sp>
      <p:sp>
        <p:nvSpPr>
          <p:cNvPr id="10" name="TextBox 9"/>
          <p:cNvSpPr txBox="1"/>
          <p:nvPr userDrawn="1"/>
        </p:nvSpPr>
        <p:spPr>
          <a:xfrm>
            <a:off x="7659701" y="6519864"/>
            <a:ext cx="950901" cy="200055"/>
          </a:xfrm>
          <a:prstGeom prst="rect">
            <a:avLst/>
          </a:prstGeom>
          <a:noFill/>
        </p:spPr>
        <p:txBody>
          <a:bodyPr wrap="none">
            <a:spAutoFit/>
          </a:bodyPr>
          <a:lstStyle/>
          <a:p>
            <a:pPr fontAlgn="auto">
              <a:spcBef>
                <a:spcPts val="0"/>
              </a:spcBef>
              <a:spcAft>
                <a:spcPts val="0"/>
              </a:spcAft>
              <a:defRPr/>
            </a:pPr>
            <a:r>
              <a:rPr lang="en-US" sz="700" dirty="0">
                <a:latin typeface="Arial" pitchFamily="34" charset="0"/>
                <a:cs typeface="Arial" pitchFamily="34" charset="0"/>
              </a:rPr>
              <a:t>Strictly Confidential</a:t>
            </a:r>
          </a:p>
        </p:txBody>
      </p:sp>
      <p:pic>
        <p:nvPicPr>
          <p:cNvPr id="11" name="Picture 10" descr="ContourGlobal TM Logo.jpg"/>
          <p:cNvPicPr>
            <a:picLocks noChangeAspect="1"/>
          </p:cNvPicPr>
          <p:nvPr userDrawn="1"/>
        </p:nvPicPr>
        <p:blipFill>
          <a:blip r:embed="rId2" cstate="print"/>
          <a:stretch>
            <a:fillRect/>
          </a:stretch>
        </p:blipFill>
        <p:spPr>
          <a:xfrm>
            <a:off x="85344" y="6266688"/>
            <a:ext cx="1283573" cy="479238"/>
          </a:xfrm>
          <a:prstGeom prst="rect">
            <a:avLst/>
          </a:prstGeom>
        </p:spPr>
      </p:pic>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Number"/>
          <p:cNvSpPr>
            <a:spLocks noGrp="1" noChangeArrowheads="1"/>
          </p:cNvSpPr>
          <p:nvPr>
            <p:ph type="sldNum" sz="quarter" idx="10"/>
          </p:nvPr>
        </p:nvSpPr>
        <p:spPr>
          <a:ln/>
        </p:spPr>
        <p:txBody>
          <a:bodyPr/>
          <a:lstStyle>
            <a:lvl1pPr>
              <a:defRPr/>
            </a:lvl1pPr>
          </a:lstStyle>
          <a:p>
            <a:pPr>
              <a:defRPr/>
            </a:pPr>
            <a:fld id="{128F953A-F856-476E-8456-F9D224386E4B}"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2866843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Number"/>
          <p:cNvSpPr>
            <a:spLocks noGrp="1" noChangeArrowheads="1"/>
          </p:cNvSpPr>
          <p:nvPr>
            <p:ph type="sldNum" sz="quarter" idx="10"/>
          </p:nvPr>
        </p:nvSpPr>
        <p:spPr>
          <a:ln/>
        </p:spPr>
        <p:txBody>
          <a:bodyPr/>
          <a:lstStyle>
            <a:lvl1pPr>
              <a:defRPr/>
            </a:lvl1pPr>
          </a:lstStyle>
          <a:p>
            <a:pPr>
              <a:defRPr/>
            </a:pPr>
            <a:fld id="{CF0430FE-2A93-4908-BF0F-BF5253CF39DC}"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0579822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Number"/>
          <p:cNvSpPr>
            <a:spLocks noGrp="1" noChangeArrowheads="1"/>
          </p:cNvSpPr>
          <p:nvPr>
            <p:ph type="sldNum" sz="quarter" idx="10"/>
          </p:nvPr>
        </p:nvSpPr>
        <p:spPr>
          <a:ln/>
        </p:spPr>
        <p:txBody>
          <a:bodyPr/>
          <a:lstStyle>
            <a:lvl1pPr>
              <a:defRPr/>
            </a:lvl1pPr>
          </a:lstStyle>
          <a:p>
            <a:pPr>
              <a:defRPr/>
            </a:pPr>
            <a:fld id="{2D7EF110-8BD0-4836-B7ED-26941A542C48}"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1125451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Number"/>
          <p:cNvSpPr>
            <a:spLocks noGrp="1" noChangeArrowheads="1"/>
          </p:cNvSpPr>
          <p:nvPr>
            <p:ph type="sldNum" sz="quarter" idx="10"/>
          </p:nvPr>
        </p:nvSpPr>
        <p:spPr>
          <a:ln/>
        </p:spPr>
        <p:txBody>
          <a:bodyPr/>
          <a:lstStyle>
            <a:lvl1pPr>
              <a:defRPr/>
            </a:lvl1pPr>
          </a:lstStyle>
          <a:p>
            <a:pPr>
              <a:defRPr/>
            </a:pPr>
            <a:fld id="{6704C83D-3667-44B8-8816-BBE7FDA5D32D}"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8703860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Number"/>
          <p:cNvSpPr>
            <a:spLocks noGrp="1" noChangeArrowheads="1"/>
          </p:cNvSpPr>
          <p:nvPr>
            <p:ph type="sldNum" sz="quarter" idx="10"/>
          </p:nvPr>
        </p:nvSpPr>
        <p:spPr>
          <a:ln/>
        </p:spPr>
        <p:txBody>
          <a:bodyPr/>
          <a:lstStyle>
            <a:lvl1pPr>
              <a:defRPr/>
            </a:lvl1pPr>
          </a:lstStyle>
          <a:p>
            <a:pPr>
              <a:defRPr/>
            </a:pPr>
            <a:fld id="{24A08124-1178-4AF0-8642-3B5009677AD8}"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7766224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Number"/>
          <p:cNvSpPr>
            <a:spLocks noGrp="1" noChangeArrowheads="1"/>
          </p:cNvSpPr>
          <p:nvPr>
            <p:ph type="sldNum" sz="quarter" idx="10"/>
          </p:nvPr>
        </p:nvSpPr>
        <p:spPr>
          <a:ln/>
        </p:spPr>
        <p:txBody>
          <a:bodyPr/>
          <a:lstStyle>
            <a:lvl1pPr>
              <a:defRPr/>
            </a:lvl1pPr>
          </a:lstStyle>
          <a:p>
            <a:pPr>
              <a:defRPr/>
            </a:pPr>
            <a:fld id="{679030CC-C5C5-4AD2-9BA3-CDBF24805437}"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0062734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90500"/>
            <a:ext cx="2060575" cy="51435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9263" y="190500"/>
            <a:ext cx="6032500" cy="5143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Number"/>
          <p:cNvSpPr>
            <a:spLocks noGrp="1" noChangeArrowheads="1"/>
          </p:cNvSpPr>
          <p:nvPr>
            <p:ph type="sldNum" sz="quarter" idx="10"/>
          </p:nvPr>
        </p:nvSpPr>
        <p:spPr>
          <a:ln/>
        </p:spPr>
        <p:txBody>
          <a:bodyPr/>
          <a:lstStyle>
            <a:lvl1pPr>
              <a:defRPr/>
            </a:lvl1pPr>
          </a:lstStyle>
          <a:p>
            <a:pPr>
              <a:defRPr/>
            </a:pPr>
            <a:fld id="{A64A0CE9-E0DB-418F-9B24-F50668342676}"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515024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3" name="ClientLogoHolder" descr="&lt;tags&gt;&lt;tag n=&quot;Visible&quot; v=&quot;False&quot; /&gt;&lt;/tags&gt;" hidden="1"/>
          <p:cNvPicPr>
            <a:picLocks noChangeAspect="1" noChangeArrowheads="1"/>
          </p:cNvPicPr>
          <p:nvPr userDrawn="1"/>
        </p:nvPicPr>
        <p:blipFill>
          <a:blip r:embed="rId2" cstate="print"/>
          <a:srcRect/>
          <a:stretch>
            <a:fillRect/>
          </a:stretch>
        </p:blipFill>
        <p:spPr bwMode="auto">
          <a:xfrm>
            <a:off x="7640638" y="273050"/>
            <a:ext cx="1047750" cy="514350"/>
          </a:xfrm>
          <a:prstGeom prst="rect">
            <a:avLst/>
          </a:prstGeom>
          <a:noFill/>
          <a:ln w="9525">
            <a:noFill/>
            <a:miter lim="800000"/>
            <a:headEnd/>
            <a:tailEnd/>
          </a:ln>
        </p:spPr>
      </p:pic>
      <p:sp>
        <p:nvSpPr>
          <p:cNvPr id="4" name="ClientText" descr="Text Box: Client logo" hidden="1"/>
          <p:cNvSpPr>
            <a:spLocks noChangeArrowheads="1"/>
          </p:cNvSpPr>
          <p:nvPr/>
        </p:nvSpPr>
        <p:spPr bwMode="auto">
          <a:xfrm>
            <a:off x="7696200" y="200025"/>
            <a:ext cx="990600" cy="330200"/>
          </a:xfrm>
          <a:prstGeom prst="rect">
            <a:avLst/>
          </a:prstGeom>
          <a:noFill/>
          <a:ln w="12700">
            <a:noFill/>
            <a:miter lim="800000"/>
            <a:headEnd/>
            <a:tailEnd/>
          </a:ln>
          <a:effectLst/>
        </p:spPr>
        <p:txBody>
          <a:bodyPr lIns="0" tIns="0" rIns="0" bIns="0"/>
          <a:lstStyle/>
          <a:p>
            <a:pPr algn="r" eaLnBrk="0" hangingPunct="0">
              <a:lnSpc>
                <a:spcPct val="95000"/>
              </a:lnSpc>
              <a:defRPr/>
            </a:pPr>
            <a:r>
              <a:rPr lang="ja-JP" altLang="en-US" sz="1400">
                <a:solidFill>
                  <a:srgbClr val="000000"/>
                </a:solidFill>
                <a:latin typeface="Calibri" pitchFamily="34" charset="0"/>
                <a:ea typeface="ＭＳ Ｐゴシック" pitchFamily="34" charset="-128"/>
              </a:rPr>
              <a:t> </a:t>
            </a:r>
          </a:p>
        </p:txBody>
      </p:sp>
      <p:cxnSp>
        <p:nvCxnSpPr>
          <p:cNvPr id="5" name="Straight Connector 6"/>
          <p:cNvCxnSpPr>
            <a:cxnSpLocks noChangeShapeType="1"/>
          </p:cNvCxnSpPr>
          <p:nvPr userDrawn="1"/>
        </p:nvCxnSpPr>
        <p:spPr bwMode="auto">
          <a:xfrm>
            <a:off x="0" y="836613"/>
            <a:ext cx="8839200" cy="1587"/>
          </a:xfrm>
          <a:prstGeom prst="line">
            <a:avLst/>
          </a:prstGeom>
          <a:noFill/>
          <a:ln w="9525" algn="ctr">
            <a:solidFill>
              <a:srgbClr val="1F497D"/>
            </a:solidFill>
            <a:round/>
            <a:headEnd/>
            <a:tailEnd/>
          </a:ln>
        </p:spPr>
      </p:cxnSp>
      <p:cxnSp>
        <p:nvCxnSpPr>
          <p:cNvPr id="6" name="Straight Connector 7"/>
          <p:cNvCxnSpPr>
            <a:cxnSpLocks noChangeShapeType="1"/>
          </p:cNvCxnSpPr>
          <p:nvPr userDrawn="1"/>
        </p:nvCxnSpPr>
        <p:spPr bwMode="auto">
          <a:xfrm>
            <a:off x="0" y="912813"/>
            <a:ext cx="8991600" cy="1587"/>
          </a:xfrm>
          <a:prstGeom prst="line">
            <a:avLst/>
          </a:prstGeom>
          <a:noFill/>
          <a:ln w="38100" algn="ctr">
            <a:solidFill>
              <a:srgbClr val="1F497D"/>
            </a:solidFill>
            <a:round/>
            <a:headEnd/>
            <a:tailEnd/>
          </a:ln>
          <a:effectLst>
            <a:outerShdw dist="23000" dir="5400000" rotWithShape="0">
              <a:srgbClr val="000000">
                <a:alpha val="34999"/>
              </a:srgbClr>
            </a:outerShdw>
          </a:effectLst>
        </p:spPr>
      </p:cxnSp>
      <p:pic>
        <p:nvPicPr>
          <p:cNvPr id="7" name="Picture 10" descr="ContourGlobal TM Logo.jpg"/>
          <p:cNvPicPr>
            <a:picLocks noChangeAspect="1"/>
          </p:cNvPicPr>
          <p:nvPr userDrawn="1"/>
        </p:nvPicPr>
        <p:blipFill>
          <a:blip r:embed="rId3" cstate="print"/>
          <a:srcRect/>
          <a:stretch>
            <a:fillRect/>
          </a:stretch>
        </p:blipFill>
        <p:spPr bwMode="auto">
          <a:xfrm>
            <a:off x="85725" y="6267450"/>
            <a:ext cx="1282700" cy="477838"/>
          </a:xfrm>
          <a:prstGeom prst="rect">
            <a:avLst/>
          </a:prstGeom>
          <a:noFill/>
          <a:ln w="9525">
            <a:noFill/>
            <a:miter lim="800000"/>
            <a:headEnd/>
            <a:tailEnd/>
          </a:ln>
        </p:spPr>
      </p:pic>
      <p:cxnSp>
        <p:nvCxnSpPr>
          <p:cNvPr id="8" name="Straight Connector 4"/>
          <p:cNvCxnSpPr>
            <a:cxnSpLocks noChangeShapeType="1"/>
          </p:cNvCxnSpPr>
          <p:nvPr userDrawn="1"/>
        </p:nvCxnSpPr>
        <p:spPr bwMode="auto">
          <a:xfrm>
            <a:off x="1524000" y="6553200"/>
            <a:ext cx="7620000" cy="1588"/>
          </a:xfrm>
          <a:prstGeom prst="line">
            <a:avLst/>
          </a:prstGeom>
          <a:noFill/>
          <a:ln w="9525" algn="ctr">
            <a:solidFill>
              <a:srgbClr val="1F497D"/>
            </a:solidFill>
            <a:round/>
            <a:headEnd/>
            <a:tailEnd/>
          </a:ln>
        </p:spPr>
      </p:cxnSp>
      <p:sp>
        <p:nvSpPr>
          <p:cNvPr id="9" name="Slide Number Placeholder 5"/>
          <p:cNvSpPr txBox="1">
            <a:spLocks/>
          </p:cNvSpPr>
          <p:nvPr userDrawn="1"/>
        </p:nvSpPr>
        <p:spPr bwMode="auto">
          <a:xfrm>
            <a:off x="8610600" y="6553200"/>
            <a:ext cx="533400" cy="304800"/>
          </a:xfrm>
          <a:prstGeom prst="rect">
            <a:avLst/>
          </a:prstGeom>
          <a:solidFill>
            <a:srgbClr val="1F497D"/>
          </a:solidFill>
          <a:ln w="25400" algn="ctr">
            <a:noFill/>
            <a:miter lim="800000"/>
            <a:headEnd/>
            <a:tailEnd/>
          </a:ln>
        </p:spPr>
        <p:txBody>
          <a:bodyPr anchor="ctr"/>
          <a:lstStyle/>
          <a:p>
            <a:pPr algn="r">
              <a:defRPr/>
            </a:pPr>
            <a:endParaRPr lang="en-US" sz="800">
              <a:solidFill>
                <a:srgbClr val="FFFFFF"/>
              </a:solidFill>
              <a:latin typeface="Calibri" pitchFamily="34" charset="0"/>
            </a:endParaRPr>
          </a:p>
        </p:txBody>
      </p:sp>
      <p:sp>
        <p:nvSpPr>
          <p:cNvPr id="10" name="TextBox 11"/>
          <p:cNvSpPr txBox="1"/>
          <p:nvPr userDrawn="1"/>
        </p:nvSpPr>
        <p:spPr>
          <a:xfrm>
            <a:off x="7659688" y="6519863"/>
            <a:ext cx="896937" cy="198437"/>
          </a:xfrm>
          <a:prstGeom prst="rect">
            <a:avLst/>
          </a:prstGeom>
          <a:noFill/>
        </p:spPr>
        <p:txBody>
          <a:bodyPr wrap="none">
            <a:spAutoFit/>
          </a:bodyPr>
          <a:lstStyle/>
          <a:p>
            <a:pPr>
              <a:defRPr/>
            </a:pPr>
            <a:r>
              <a:rPr lang="en-US" sz="700">
                <a:solidFill>
                  <a:srgbClr val="000000"/>
                </a:solidFill>
                <a:latin typeface="Calibri" pitchFamily="34" charset="0"/>
              </a:rPr>
              <a:t>Strictly Confidential</a:t>
            </a:r>
          </a:p>
        </p:txBody>
      </p:sp>
      <p:sp>
        <p:nvSpPr>
          <p:cNvPr id="11" name="Rectangle 8"/>
          <p:cNvSpPr>
            <a:spLocks noChangeArrowheads="1"/>
          </p:cNvSpPr>
          <p:nvPr userDrawn="1"/>
        </p:nvSpPr>
        <p:spPr bwMode="auto">
          <a:xfrm>
            <a:off x="0" y="0"/>
            <a:ext cx="914400" cy="838200"/>
          </a:xfrm>
          <a:prstGeom prst="rect">
            <a:avLst/>
          </a:prstGeom>
          <a:solidFill>
            <a:srgbClr val="1F497D"/>
          </a:solidFill>
          <a:ln w="25400" algn="ctr">
            <a:noFill/>
            <a:miter lim="800000"/>
            <a:headEnd/>
            <a:tailEnd/>
          </a:ln>
        </p:spPr>
        <p:txBody>
          <a:bodyPr anchor="ctr"/>
          <a:lstStyle/>
          <a:p>
            <a:pPr algn="r" fontAlgn="auto">
              <a:spcBef>
                <a:spcPts val="0"/>
              </a:spcBef>
              <a:spcAft>
                <a:spcPts val="0"/>
              </a:spcAft>
              <a:defRPr/>
            </a:pPr>
            <a:endParaRPr lang="en-US" sz="800" dirty="0">
              <a:solidFill>
                <a:srgbClr val="FFFFFF"/>
              </a:solidFill>
              <a:latin typeface="Calibri"/>
            </a:endParaRPr>
          </a:p>
        </p:txBody>
      </p:sp>
      <p:sp>
        <p:nvSpPr>
          <p:cNvPr id="772105" name="Title" descr="Text Box: Flysheet heading"/>
          <p:cNvSpPr>
            <a:spLocks noGrp="1" noChangeArrowheads="1"/>
          </p:cNvSpPr>
          <p:nvPr>
            <p:ph type="ctrTitle"/>
          </p:nvPr>
        </p:nvSpPr>
        <p:spPr>
          <a:xfrm>
            <a:off x="1069975" y="34925"/>
            <a:ext cx="7397750" cy="690563"/>
          </a:xfrm>
          <a:ln/>
        </p:spPr>
        <p:txBody>
          <a:bodyPr bIns="36000" anchor="ctr"/>
          <a:lstStyle>
            <a:lvl1pPr>
              <a:defRPr sz="2600"/>
            </a:lvl1pPr>
          </a:lstStyle>
          <a:p>
            <a:r>
              <a:rPr lang="en-US" altLang="ja-JP"/>
              <a:t>Flysheet heading</a:t>
            </a:r>
          </a:p>
        </p:txBody>
      </p:sp>
      <p:sp>
        <p:nvSpPr>
          <p:cNvPr id="12" name="SlideNumber"/>
          <p:cNvSpPr>
            <a:spLocks noGrp="1" noChangeArrowheads="1"/>
          </p:cNvSpPr>
          <p:nvPr>
            <p:ph type="sldNum" sz="quarter" idx="10"/>
          </p:nvPr>
        </p:nvSpPr>
        <p:spPr>
          <a:xfrm>
            <a:off x="7332663" y="6467475"/>
            <a:ext cx="1755775" cy="357188"/>
          </a:xfrm>
        </p:spPr>
        <p:txBody>
          <a:bodyPr/>
          <a:lstStyle>
            <a:lvl1pPr>
              <a:defRPr/>
            </a:lvl1pPr>
          </a:lstStyle>
          <a:p>
            <a:pPr>
              <a:defRPr/>
            </a:pPr>
            <a:fld id="{8D32407E-1F2A-49FB-BA8B-341BF5028246}"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1493369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nvPr>
        </p:nvSpPr>
        <p:spPr>
          <a:ln/>
        </p:spPr>
        <p:txBody>
          <a:bodyPr/>
          <a:lstStyle>
            <a:lvl1pPr>
              <a:defRPr/>
            </a:lvl1pPr>
          </a:lstStyle>
          <a:p>
            <a:pPr>
              <a:defRPr/>
            </a:pPr>
            <a:fld id="{D9FE9FE6-B893-4FC9-A558-CDA834FE2183}"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2424737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Number"/>
          <p:cNvSpPr>
            <a:spLocks noGrp="1" noChangeArrowheads="1"/>
          </p:cNvSpPr>
          <p:nvPr>
            <p:ph type="sldNum" sz="quarter" idx="10"/>
          </p:nvPr>
        </p:nvSpPr>
        <p:spPr>
          <a:ln/>
        </p:spPr>
        <p:txBody>
          <a:bodyPr/>
          <a:lstStyle>
            <a:lvl1pPr>
              <a:defRPr/>
            </a:lvl1pPr>
          </a:lstStyle>
          <a:p>
            <a:pPr>
              <a:defRPr/>
            </a:pPr>
            <a:fld id="{7B94AFF4-A595-495A-8593-2C1FE1BE40EC}"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275581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lvl1pPr fontAlgn="auto">
              <a:spcBef>
                <a:spcPts val="0"/>
              </a:spcBef>
              <a:spcAft>
                <a:spcPts val="0"/>
              </a:spcAft>
              <a:defRPr>
                <a:latin typeface="+mn-lt"/>
              </a:defRPr>
            </a:lvl1pPr>
          </a:lstStyle>
          <a:p>
            <a:pPr>
              <a:defRPr/>
            </a:pPr>
            <a:fld id="{8B2C576B-15F1-42BA-B433-C9910507C7E3}" type="slidenum">
              <a:rPr lang="en-US"/>
              <a:pPr>
                <a:defRPr/>
              </a:pPr>
              <a:t>‹#›</a:t>
            </a:fld>
            <a:endParaRPr lang="en-US" dirty="0"/>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9263" y="990600"/>
            <a:ext cx="4046537"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46538"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Number"/>
          <p:cNvSpPr>
            <a:spLocks noGrp="1" noChangeArrowheads="1"/>
          </p:cNvSpPr>
          <p:nvPr>
            <p:ph type="sldNum" sz="quarter" idx="10"/>
          </p:nvPr>
        </p:nvSpPr>
        <p:spPr>
          <a:ln/>
        </p:spPr>
        <p:txBody>
          <a:bodyPr/>
          <a:lstStyle>
            <a:lvl1pPr>
              <a:defRPr/>
            </a:lvl1pPr>
          </a:lstStyle>
          <a:p>
            <a:pPr>
              <a:defRPr/>
            </a:pPr>
            <a:fld id="{95BCABFA-DC92-4ED1-82D2-07665E92D2C4}"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6323495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Number"/>
          <p:cNvSpPr>
            <a:spLocks noGrp="1" noChangeArrowheads="1"/>
          </p:cNvSpPr>
          <p:nvPr>
            <p:ph type="sldNum" sz="quarter" idx="10"/>
          </p:nvPr>
        </p:nvSpPr>
        <p:spPr>
          <a:ln/>
        </p:spPr>
        <p:txBody>
          <a:bodyPr/>
          <a:lstStyle>
            <a:lvl1pPr>
              <a:defRPr/>
            </a:lvl1pPr>
          </a:lstStyle>
          <a:p>
            <a:pPr>
              <a:defRPr/>
            </a:pPr>
            <a:fld id="{1EEAD102-A24C-4692-B9FD-6274B3BE30E8}"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5090568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Number"/>
          <p:cNvSpPr>
            <a:spLocks noGrp="1" noChangeArrowheads="1"/>
          </p:cNvSpPr>
          <p:nvPr>
            <p:ph type="sldNum" sz="quarter" idx="10"/>
          </p:nvPr>
        </p:nvSpPr>
        <p:spPr>
          <a:ln/>
        </p:spPr>
        <p:txBody>
          <a:bodyPr/>
          <a:lstStyle>
            <a:lvl1pPr>
              <a:defRPr/>
            </a:lvl1pPr>
          </a:lstStyle>
          <a:p>
            <a:pPr>
              <a:defRPr/>
            </a:pPr>
            <a:fld id="{A9C7AFE1-7632-4658-A3B9-FDB76261F456}"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1013756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Number"/>
          <p:cNvSpPr>
            <a:spLocks noGrp="1" noChangeArrowheads="1"/>
          </p:cNvSpPr>
          <p:nvPr>
            <p:ph type="sldNum" sz="quarter" idx="10"/>
          </p:nvPr>
        </p:nvSpPr>
        <p:spPr>
          <a:ln/>
        </p:spPr>
        <p:txBody>
          <a:bodyPr/>
          <a:lstStyle>
            <a:lvl1pPr>
              <a:defRPr/>
            </a:lvl1pPr>
          </a:lstStyle>
          <a:p>
            <a:pPr>
              <a:defRPr/>
            </a:pPr>
            <a:fld id="{D0B55074-296E-4C13-A26D-2E171B1CB100}"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7826587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Number"/>
          <p:cNvSpPr>
            <a:spLocks noGrp="1" noChangeArrowheads="1"/>
          </p:cNvSpPr>
          <p:nvPr>
            <p:ph type="sldNum" sz="quarter" idx="10"/>
          </p:nvPr>
        </p:nvSpPr>
        <p:spPr>
          <a:ln/>
        </p:spPr>
        <p:txBody>
          <a:bodyPr/>
          <a:lstStyle>
            <a:lvl1pPr>
              <a:defRPr/>
            </a:lvl1pPr>
          </a:lstStyle>
          <a:p>
            <a:pPr>
              <a:defRPr/>
            </a:pPr>
            <a:fld id="{B30A8756-701F-4017-AF06-004744979E0D}"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7528240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Number"/>
          <p:cNvSpPr>
            <a:spLocks noGrp="1" noChangeArrowheads="1"/>
          </p:cNvSpPr>
          <p:nvPr>
            <p:ph type="sldNum" sz="quarter" idx="10"/>
          </p:nvPr>
        </p:nvSpPr>
        <p:spPr>
          <a:ln/>
        </p:spPr>
        <p:txBody>
          <a:bodyPr/>
          <a:lstStyle>
            <a:lvl1pPr>
              <a:defRPr/>
            </a:lvl1pPr>
          </a:lstStyle>
          <a:p>
            <a:pPr>
              <a:defRPr/>
            </a:pPr>
            <a:fld id="{AB065BAE-FE35-4EBF-BDEA-6873F0EA8862}"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4260846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nvPr>
        </p:nvSpPr>
        <p:spPr>
          <a:ln/>
        </p:spPr>
        <p:txBody>
          <a:bodyPr/>
          <a:lstStyle>
            <a:lvl1pPr>
              <a:defRPr/>
            </a:lvl1pPr>
          </a:lstStyle>
          <a:p>
            <a:pPr>
              <a:defRPr/>
            </a:pPr>
            <a:fld id="{8B6E8CE7-D83B-4C94-BC4D-FC640EEE665F}"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1263089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90500"/>
            <a:ext cx="2060575" cy="514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9263" y="190500"/>
            <a:ext cx="6032500" cy="5143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nvPr>
        </p:nvSpPr>
        <p:spPr>
          <a:ln/>
        </p:spPr>
        <p:txBody>
          <a:bodyPr/>
          <a:lstStyle>
            <a:lvl1pPr>
              <a:defRPr/>
            </a:lvl1pPr>
          </a:lstStyle>
          <a:p>
            <a:pPr>
              <a:defRPr/>
            </a:pPr>
            <a:fld id="{89816C48-CD34-4E66-B77B-1A8AF6095827}"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9254280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3" name="ClientLogoHolder" descr="&lt;tags&gt;&lt;tag n=&quot;Visible&quot; v=&quot;False&quot; /&gt;&lt;/tags&gt;" hidden="1"/>
          <p:cNvPicPr>
            <a:picLocks noChangeAspect="1" noChangeArrowheads="1"/>
          </p:cNvPicPr>
          <p:nvPr userDrawn="1"/>
        </p:nvPicPr>
        <p:blipFill>
          <a:blip r:embed="rId2" cstate="print"/>
          <a:srcRect/>
          <a:stretch>
            <a:fillRect/>
          </a:stretch>
        </p:blipFill>
        <p:spPr bwMode="auto">
          <a:xfrm>
            <a:off x="7640638" y="273050"/>
            <a:ext cx="1047750" cy="514350"/>
          </a:xfrm>
          <a:prstGeom prst="rect">
            <a:avLst/>
          </a:prstGeom>
          <a:noFill/>
          <a:ln w="9525">
            <a:noFill/>
            <a:miter lim="800000"/>
            <a:headEnd/>
            <a:tailEnd/>
          </a:ln>
        </p:spPr>
      </p:pic>
      <p:sp>
        <p:nvSpPr>
          <p:cNvPr id="4" name="ClientText" descr="Text Box: Client logo" hidden="1"/>
          <p:cNvSpPr>
            <a:spLocks noChangeArrowheads="1"/>
          </p:cNvSpPr>
          <p:nvPr/>
        </p:nvSpPr>
        <p:spPr bwMode="auto">
          <a:xfrm>
            <a:off x="7696200" y="200025"/>
            <a:ext cx="990600" cy="330200"/>
          </a:xfrm>
          <a:prstGeom prst="rect">
            <a:avLst/>
          </a:prstGeom>
          <a:noFill/>
          <a:ln w="12700">
            <a:noFill/>
            <a:miter lim="800000"/>
            <a:headEnd/>
            <a:tailEnd/>
          </a:ln>
          <a:effectLst/>
        </p:spPr>
        <p:txBody>
          <a:bodyPr lIns="0" tIns="0" rIns="0" bIns="0"/>
          <a:lstStyle/>
          <a:p>
            <a:pPr algn="r" eaLnBrk="0" hangingPunct="0">
              <a:lnSpc>
                <a:spcPct val="95000"/>
              </a:lnSpc>
              <a:defRPr/>
            </a:pPr>
            <a:r>
              <a:rPr lang="ja-JP" altLang="en-US" sz="1400">
                <a:solidFill>
                  <a:srgbClr val="000000"/>
                </a:solidFill>
                <a:latin typeface="Calibri" pitchFamily="34" charset="0"/>
                <a:ea typeface="ＭＳ Ｐゴシック" pitchFamily="34" charset="-128"/>
              </a:rPr>
              <a:t> </a:t>
            </a:r>
          </a:p>
        </p:txBody>
      </p:sp>
      <p:cxnSp>
        <p:nvCxnSpPr>
          <p:cNvPr id="5" name="Straight Connector 6"/>
          <p:cNvCxnSpPr>
            <a:cxnSpLocks noChangeShapeType="1"/>
          </p:cNvCxnSpPr>
          <p:nvPr userDrawn="1"/>
        </p:nvCxnSpPr>
        <p:spPr bwMode="auto">
          <a:xfrm>
            <a:off x="0" y="836613"/>
            <a:ext cx="8839200" cy="1587"/>
          </a:xfrm>
          <a:prstGeom prst="line">
            <a:avLst/>
          </a:prstGeom>
          <a:noFill/>
          <a:ln w="9525" algn="ctr">
            <a:solidFill>
              <a:srgbClr val="1F497D"/>
            </a:solidFill>
            <a:round/>
            <a:headEnd/>
            <a:tailEnd/>
          </a:ln>
        </p:spPr>
      </p:cxnSp>
      <p:cxnSp>
        <p:nvCxnSpPr>
          <p:cNvPr id="6" name="Straight Connector 7"/>
          <p:cNvCxnSpPr>
            <a:cxnSpLocks noChangeShapeType="1"/>
          </p:cNvCxnSpPr>
          <p:nvPr userDrawn="1"/>
        </p:nvCxnSpPr>
        <p:spPr bwMode="auto">
          <a:xfrm>
            <a:off x="0" y="912813"/>
            <a:ext cx="8991600" cy="1587"/>
          </a:xfrm>
          <a:prstGeom prst="line">
            <a:avLst/>
          </a:prstGeom>
          <a:noFill/>
          <a:ln w="38100" algn="ctr">
            <a:solidFill>
              <a:srgbClr val="1F497D"/>
            </a:solidFill>
            <a:round/>
            <a:headEnd/>
            <a:tailEnd/>
          </a:ln>
          <a:effectLst>
            <a:outerShdw dist="23000" dir="5400000" rotWithShape="0">
              <a:srgbClr val="000000">
                <a:alpha val="34999"/>
              </a:srgbClr>
            </a:outerShdw>
          </a:effectLst>
        </p:spPr>
      </p:cxnSp>
      <p:pic>
        <p:nvPicPr>
          <p:cNvPr id="7" name="Picture 10" descr="ContourGlobal TM Logo.jpg"/>
          <p:cNvPicPr>
            <a:picLocks noChangeAspect="1"/>
          </p:cNvPicPr>
          <p:nvPr userDrawn="1"/>
        </p:nvPicPr>
        <p:blipFill>
          <a:blip r:embed="rId3" cstate="print"/>
          <a:srcRect/>
          <a:stretch>
            <a:fillRect/>
          </a:stretch>
        </p:blipFill>
        <p:spPr bwMode="auto">
          <a:xfrm>
            <a:off x="85725" y="6267450"/>
            <a:ext cx="1282700" cy="477838"/>
          </a:xfrm>
          <a:prstGeom prst="rect">
            <a:avLst/>
          </a:prstGeom>
          <a:noFill/>
          <a:ln w="9525">
            <a:noFill/>
            <a:miter lim="800000"/>
            <a:headEnd/>
            <a:tailEnd/>
          </a:ln>
        </p:spPr>
      </p:pic>
      <p:cxnSp>
        <p:nvCxnSpPr>
          <p:cNvPr id="8" name="Straight Connector 4"/>
          <p:cNvCxnSpPr>
            <a:cxnSpLocks noChangeShapeType="1"/>
          </p:cNvCxnSpPr>
          <p:nvPr userDrawn="1"/>
        </p:nvCxnSpPr>
        <p:spPr bwMode="auto">
          <a:xfrm>
            <a:off x="1524000" y="6553200"/>
            <a:ext cx="7620000" cy="1588"/>
          </a:xfrm>
          <a:prstGeom prst="line">
            <a:avLst/>
          </a:prstGeom>
          <a:noFill/>
          <a:ln w="9525" algn="ctr">
            <a:solidFill>
              <a:srgbClr val="1F497D"/>
            </a:solidFill>
            <a:round/>
            <a:headEnd/>
            <a:tailEnd/>
          </a:ln>
        </p:spPr>
      </p:cxnSp>
      <p:sp>
        <p:nvSpPr>
          <p:cNvPr id="9" name="Slide Number Placeholder 5"/>
          <p:cNvSpPr txBox="1">
            <a:spLocks/>
          </p:cNvSpPr>
          <p:nvPr userDrawn="1"/>
        </p:nvSpPr>
        <p:spPr bwMode="auto">
          <a:xfrm>
            <a:off x="8610600" y="6553200"/>
            <a:ext cx="533400" cy="304800"/>
          </a:xfrm>
          <a:prstGeom prst="rect">
            <a:avLst/>
          </a:prstGeom>
          <a:solidFill>
            <a:srgbClr val="1F497D"/>
          </a:solidFill>
          <a:ln w="25400" algn="ctr">
            <a:noFill/>
            <a:miter lim="800000"/>
            <a:headEnd/>
            <a:tailEnd/>
          </a:ln>
        </p:spPr>
        <p:txBody>
          <a:bodyPr anchor="ctr"/>
          <a:lstStyle/>
          <a:p>
            <a:pPr algn="r">
              <a:defRPr/>
            </a:pPr>
            <a:endParaRPr lang="en-US" sz="800">
              <a:solidFill>
                <a:srgbClr val="FFFFFF"/>
              </a:solidFill>
              <a:latin typeface="Calibri" pitchFamily="34" charset="0"/>
            </a:endParaRPr>
          </a:p>
        </p:txBody>
      </p:sp>
      <p:sp>
        <p:nvSpPr>
          <p:cNvPr id="10" name="TextBox 11"/>
          <p:cNvSpPr txBox="1"/>
          <p:nvPr userDrawn="1"/>
        </p:nvSpPr>
        <p:spPr>
          <a:xfrm>
            <a:off x="7659688" y="6519863"/>
            <a:ext cx="896937" cy="198437"/>
          </a:xfrm>
          <a:prstGeom prst="rect">
            <a:avLst/>
          </a:prstGeom>
          <a:noFill/>
        </p:spPr>
        <p:txBody>
          <a:bodyPr wrap="none">
            <a:spAutoFit/>
          </a:bodyPr>
          <a:lstStyle/>
          <a:p>
            <a:pPr>
              <a:defRPr/>
            </a:pPr>
            <a:r>
              <a:rPr lang="en-US" sz="700">
                <a:solidFill>
                  <a:srgbClr val="000000"/>
                </a:solidFill>
                <a:latin typeface="Calibri" pitchFamily="34" charset="0"/>
              </a:rPr>
              <a:t>Strictly Confidential</a:t>
            </a:r>
          </a:p>
        </p:txBody>
      </p:sp>
      <p:sp>
        <p:nvSpPr>
          <p:cNvPr id="11" name="Rectangle 8"/>
          <p:cNvSpPr>
            <a:spLocks noChangeArrowheads="1"/>
          </p:cNvSpPr>
          <p:nvPr userDrawn="1"/>
        </p:nvSpPr>
        <p:spPr bwMode="auto">
          <a:xfrm>
            <a:off x="0" y="0"/>
            <a:ext cx="914400" cy="838200"/>
          </a:xfrm>
          <a:prstGeom prst="rect">
            <a:avLst/>
          </a:prstGeom>
          <a:solidFill>
            <a:srgbClr val="1F497D"/>
          </a:solidFill>
          <a:ln w="25400" algn="ctr">
            <a:noFill/>
            <a:miter lim="800000"/>
            <a:headEnd/>
            <a:tailEnd/>
          </a:ln>
        </p:spPr>
        <p:txBody>
          <a:bodyPr anchor="ctr"/>
          <a:lstStyle/>
          <a:p>
            <a:pPr algn="r" fontAlgn="auto">
              <a:spcBef>
                <a:spcPts val="0"/>
              </a:spcBef>
              <a:spcAft>
                <a:spcPts val="0"/>
              </a:spcAft>
              <a:defRPr/>
            </a:pPr>
            <a:endParaRPr lang="en-US" sz="800" dirty="0">
              <a:solidFill>
                <a:srgbClr val="FFFFFF"/>
              </a:solidFill>
              <a:latin typeface="Calibri"/>
            </a:endParaRPr>
          </a:p>
        </p:txBody>
      </p:sp>
      <p:sp>
        <p:nvSpPr>
          <p:cNvPr id="772105" name="Title" descr="Text Box: Flysheet heading"/>
          <p:cNvSpPr>
            <a:spLocks noGrp="1" noChangeArrowheads="1"/>
          </p:cNvSpPr>
          <p:nvPr>
            <p:ph type="ctrTitle"/>
          </p:nvPr>
        </p:nvSpPr>
        <p:spPr>
          <a:xfrm>
            <a:off x="1069975" y="34925"/>
            <a:ext cx="7397750" cy="690563"/>
          </a:xfrm>
          <a:ln/>
        </p:spPr>
        <p:txBody>
          <a:bodyPr bIns="36000" anchor="ctr"/>
          <a:lstStyle>
            <a:lvl1pPr>
              <a:defRPr sz="2600"/>
            </a:lvl1pPr>
          </a:lstStyle>
          <a:p>
            <a:r>
              <a:rPr lang="en-US" altLang="ja-JP"/>
              <a:t>Flysheet heading</a:t>
            </a:r>
          </a:p>
        </p:txBody>
      </p:sp>
      <p:sp>
        <p:nvSpPr>
          <p:cNvPr id="12" name="SlideNumber"/>
          <p:cNvSpPr>
            <a:spLocks noGrp="1" noChangeArrowheads="1"/>
          </p:cNvSpPr>
          <p:nvPr>
            <p:ph type="sldNum" sz="quarter" idx="10"/>
          </p:nvPr>
        </p:nvSpPr>
        <p:spPr>
          <a:xfrm>
            <a:off x="7332663" y="6467475"/>
            <a:ext cx="1755775" cy="357188"/>
          </a:xfrm>
        </p:spPr>
        <p:txBody>
          <a:bodyPr/>
          <a:lstStyle>
            <a:lvl1pPr>
              <a:defRPr/>
            </a:lvl1pPr>
          </a:lstStyle>
          <a:p>
            <a:pPr>
              <a:defRPr/>
            </a:pPr>
            <a:fld id="{8D32407E-1F2A-49FB-BA8B-341BF5028246}"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9665319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nvPr>
        </p:nvSpPr>
        <p:spPr>
          <a:ln/>
        </p:spPr>
        <p:txBody>
          <a:bodyPr/>
          <a:lstStyle>
            <a:lvl1pPr>
              <a:defRPr/>
            </a:lvl1pPr>
          </a:lstStyle>
          <a:p>
            <a:pPr>
              <a:defRPr/>
            </a:pPr>
            <a:fld id="{D9FE9FE6-B893-4FC9-A558-CDA834FE2183}"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482298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lvl1pPr fontAlgn="auto">
              <a:spcBef>
                <a:spcPts val="0"/>
              </a:spcBef>
              <a:spcAft>
                <a:spcPts val="0"/>
              </a:spcAft>
              <a:defRPr>
                <a:latin typeface="+mn-lt"/>
              </a:defRPr>
            </a:lvl1pPr>
          </a:lstStyle>
          <a:p>
            <a:pPr>
              <a:defRPr/>
            </a:pPr>
            <a:fld id="{3BE753B6-B9BB-4C38-9186-98ACAC8D3118}" type="slidenum">
              <a:rPr lang="en-US"/>
              <a:pPr>
                <a:defRPr/>
              </a:pPr>
              <a:t>‹#›</a:t>
            </a:fld>
            <a:endParaRPr lang="en-US" dirty="0"/>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Number"/>
          <p:cNvSpPr>
            <a:spLocks noGrp="1" noChangeArrowheads="1"/>
          </p:cNvSpPr>
          <p:nvPr>
            <p:ph type="sldNum" sz="quarter" idx="10"/>
          </p:nvPr>
        </p:nvSpPr>
        <p:spPr>
          <a:ln/>
        </p:spPr>
        <p:txBody>
          <a:bodyPr/>
          <a:lstStyle>
            <a:lvl1pPr>
              <a:defRPr/>
            </a:lvl1pPr>
          </a:lstStyle>
          <a:p>
            <a:pPr>
              <a:defRPr/>
            </a:pPr>
            <a:fld id="{7B94AFF4-A595-495A-8593-2C1FE1BE40EC}"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5319609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9263" y="990600"/>
            <a:ext cx="4046537"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46538"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Number"/>
          <p:cNvSpPr>
            <a:spLocks noGrp="1" noChangeArrowheads="1"/>
          </p:cNvSpPr>
          <p:nvPr>
            <p:ph type="sldNum" sz="quarter" idx="10"/>
          </p:nvPr>
        </p:nvSpPr>
        <p:spPr>
          <a:ln/>
        </p:spPr>
        <p:txBody>
          <a:bodyPr/>
          <a:lstStyle>
            <a:lvl1pPr>
              <a:defRPr/>
            </a:lvl1pPr>
          </a:lstStyle>
          <a:p>
            <a:pPr>
              <a:defRPr/>
            </a:pPr>
            <a:fld id="{95BCABFA-DC92-4ED1-82D2-07665E92D2C4}"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4615461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Number"/>
          <p:cNvSpPr>
            <a:spLocks noGrp="1" noChangeArrowheads="1"/>
          </p:cNvSpPr>
          <p:nvPr>
            <p:ph type="sldNum" sz="quarter" idx="10"/>
          </p:nvPr>
        </p:nvSpPr>
        <p:spPr>
          <a:ln/>
        </p:spPr>
        <p:txBody>
          <a:bodyPr/>
          <a:lstStyle>
            <a:lvl1pPr>
              <a:defRPr/>
            </a:lvl1pPr>
          </a:lstStyle>
          <a:p>
            <a:pPr>
              <a:defRPr/>
            </a:pPr>
            <a:fld id="{1EEAD102-A24C-4692-B9FD-6274B3BE30E8}"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6462248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Number"/>
          <p:cNvSpPr>
            <a:spLocks noGrp="1" noChangeArrowheads="1"/>
          </p:cNvSpPr>
          <p:nvPr>
            <p:ph type="sldNum" sz="quarter" idx="10"/>
          </p:nvPr>
        </p:nvSpPr>
        <p:spPr>
          <a:ln/>
        </p:spPr>
        <p:txBody>
          <a:bodyPr/>
          <a:lstStyle>
            <a:lvl1pPr>
              <a:defRPr/>
            </a:lvl1pPr>
          </a:lstStyle>
          <a:p>
            <a:pPr>
              <a:defRPr/>
            </a:pPr>
            <a:fld id="{A9C7AFE1-7632-4658-A3B9-FDB76261F456}"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8500937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Number"/>
          <p:cNvSpPr>
            <a:spLocks noGrp="1" noChangeArrowheads="1"/>
          </p:cNvSpPr>
          <p:nvPr>
            <p:ph type="sldNum" sz="quarter" idx="10"/>
          </p:nvPr>
        </p:nvSpPr>
        <p:spPr>
          <a:ln/>
        </p:spPr>
        <p:txBody>
          <a:bodyPr/>
          <a:lstStyle>
            <a:lvl1pPr>
              <a:defRPr/>
            </a:lvl1pPr>
          </a:lstStyle>
          <a:p>
            <a:pPr>
              <a:defRPr/>
            </a:pPr>
            <a:fld id="{D0B55074-296E-4C13-A26D-2E171B1CB100}"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357824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Number"/>
          <p:cNvSpPr>
            <a:spLocks noGrp="1" noChangeArrowheads="1"/>
          </p:cNvSpPr>
          <p:nvPr>
            <p:ph type="sldNum" sz="quarter" idx="10"/>
          </p:nvPr>
        </p:nvSpPr>
        <p:spPr>
          <a:ln/>
        </p:spPr>
        <p:txBody>
          <a:bodyPr/>
          <a:lstStyle>
            <a:lvl1pPr>
              <a:defRPr/>
            </a:lvl1pPr>
          </a:lstStyle>
          <a:p>
            <a:pPr>
              <a:defRPr/>
            </a:pPr>
            <a:fld id="{B30A8756-701F-4017-AF06-004744979E0D}"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7571563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Number"/>
          <p:cNvSpPr>
            <a:spLocks noGrp="1" noChangeArrowheads="1"/>
          </p:cNvSpPr>
          <p:nvPr>
            <p:ph type="sldNum" sz="quarter" idx="10"/>
          </p:nvPr>
        </p:nvSpPr>
        <p:spPr>
          <a:ln/>
        </p:spPr>
        <p:txBody>
          <a:bodyPr/>
          <a:lstStyle>
            <a:lvl1pPr>
              <a:defRPr/>
            </a:lvl1pPr>
          </a:lstStyle>
          <a:p>
            <a:pPr>
              <a:defRPr/>
            </a:pPr>
            <a:fld id="{AB065BAE-FE35-4EBF-BDEA-6873F0EA8862}"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1213606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nvPr>
        </p:nvSpPr>
        <p:spPr>
          <a:ln/>
        </p:spPr>
        <p:txBody>
          <a:bodyPr/>
          <a:lstStyle>
            <a:lvl1pPr>
              <a:defRPr/>
            </a:lvl1pPr>
          </a:lstStyle>
          <a:p>
            <a:pPr>
              <a:defRPr/>
            </a:pPr>
            <a:fld id="{8B6E8CE7-D83B-4C94-BC4D-FC640EEE665F}"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2626483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90500"/>
            <a:ext cx="2060575" cy="514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9263" y="190500"/>
            <a:ext cx="6032500" cy="5143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nvPr>
        </p:nvSpPr>
        <p:spPr>
          <a:ln/>
        </p:spPr>
        <p:txBody>
          <a:bodyPr/>
          <a:lstStyle>
            <a:lvl1pPr>
              <a:defRPr/>
            </a:lvl1pPr>
          </a:lstStyle>
          <a:p>
            <a:pPr>
              <a:defRPr/>
            </a:pPr>
            <a:fld id="{89816C48-CD34-4E66-B77B-1A8AF6095827}"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3489232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3" name="ClientLogoHolder" descr="&lt;tags&gt;&lt;tag n=&quot;Visible&quot; v=&quot;False&quot; /&gt;&lt;/tags&gt;" hidden="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40638" y="273050"/>
            <a:ext cx="10477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ientText" descr="Text Box: Client logo" hidden="1"/>
          <p:cNvSpPr>
            <a:spLocks noChangeArrowheads="1"/>
          </p:cNvSpPr>
          <p:nvPr/>
        </p:nvSpPr>
        <p:spPr bwMode="auto">
          <a:xfrm>
            <a:off x="7696200" y="200025"/>
            <a:ext cx="9906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eaLnBrk="0" hangingPunct="0">
              <a:lnSpc>
                <a:spcPct val="95000"/>
              </a:lnSpc>
            </a:pPr>
            <a:r>
              <a:rPr lang="ja-JP" altLang="en-US" sz="1400" smtClean="0">
                <a:solidFill>
                  <a:srgbClr val="000000"/>
                </a:solidFill>
                <a:latin typeface="Calibri"/>
                <a:ea typeface="ＭＳ Ｐゴシック" pitchFamily="34" charset="-128"/>
              </a:rPr>
              <a:t> </a:t>
            </a:r>
          </a:p>
        </p:txBody>
      </p:sp>
      <p:cxnSp>
        <p:nvCxnSpPr>
          <p:cNvPr id="5" name="Straight Connector 6"/>
          <p:cNvCxnSpPr>
            <a:cxnSpLocks noChangeShapeType="1"/>
          </p:cNvCxnSpPr>
          <p:nvPr userDrawn="1"/>
        </p:nvCxnSpPr>
        <p:spPr bwMode="auto">
          <a:xfrm>
            <a:off x="0" y="836613"/>
            <a:ext cx="8839200" cy="1587"/>
          </a:xfrm>
          <a:prstGeom prst="line">
            <a:avLst/>
          </a:prstGeom>
          <a:noFill/>
          <a:ln w="9525" algn="ctr">
            <a:solidFill>
              <a:srgbClr val="1F497D"/>
            </a:solidFill>
            <a:round/>
            <a:headEnd/>
            <a:tailEnd/>
          </a:ln>
          <a:extLst>
            <a:ext uri="{909E8E84-426E-40DD-AFC4-6F175D3DCCD1}">
              <a14:hiddenFill xmlns:a14="http://schemas.microsoft.com/office/drawing/2010/main">
                <a:noFill/>
              </a14:hiddenFill>
            </a:ext>
          </a:extLst>
        </p:spPr>
      </p:cxnSp>
      <p:cxnSp>
        <p:nvCxnSpPr>
          <p:cNvPr id="6" name="Straight Connector 7"/>
          <p:cNvCxnSpPr>
            <a:cxnSpLocks noChangeShapeType="1"/>
          </p:cNvCxnSpPr>
          <p:nvPr userDrawn="1"/>
        </p:nvCxnSpPr>
        <p:spPr bwMode="auto">
          <a:xfrm>
            <a:off x="0" y="912813"/>
            <a:ext cx="8991600" cy="1587"/>
          </a:xfrm>
          <a:prstGeom prst="line">
            <a:avLst/>
          </a:prstGeom>
          <a:noFill/>
          <a:ln w="38100" algn="ctr">
            <a:solidFill>
              <a:srgbClr val="1F497D"/>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cxnSp>
      <p:pic>
        <p:nvPicPr>
          <p:cNvPr id="7" name="Picture 10" descr="ContourGlobal TM Logo.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725" y="6267450"/>
            <a:ext cx="12827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4"/>
          <p:cNvCxnSpPr>
            <a:cxnSpLocks noChangeShapeType="1"/>
          </p:cNvCxnSpPr>
          <p:nvPr userDrawn="1"/>
        </p:nvCxnSpPr>
        <p:spPr bwMode="auto">
          <a:xfrm>
            <a:off x="1524000" y="6553200"/>
            <a:ext cx="7620000" cy="1588"/>
          </a:xfrm>
          <a:prstGeom prst="line">
            <a:avLst/>
          </a:prstGeom>
          <a:noFill/>
          <a:ln w="9525" algn="ctr">
            <a:solidFill>
              <a:srgbClr val="1F497D"/>
            </a:solidFill>
            <a:round/>
            <a:headEnd/>
            <a:tailEnd/>
          </a:ln>
          <a:extLst>
            <a:ext uri="{909E8E84-426E-40DD-AFC4-6F175D3DCCD1}">
              <a14:hiddenFill xmlns:a14="http://schemas.microsoft.com/office/drawing/2010/main">
                <a:noFill/>
              </a14:hiddenFill>
            </a:ext>
          </a:extLst>
        </p:spPr>
      </p:cxnSp>
      <p:sp>
        <p:nvSpPr>
          <p:cNvPr id="9" name="Slide Number Placeholder 5"/>
          <p:cNvSpPr txBox="1">
            <a:spLocks/>
          </p:cNvSpPr>
          <p:nvPr userDrawn="1"/>
        </p:nvSpPr>
        <p:spPr bwMode="auto">
          <a:xfrm>
            <a:off x="8610600" y="6553200"/>
            <a:ext cx="533400" cy="304800"/>
          </a:xfrm>
          <a:prstGeom prst="rect">
            <a:avLst/>
          </a:prstGeom>
          <a:solidFill>
            <a:srgbClr val="1F497D"/>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lgn="l" eaLnBrk="0" hangingPunct="0">
              <a:defRPr sz="2400">
                <a:solidFill>
                  <a:schemeClr val="tx1"/>
                </a:solidFill>
                <a:latin typeface="Calibri" pitchFamily="34" charset="0"/>
              </a:defRPr>
            </a:lvl1pPr>
            <a:lvl2pPr marL="742950" indent="-285750" algn="l" eaLnBrk="0" hangingPunct="0">
              <a:defRPr sz="2400">
                <a:solidFill>
                  <a:schemeClr val="tx1"/>
                </a:solidFill>
                <a:latin typeface="Calibri" pitchFamily="34" charset="0"/>
              </a:defRPr>
            </a:lvl2pPr>
            <a:lvl3pPr marL="1143000" indent="-228600" algn="l" eaLnBrk="0" hangingPunct="0">
              <a:defRPr sz="2400">
                <a:solidFill>
                  <a:schemeClr val="tx1"/>
                </a:solidFill>
                <a:latin typeface="Calibri" pitchFamily="34" charset="0"/>
              </a:defRPr>
            </a:lvl3pPr>
            <a:lvl4pPr marL="1600200" indent="-228600" algn="l" eaLnBrk="0" hangingPunct="0">
              <a:defRPr sz="2400">
                <a:solidFill>
                  <a:schemeClr val="tx1"/>
                </a:solidFill>
                <a:latin typeface="Calibri" pitchFamily="34" charset="0"/>
              </a:defRPr>
            </a:lvl4pPr>
            <a:lvl5pPr marL="2057400" indent="-228600" algn="l" eaLnBrk="0" hangingPunct="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algn="r" eaLnBrk="1" hangingPunct="1">
              <a:defRPr/>
            </a:pPr>
            <a:endParaRPr lang="en-US" sz="800" smtClean="0">
              <a:solidFill>
                <a:srgbClr val="FFFFFF"/>
              </a:solidFill>
            </a:endParaRPr>
          </a:p>
        </p:txBody>
      </p:sp>
      <p:sp>
        <p:nvSpPr>
          <p:cNvPr id="10" name="TextBox 11"/>
          <p:cNvSpPr txBox="1"/>
          <p:nvPr userDrawn="1"/>
        </p:nvSpPr>
        <p:spPr>
          <a:xfrm>
            <a:off x="7659688" y="6519863"/>
            <a:ext cx="896937" cy="198437"/>
          </a:xfrm>
          <a:prstGeom prst="rect">
            <a:avLst/>
          </a:prstGeom>
          <a:noFill/>
        </p:spPr>
        <p:txBody>
          <a:bodyPr wrap="none">
            <a:spAutoFit/>
          </a:bodyPr>
          <a:lstStyle>
            <a:lvl1pPr algn="l" eaLnBrk="0" hangingPunct="0">
              <a:defRPr sz="2400">
                <a:solidFill>
                  <a:schemeClr val="tx1"/>
                </a:solidFill>
                <a:latin typeface="Calibri" pitchFamily="34" charset="0"/>
              </a:defRPr>
            </a:lvl1pPr>
            <a:lvl2pPr marL="742950" indent="-285750" algn="l" eaLnBrk="0" hangingPunct="0">
              <a:defRPr sz="2400">
                <a:solidFill>
                  <a:schemeClr val="tx1"/>
                </a:solidFill>
                <a:latin typeface="Calibri" pitchFamily="34" charset="0"/>
              </a:defRPr>
            </a:lvl2pPr>
            <a:lvl3pPr marL="1143000" indent="-228600" algn="l" eaLnBrk="0" hangingPunct="0">
              <a:defRPr sz="2400">
                <a:solidFill>
                  <a:schemeClr val="tx1"/>
                </a:solidFill>
                <a:latin typeface="Calibri" pitchFamily="34" charset="0"/>
              </a:defRPr>
            </a:lvl3pPr>
            <a:lvl4pPr marL="1600200" indent="-228600" algn="l" eaLnBrk="0" hangingPunct="0">
              <a:defRPr sz="2400">
                <a:solidFill>
                  <a:schemeClr val="tx1"/>
                </a:solidFill>
                <a:latin typeface="Calibri" pitchFamily="34" charset="0"/>
              </a:defRPr>
            </a:lvl4pPr>
            <a:lvl5pPr marL="2057400" indent="-228600" algn="l" eaLnBrk="0" hangingPunct="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eaLnBrk="1" hangingPunct="1">
              <a:defRPr/>
            </a:pPr>
            <a:r>
              <a:rPr lang="en-US" sz="700" smtClean="0">
                <a:solidFill>
                  <a:srgbClr val="000000"/>
                </a:solidFill>
              </a:rPr>
              <a:t>Strictly Confidential</a:t>
            </a:r>
          </a:p>
        </p:txBody>
      </p:sp>
      <p:sp>
        <p:nvSpPr>
          <p:cNvPr id="11" name="Rectangle 8"/>
          <p:cNvSpPr>
            <a:spLocks noChangeArrowheads="1"/>
          </p:cNvSpPr>
          <p:nvPr userDrawn="1"/>
        </p:nvSpPr>
        <p:spPr bwMode="auto">
          <a:xfrm>
            <a:off x="0" y="0"/>
            <a:ext cx="914400" cy="838200"/>
          </a:xfrm>
          <a:prstGeom prst="rect">
            <a:avLst/>
          </a:prstGeom>
          <a:solidFill>
            <a:srgbClr val="1F497D"/>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r"/>
            <a:endParaRPr lang="en-US" sz="800" smtClean="0">
              <a:solidFill>
                <a:srgbClr val="FFFFFF"/>
              </a:solidFill>
              <a:latin typeface="Calibri"/>
            </a:endParaRPr>
          </a:p>
        </p:txBody>
      </p:sp>
      <p:sp>
        <p:nvSpPr>
          <p:cNvPr id="772105" name="Title" descr="Text Box: Flysheet heading"/>
          <p:cNvSpPr>
            <a:spLocks noGrp="1" noChangeArrowheads="1"/>
          </p:cNvSpPr>
          <p:nvPr>
            <p:ph type="ctrTitle"/>
          </p:nvPr>
        </p:nvSpPr>
        <p:spPr>
          <a:xfrm>
            <a:off x="1069975" y="34925"/>
            <a:ext cx="7397750" cy="690563"/>
          </a:xfrm>
          <a:extLst>
            <a:ext uri="{91240B29-F687-4F45-9708-019B960494DF}">
              <a14:hiddenLine xmlns:a14="http://schemas.microsoft.com/office/drawing/2010/main" w="9525">
                <a:solidFill>
                  <a:schemeClr val="tx1"/>
                </a:solidFill>
                <a:miter lim="800000"/>
                <a:headEnd/>
                <a:tailEnd/>
              </a14:hiddenLine>
            </a:ext>
          </a:extLst>
        </p:spPr>
        <p:txBody>
          <a:bodyPr bIns="36000" anchor="ctr"/>
          <a:lstStyle>
            <a:lvl1pPr>
              <a:defRPr sz="2600"/>
            </a:lvl1pPr>
          </a:lstStyle>
          <a:p>
            <a:pPr lvl="0"/>
            <a:r>
              <a:rPr lang="en-US" altLang="ja-JP" noProof="0" smtClean="0"/>
              <a:t>Flysheet heading</a:t>
            </a:r>
          </a:p>
        </p:txBody>
      </p:sp>
      <p:sp>
        <p:nvSpPr>
          <p:cNvPr id="12" name="SlideNumber"/>
          <p:cNvSpPr>
            <a:spLocks noGrp="1" noChangeArrowheads="1"/>
          </p:cNvSpPr>
          <p:nvPr>
            <p:ph type="sldNum" sz="quarter" idx="10"/>
          </p:nvPr>
        </p:nvSpPr>
        <p:spPr>
          <a:xfrm>
            <a:off x="7332663" y="6467475"/>
            <a:ext cx="1755775" cy="357188"/>
          </a:xfrm>
        </p:spPr>
        <p:txBody>
          <a:bodyPr/>
          <a:lstStyle>
            <a:lvl1pPr>
              <a:defRPr smtClean="0"/>
            </a:lvl1pPr>
          </a:lstStyle>
          <a:p>
            <a:pPr>
              <a:defRPr/>
            </a:pPr>
            <a:fld id="{AB73EE3A-613F-4666-96C3-285B2DFF3720}"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071255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lvl1pPr fontAlgn="auto">
              <a:spcBef>
                <a:spcPts val="0"/>
              </a:spcBef>
              <a:spcAft>
                <a:spcPts val="0"/>
              </a:spcAft>
              <a:defRPr>
                <a:latin typeface="+mn-lt"/>
              </a:defRPr>
            </a:lvl1pPr>
          </a:lstStyle>
          <a:p>
            <a:pPr>
              <a:defRPr/>
            </a:pPr>
            <a:fld id="{21760EBD-797E-4A37-A31C-92603ED8CEA5}" type="slidenum">
              <a:rPr lang="en-US"/>
              <a:pPr>
                <a:defRPr/>
              </a:pPr>
              <a:t>‹#›</a:t>
            </a:fld>
            <a:endParaRPr lang="en-US" dirty="0"/>
          </a:p>
        </p:txBody>
      </p:sp>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Number"/>
          <p:cNvSpPr>
            <a:spLocks noGrp="1" noChangeArrowheads="1"/>
          </p:cNvSpPr>
          <p:nvPr>
            <p:ph type="sldNum" sz="quarter" idx="10"/>
          </p:nvPr>
        </p:nvSpPr>
        <p:spPr>
          <a:ln/>
        </p:spPr>
        <p:txBody>
          <a:bodyPr/>
          <a:lstStyle>
            <a:lvl1pPr>
              <a:defRPr/>
            </a:lvl1pPr>
          </a:lstStyle>
          <a:p>
            <a:pPr>
              <a:defRPr/>
            </a:pPr>
            <a:fld id="{E4BF1A56-2E5D-45D5-8ED3-EC3A64E8D7F9}"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0560616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Number"/>
          <p:cNvSpPr>
            <a:spLocks noGrp="1" noChangeArrowheads="1"/>
          </p:cNvSpPr>
          <p:nvPr>
            <p:ph type="sldNum" sz="quarter" idx="10"/>
          </p:nvPr>
        </p:nvSpPr>
        <p:spPr>
          <a:ln/>
        </p:spPr>
        <p:txBody>
          <a:bodyPr/>
          <a:lstStyle>
            <a:lvl1pPr>
              <a:defRPr/>
            </a:lvl1pPr>
          </a:lstStyle>
          <a:p>
            <a:pPr>
              <a:defRPr/>
            </a:pPr>
            <a:fld id="{53504B00-7339-4A37-8E48-C11832085F58}"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5935035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49263" y="990600"/>
            <a:ext cx="4046537"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90600"/>
            <a:ext cx="4046538"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Number"/>
          <p:cNvSpPr>
            <a:spLocks noGrp="1" noChangeArrowheads="1"/>
          </p:cNvSpPr>
          <p:nvPr>
            <p:ph type="sldNum" sz="quarter" idx="10"/>
          </p:nvPr>
        </p:nvSpPr>
        <p:spPr>
          <a:ln/>
        </p:spPr>
        <p:txBody>
          <a:bodyPr/>
          <a:lstStyle>
            <a:lvl1pPr>
              <a:defRPr/>
            </a:lvl1pPr>
          </a:lstStyle>
          <a:p>
            <a:pPr>
              <a:defRPr/>
            </a:pPr>
            <a:fld id="{AE0A2BBD-B9E3-4F91-8AAF-C6F4718C7BD7}"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5677910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Number"/>
          <p:cNvSpPr>
            <a:spLocks noGrp="1" noChangeArrowheads="1"/>
          </p:cNvSpPr>
          <p:nvPr>
            <p:ph type="sldNum" sz="quarter" idx="10"/>
          </p:nvPr>
        </p:nvSpPr>
        <p:spPr>
          <a:ln/>
        </p:spPr>
        <p:txBody>
          <a:bodyPr/>
          <a:lstStyle>
            <a:lvl1pPr>
              <a:defRPr/>
            </a:lvl1pPr>
          </a:lstStyle>
          <a:p>
            <a:pPr>
              <a:defRPr/>
            </a:pPr>
            <a:fld id="{128F953A-F856-476E-8456-F9D224386E4B}"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2866843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Number"/>
          <p:cNvSpPr>
            <a:spLocks noGrp="1" noChangeArrowheads="1"/>
          </p:cNvSpPr>
          <p:nvPr>
            <p:ph type="sldNum" sz="quarter" idx="10"/>
          </p:nvPr>
        </p:nvSpPr>
        <p:spPr>
          <a:ln/>
        </p:spPr>
        <p:txBody>
          <a:bodyPr/>
          <a:lstStyle>
            <a:lvl1pPr>
              <a:defRPr/>
            </a:lvl1pPr>
          </a:lstStyle>
          <a:p>
            <a:pPr>
              <a:defRPr/>
            </a:pPr>
            <a:fld id="{CF0430FE-2A93-4908-BF0F-BF5253CF39DC}"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0579822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Number"/>
          <p:cNvSpPr>
            <a:spLocks noGrp="1" noChangeArrowheads="1"/>
          </p:cNvSpPr>
          <p:nvPr>
            <p:ph type="sldNum" sz="quarter" idx="10"/>
          </p:nvPr>
        </p:nvSpPr>
        <p:spPr>
          <a:ln/>
        </p:spPr>
        <p:txBody>
          <a:bodyPr/>
          <a:lstStyle>
            <a:lvl1pPr>
              <a:defRPr/>
            </a:lvl1pPr>
          </a:lstStyle>
          <a:p>
            <a:pPr>
              <a:defRPr/>
            </a:pPr>
            <a:fld id="{2D7EF110-8BD0-4836-B7ED-26941A542C48}"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1125451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Number"/>
          <p:cNvSpPr>
            <a:spLocks noGrp="1" noChangeArrowheads="1"/>
          </p:cNvSpPr>
          <p:nvPr>
            <p:ph type="sldNum" sz="quarter" idx="10"/>
          </p:nvPr>
        </p:nvSpPr>
        <p:spPr>
          <a:ln/>
        </p:spPr>
        <p:txBody>
          <a:bodyPr/>
          <a:lstStyle>
            <a:lvl1pPr>
              <a:defRPr/>
            </a:lvl1pPr>
          </a:lstStyle>
          <a:p>
            <a:pPr>
              <a:defRPr/>
            </a:pPr>
            <a:fld id="{6704C83D-3667-44B8-8816-BBE7FDA5D32D}"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8703860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Number"/>
          <p:cNvSpPr>
            <a:spLocks noGrp="1" noChangeArrowheads="1"/>
          </p:cNvSpPr>
          <p:nvPr>
            <p:ph type="sldNum" sz="quarter" idx="10"/>
          </p:nvPr>
        </p:nvSpPr>
        <p:spPr>
          <a:ln/>
        </p:spPr>
        <p:txBody>
          <a:bodyPr/>
          <a:lstStyle>
            <a:lvl1pPr>
              <a:defRPr/>
            </a:lvl1pPr>
          </a:lstStyle>
          <a:p>
            <a:pPr>
              <a:defRPr/>
            </a:pPr>
            <a:fld id="{24A08124-1178-4AF0-8642-3B5009677AD8}"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7766224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Number"/>
          <p:cNvSpPr>
            <a:spLocks noGrp="1" noChangeArrowheads="1"/>
          </p:cNvSpPr>
          <p:nvPr>
            <p:ph type="sldNum" sz="quarter" idx="10"/>
          </p:nvPr>
        </p:nvSpPr>
        <p:spPr>
          <a:ln/>
        </p:spPr>
        <p:txBody>
          <a:bodyPr/>
          <a:lstStyle>
            <a:lvl1pPr>
              <a:defRPr/>
            </a:lvl1pPr>
          </a:lstStyle>
          <a:p>
            <a:pPr>
              <a:defRPr/>
            </a:pPr>
            <a:fld id="{679030CC-C5C5-4AD2-9BA3-CDBF24805437}"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0062734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90500"/>
            <a:ext cx="2060575" cy="51435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9263" y="190500"/>
            <a:ext cx="6032500" cy="5143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Number"/>
          <p:cNvSpPr>
            <a:spLocks noGrp="1" noChangeArrowheads="1"/>
          </p:cNvSpPr>
          <p:nvPr>
            <p:ph type="sldNum" sz="quarter" idx="10"/>
          </p:nvPr>
        </p:nvSpPr>
        <p:spPr>
          <a:ln/>
        </p:spPr>
        <p:txBody>
          <a:bodyPr/>
          <a:lstStyle>
            <a:lvl1pPr>
              <a:defRPr/>
            </a:lvl1pPr>
          </a:lstStyle>
          <a:p>
            <a:pPr>
              <a:defRPr/>
            </a:pPr>
            <a:fld id="{A64A0CE9-E0DB-418F-9B24-F50668342676}"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51502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1.jpe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1.jpe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1.jpe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1.jpe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a:off x="0" y="0"/>
            <a:ext cx="914400" cy="838200"/>
          </a:xfrm>
          <a:prstGeom prst="rect">
            <a:avLst/>
          </a:prstGeom>
          <a:solidFill>
            <a:srgbClr val="1F497D"/>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r"/>
            <a:endParaRPr lang="en-US" sz="800" smtClean="0">
              <a:solidFill>
                <a:srgbClr val="FFFFFF"/>
              </a:solidFill>
              <a:latin typeface="Calibri" pitchFamily="34" charset="0"/>
            </a:endParaRPr>
          </a:p>
        </p:txBody>
      </p:sp>
      <p:pic>
        <p:nvPicPr>
          <p:cNvPr id="1027" name="ClientLogoHolder" descr="&lt;tags&gt;&lt;tag n=&quot;Visible&quot; v=&quot;False&quot; /&gt;&lt;/tags&gt;" hidden="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640638" y="273050"/>
            <a:ext cx="10477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SlideTitle" descr="Text Box: Title"/>
          <p:cNvSpPr>
            <a:spLocks noGrp="1" noChangeArrowheads="1"/>
          </p:cNvSpPr>
          <p:nvPr>
            <p:ph type="title"/>
          </p:nvPr>
        </p:nvSpPr>
        <p:spPr bwMode="gray">
          <a:xfrm>
            <a:off x="1090613" y="190500"/>
            <a:ext cx="72199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ja-JP" smtClean="0"/>
              <a:t>Title</a:t>
            </a:r>
          </a:p>
        </p:txBody>
      </p:sp>
      <p:sp>
        <p:nvSpPr>
          <p:cNvPr id="1029" name="BasicText" descr="&lt;tags&gt;&lt;tag n=&quot;Linked&quot; v=&quot;True&quot; /&gt;&lt;/tags&gt;"/>
          <p:cNvSpPr>
            <a:spLocks noGrp="1" noChangeArrowheads="1"/>
          </p:cNvSpPr>
          <p:nvPr>
            <p:ph type="body" idx="1"/>
          </p:nvPr>
        </p:nvSpPr>
        <p:spPr bwMode="gray">
          <a:xfrm>
            <a:off x="449263" y="990600"/>
            <a:ext cx="82454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Subheading</a:t>
            </a:r>
          </a:p>
          <a:p>
            <a:pPr lvl="1"/>
            <a:r>
              <a:rPr lang="en-US" altLang="ja-JP" smtClean="0"/>
              <a:t>Basic text</a:t>
            </a:r>
          </a:p>
          <a:p>
            <a:pPr lvl="2"/>
            <a:r>
              <a:rPr lang="en-US" altLang="ja-JP" smtClean="0"/>
              <a:t>Bullet level one</a:t>
            </a:r>
          </a:p>
          <a:p>
            <a:pPr lvl="3"/>
            <a:r>
              <a:rPr lang="en-US" altLang="ja-JP" smtClean="0"/>
              <a:t>Bullet level two</a:t>
            </a:r>
          </a:p>
          <a:p>
            <a:pPr lvl="4"/>
            <a:r>
              <a:rPr lang="en-US" altLang="ja-JP" smtClean="0"/>
              <a:t>Bullet level three</a:t>
            </a:r>
          </a:p>
        </p:txBody>
      </p:sp>
      <p:sp>
        <p:nvSpPr>
          <p:cNvPr id="1030" name="DraftAndConfidential" descr="&lt;tags&gt;&lt;tag n=&quot;Language&quot; v=&quot;ENG&quot; /&gt;&lt;/tags&gt;" hidden="1"/>
          <p:cNvSpPr txBox="1">
            <a:spLocks noChangeArrowheads="1"/>
          </p:cNvSpPr>
          <p:nvPr/>
        </p:nvSpPr>
        <p:spPr bwMode="auto">
          <a:xfrm>
            <a:off x="7667625" y="6273800"/>
            <a:ext cx="102552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100" b="1">
                <a:solidFill>
                  <a:schemeClr val="tx1"/>
                </a:solidFill>
                <a:latin typeface="Calibri" pitchFamily="34" charset="0"/>
              </a:defRPr>
            </a:lvl1pPr>
            <a:lvl2pPr marL="742950" indent="-285750" eaLnBrk="0" hangingPunct="0">
              <a:defRPr sz="1100" b="1">
                <a:solidFill>
                  <a:schemeClr val="tx1"/>
                </a:solidFill>
                <a:latin typeface="Calibri" pitchFamily="34" charset="0"/>
              </a:defRPr>
            </a:lvl2pPr>
            <a:lvl3pPr marL="1143000" indent="-228600" eaLnBrk="0" hangingPunct="0">
              <a:defRPr sz="1100" b="1">
                <a:solidFill>
                  <a:schemeClr val="tx1"/>
                </a:solidFill>
                <a:latin typeface="Calibri" pitchFamily="34" charset="0"/>
              </a:defRPr>
            </a:lvl3pPr>
            <a:lvl4pPr marL="1600200" indent="-228600" eaLnBrk="0" hangingPunct="0">
              <a:defRPr sz="1100" b="1">
                <a:solidFill>
                  <a:schemeClr val="tx1"/>
                </a:solidFill>
                <a:latin typeface="Calibri" pitchFamily="34" charset="0"/>
              </a:defRPr>
            </a:lvl4pPr>
            <a:lvl5pPr marL="2057400" indent="-228600" eaLnBrk="0" hangingPunct="0">
              <a:defRPr sz="1100" b="1">
                <a:solidFill>
                  <a:schemeClr val="tx1"/>
                </a:solidFill>
                <a:latin typeface="Calibri" pitchFamily="34" charset="0"/>
              </a:defRPr>
            </a:lvl5pPr>
            <a:lvl6pPr marL="2514600" indent="-228600" algn="ctr" eaLnBrk="0" fontAlgn="base" hangingPunct="0">
              <a:lnSpc>
                <a:spcPct val="95000"/>
              </a:lnSpc>
              <a:spcBef>
                <a:spcPct val="0"/>
              </a:spcBef>
              <a:spcAft>
                <a:spcPct val="0"/>
              </a:spcAft>
              <a:buClr>
                <a:schemeClr val="bg1"/>
              </a:buClr>
              <a:defRPr sz="1100" b="1">
                <a:solidFill>
                  <a:schemeClr val="tx1"/>
                </a:solidFill>
                <a:latin typeface="Calibri" pitchFamily="34" charset="0"/>
              </a:defRPr>
            </a:lvl6pPr>
            <a:lvl7pPr marL="2971800" indent="-228600" algn="ctr" eaLnBrk="0" fontAlgn="base" hangingPunct="0">
              <a:lnSpc>
                <a:spcPct val="95000"/>
              </a:lnSpc>
              <a:spcBef>
                <a:spcPct val="0"/>
              </a:spcBef>
              <a:spcAft>
                <a:spcPct val="0"/>
              </a:spcAft>
              <a:buClr>
                <a:schemeClr val="bg1"/>
              </a:buClr>
              <a:defRPr sz="1100" b="1">
                <a:solidFill>
                  <a:schemeClr val="tx1"/>
                </a:solidFill>
                <a:latin typeface="Calibri" pitchFamily="34" charset="0"/>
              </a:defRPr>
            </a:lvl7pPr>
            <a:lvl8pPr marL="3429000" indent="-228600" algn="ctr" eaLnBrk="0" fontAlgn="base" hangingPunct="0">
              <a:lnSpc>
                <a:spcPct val="95000"/>
              </a:lnSpc>
              <a:spcBef>
                <a:spcPct val="0"/>
              </a:spcBef>
              <a:spcAft>
                <a:spcPct val="0"/>
              </a:spcAft>
              <a:buClr>
                <a:schemeClr val="bg1"/>
              </a:buClr>
              <a:defRPr sz="1100" b="1">
                <a:solidFill>
                  <a:schemeClr val="tx1"/>
                </a:solidFill>
                <a:latin typeface="Calibri" pitchFamily="34" charset="0"/>
              </a:defRPr>
            </a:lvl8pPr>
            <a:lvl9pPr marL="3886200" indent="-228600" algn="ctr" eaLnBrk="0" fontAlgn="base" hangingPunct="0">
              <a:lnSpc>
                <a:spcPct val="95000"/>
              </a:lnSpc>
              <a:spcBef>
                <a:spcPct val="0"/>
              </a:spcBef>
              <a:spcAft>
                <a:spcPct val="0"/>
              </a:spcAft>
              <a:buClr>
                <a:schemeClr val="bg1"/>
              </a:buClr>
              <a:defRPr sz="1100" b="1">
                <a:solidFill>
                  <a:schemeClr val="tx1"/>
                </a:solidFill>
                <a:latin typeface="Calibri" pitchFamily="34" charset="0"/>
              </a:defRPr>
            </a:lvl9pPr>
          </a:lstStyle>
          <a:p>
            <a:pPr algn="r" eaLnBrk="1" hangingPunct="1">
              <a:lnSpc>
                <a:spcPct val="95000"/>
              </a:lnSpc>
              <a:buClr>
                <a:srgbClr val="1F497D"/>
              </a:buClr>
              <a:buSzPct val="120000"/>
              <a:buFont typeface="Wingdings" pitchFamily="2" charset="2"/>
              <a:buNone/>
            </a:pPr>
            <a:r>
              <a:rPr lang="en-US" altLang="ja-JP" sz="1000" b="0" smtClean="0">
                <a:solidFill>
                  <a:srgbClr val="000000"/>
                </a:solidFill>
                <a:ea typeface="ＭＳ Ｐゴシック" pitchFamily="34" charset="-128"/>
              </a:rPr>
              <a:t>Confidential / Draft</a:t>
            </a:r>
          </a:p>
        </p:txBody>
      </p:sp>
      <p:pic>
        <p:nvPicPr>
          <p:cNvPr id="1031" name="CompanyLogoHolder" descr="&lt;tags&gt;&lt;tag n=&quot;Visible&quot; v=&quot;False&quot; /&gt;&lt;/tags&gt;" hidden="1"/>
          <p:cNvPicPr preferRelativeResize="0">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49263" y="6240463"/>
            <a:ext cx="16287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pic>
      <p:cxnSp>
        <p:nvCxnSpPr>
          <p:cNvPr id="1032" name="Straight Connector 6"/>
          <p:cNvCxnSpPr>
            <a:cxnSpLocks noChangeShapeType="1"/>
          </p:cNvCxnSpPr>
          <p:nvPr userDrawn="1"/>
        </p:nvCxnSpPr>
        <p:spPr bwMode="auto">
          <a:xfrm>
            <a:off x="0" y="836613"/>
            <a:ext cx="8839200" cy="1587"/>
          </a:xfrm>
          <a:prstGeom prst="line">
            <a:avLst/>
          </a:prstGeom>
          <a:noFill/>
          <a:ln w="9525" algn="ctr">
            <a:solidFill>
              <a:srgbClr val="1F497D"/>
            </a:solidFill>
            <a:round/>
            <a:headEnd/>
            <a:tailEnd/>
          </a:ln>
          <a:extLst>
            <a:ext uri="{909E8E84-426E-40DD-AFC4-6F175D3DCCD1}">
              <a14:hiddenFill xmlns:a14="http://schemas.microsoft.com/office/drawing/2010/main">
                <a:noFill/>
              </a14:hiddenFill>
            </a:ext>
          </a:extLst>
        </p:spPr>
      </p:cxnSp>
      <p:cxnSp>
        <p:nvCxnSpPr>
          <p:cNvPr id="1033" name="Straight Connector 7"/>
          <p:cNvCxnSpPr>
            <a:cxnSpLocks noChangeShapeType="1"/>
          </p:cNvCxnSpPr>
          <p:nvPr userDrawn="1"/>
        </p:nvCxnSpPr>
        <p:spPr bwMode="auto">
          <a:xfrm>
            <a:off x="0" y="912813"/>
            <a:ext cx="8991600" cy="1587"/>
          </a:xfrm>
          <a:prstGeom prst="line">
            <a:avLst/>
          </a:prstGeom>
          <a:noFill/>
          <a:ln w="38100" algn="ctr">
            <a:solidFill>
              <a:srgbClr val="1F497D"/>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cxnSp>
      <p:pic>
        <p:nvPicPr>
          <p:cNvPr id="1034" name="Picture 10" descr="ContourGlobal TM Logo.jp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47663" y="6370638"/>
            <a:ext cx="100488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5" name="Straight Connector 4"/>
          <p:cNvCxnSpPr>
            <a:cxnSpLocks noChangeShapeType="1"/>
          </p:cNvCxnSpPr>
          <p:nvPr userDrawn="1"/>
        </p:nvCxnSpPr>
        <p:spPr bwMode="auto">
          <a:xfrm>
            <a:off x="1524000" y="6553200"/>
            <a:ext cx="7620000" cy="1588"/>
          </a:xfrm>
          <a:prstGeom prst="line">
            <a:avLst/>
          </a:prstGeom>
          <a:noFill/>
          <a:ln w="9525" algn="ctr">
            <a:solidFill>
              <a:srgbClr val="1F497D"/>
            </a:solidFill>
            <a:round/>
            <a:headEnd/>
            <a:tailEnd/>
          </a:ln>
          <a:extLst>
            <a:ext uri="{909E8E84-426E-40DD-AFC4-6F175D3DCCD1}">
              <a14:hiddenFill xmlns:a14="http://schemas.microsoft.com/office/drawing/2010/main">
                <a:noFill/>
              </a14:hiddenFill>
            </a:ext>
          </a:extLst>
        </p:spPr>
      </p:cxnSp>
      <p:sp>
        <p:nvSpPr>
          <p:cNvPr id="1036" name="Slide Number Placeholder 5"/>
          <p:cNvSpPr txBox="1">
            <a:spLocks/>
          </p:cNvSpPr>
          <p:nvPr userDrawn="1"/>
        </p:nvSpPr>
        <p:spPr bwMode="auto">
          <a:xfrm>
            <a:off x="8610600" y="6553200"/>
            <a:ext cx="533400" cy="304800"/>
          </a:xfrm>
          <a:prstGeom prst="rect">
            <a:avLst/>
          </a:prstGeom>
          <a:solidFill>
            <a:srgbClr val="1F497D"/>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eaLnBrk="0" hangingPunct="0">
              <a:defRPr sz="1100" b="1">
                <a:solidFill>
                  <a:schemeClr val="tx1"/>
                </a:solidFill>
                <a:latin typeface="Calibri" pitchFamily="34" charset="0"/>
              </a:defRPr>
            </a:lvl1pPr>
            <a:lvl2pPr marL="742950" indent="-285750" eaLnBrk="0" hangingPunct="0">
              <a:defRPr sz="1100" b="1">
                <a:solidFill>
                  <a:schemeClr val="tx1"/>
                </a:solidFill>
                <a:latin typeface="Calibri" pitchFamily="34" charset="0"/>
              </a:defRPr>
            </a:lvl2pPr>
            <a:lvl3pPr marL="1143000" indent="-228600" eaLnBrk="0" hangingPunct="0">
              <a:defRPr sz="1100" b="1">
                <a:solidFill>
                  <a:schemeClr val="tx1"/>
                </a:solidFill>
                <a:latin typeface="Calibri" pitchFamily="34" charset="0"/>
              </a:defRPr>
            </a:lvl3pPr>
            <a:lvl4pPr marL="1600200" indent="-228600" eaLnBrk="0" hangingPunct="0">
              <a:defRPr sz="1100" b="1">
                <a:solidFill>
                  <a:schemeClr val="tx1"/>
                </a:solidFill>
                <a:latin typeface="Calibri" pitchFamily="34" charset="0"/>
              </a:defRPr>
            </a:lvl4pPr>
            <a:lvl5pPr marL="2057400" indent="-228600" eaLnBrk="0" hangingPunct="0">
              <a:defRPr sz="1100" b="1">
                <a:solidFill>
                  <a:schemeClr val="tx1"/>
                </a:solidFill>
                <a:latin typeface="Calibri" pitchFamily="34" charset="0"/>
              </a:defRPr>
            </a:lvl5pPr>
            <a:lvl6pPr marL="2514600" indent="-228600" algn="ctr" eaLnBrk="0" fontAlgn="base" hangingPunct="0">
              <a:lnSpc>
                <a:spcPct val="95000"/>
              </a:lnSpc>
              <a:spcBef>
                <a:spcPct val="0"/>
              </a:spcBef>
              <a:spcAft>
                <a:spcPct val="0"/>
              </a:spcAft>
              <a:buClr>
                <a:schemeClr val="bg1"/>
              </a:buClr>
              <a:defRPr sz="1100" b="1">
                <a:solidFill>
                  <a:schemeClr val="tx1"/>
                </a:solidFill>
                <a:latin typeface="Calibri" pitchFamily="34" charset="0"/>
              </a:defRPr>
            </a:lvl6pPr>
            <a:lvl7pPr marL="2971800" indent="-228600" algn="ctr" eaLnBrk="0" fontAlgn="base" hangingPunct="0">
              <a:lnSpc>
                <a:spcPct val="95000"/>
              </a:lnSpc>
              <a:spcBef>
                <a:spcPct val="0"/>
              </a:spcBef>
              <a:spcAft>
                <a:spcPct val="0"/>
              </a:spcAft>
              <a:buClr>
                <a:schemeClr val="bg1"/>
              </a:buClr>
              <a:defRPr sz="1100" b="1">
                <a:solidFill>
                  <a:schemeClr val="tx1"/>
                </a:solidFill>
                <a:latin typeface="Calibri" pitchFamily="34" charset="0"/>
              </a:defRPr>
            </a:lvl7pPr>
            <a:lvl8pPr marL="3429000" indent="-228600" algn="ctr" eaLnBrk="0" fontAlgn="base" hangingPunct="0">
              <a:lnSpc>
                <a:spcPct val="95000"/>
              </a:lnSpc>
              <a:spcBef>
                <a:spcPct val="0"/>
              </a:spcBef>
              <a:spcAft>
                <a:spcPct val="0"/>
              </a:spcAft>
              <a:buClr>
                <a:schemeClr val="bg1"/>
              </a:buClr>
              <a:defRPr sz="1100" b="1">
                <a:solidFill>
                  <a:schemeClr val="tx1"/>
                </a:solidFill>
                <a:latin typeface="Calibri" pitchFamily="34" charset="0"/>
              </a:defRPr>
            </a:lvl8pPr>
            <a:lvl9pPr marL="3886200" indent="-228600" algn="ctr" eaLnBrk="0" fontAlgn="base" hangingPunct="0">
              <a:lnSpc>
                <a:spcPct val="95000"/>
              </a:lnSpc>
              <a:spcBef>
                <a:spcPct val="0"/>
              </a:spcBef>
              <a:spcAft>
                <a:spcPct val="0"/>
              </a:spcAft>
              <a:buClr>
                <a:schemeClr val="bg1"/>
              </a:buClr>
              <a:defRPr sz="1100" b="1">
                <a:solidFill>
                  <a:schemeClr val="tx1"/>
                </a:solidFill>
                <a:latin typeface="Calibri" pitchFamily="34" charset="0"/>
              </a:defRPr>
            </a:lvl9pPr>
          </a:lstStyle>
          <a:p>
            <a:pPr algn="r" eaLnBrk="1" hangingPunct="1"/>
            <a:endParaRPr lang="en-US" sz="800" b="0" smtClean="0">
              <a:solidFill>
                <a:srgbClr val="FFFFFF"/>
              </a:solidFill>
            </a:endParaRPr>
          </a:p>
        </p:txBody>
      </p:sp>
      <p:sp>
        <p:nvSpPr>
          <p:cNvPr id="771253" name="SlideNumber"/>
          <p:cNvSpPr>
            <a:spLocks noGrp="1" noChangeArrowheads="1"/>
          </p:cNvSpPr>
          <p:nvPr>
            <p:ph type="sldNum" sz="quarter" idx="4"/>
          </p:nvPr>
        </p:nvSpPr>
        <p:spPr bwMode="gray">
          <a:xfrm>
            <a:off x="7091363" y="6467475"/>
            <a:ext cx="1755775" cy="357188"/>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a:lnSpc>
                <a:spcPct val="100000"/>
              </a:lnSpc>
              <a:buClrTx/>
              <a:defRPr sz="1000" b="0">
                <a:solidFill>
                  <a:schemeClr val="bg1"/>
                </a:solidFill>
                <a:ea typeface="ＭＳ Ｐゴシック" pitchFamily="34" charset="-128"/>
              </a:defRPr>
            </a:lvl1pPr>
          </a:lstStyle>
          <a:p>
            <a:pPr>
              <a:defRPr/>
            </a:pPr>
            <a:fld id="{C988439C-F043-4A2F-A416-1A2EDAA38A1A}" type="slidenum">
              <a:rPr lang="ja-JP" altLang="en-US">
                <a:solidFill>
                  <a:srgbClr val="FFFFFF"/>
                </a:solidFill>
                <a:latin typeface="Calibri" pitchFamily="34" charset="0"/>
              </a:rPr>
              <a:pPr>
                <a:defRPr/>
              </a:pPr>
              <a:t>‹#›</a:t>
            </a:fld>
            <a:endParaRPr lang="en-US" altLang="ja-JP">
              <a:solidFill>
                <a:srgbClr val="FFFFFF"/>
              </a:solidFill>
              <a:latin typeface="Calibri" pitchFamily="34" charset="0"/>
            </a:endParaRPr>
          </a:p>
        </p:txBody>
      </p:sp>
      <p:sp>
        <p:nvSpPr>
          <p:cNvPr id="1038" name="TextBox 11"/>
          <p:cNvSpPr txBox="1">
            <a:spLocks noChangeArrowheads="1"/>
          </p:cNvSpPr>
          <p:nvPr userDrawn="1"/>
        </p:nvSpPr>
        <p:spPr bwMode="auto">
          <a:xfrm>
            <a:off x="7659688" y="6519863"/>
            <a:ext cx="89693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b="1">
                <a:solidFill>
                  <a:schemeClr val="tx1"/>
                </a:solidFill>
                <a:latin typeface="Calibri" pitchFamily="34" charset="0"/>
              </a:defRPr>
            </a:lvl1pPr>
            <a:lvl2pPr marL="742950" indent="-285750" eaLnBrk="0" hangingPunct="0">
              <a:defRPr sz="1100" b="1">
                <a:solidFill>
                  <a:schemeClr val="tx1"/>
                </a:solidFill>
                <a:latin typeface="Calibri" pitchFamily="34" charset="0"/>
              </a:defRPr>
            </a:lvl2pPr>
            <a:lvl3pPr marL="1143000" indent="-228600" eaLnBrk="0" hangingPunct="0">
              <a:defRPr sz="1100" b="1">
                <a:solidFill>
                  <a:schemeClr val="tx1"/>
                </a:solidFill>
                <a:latin typeface="Calibri" pitchFamily="34" charset="0"/>
              </a:defRPr>
            </a:lvl3pPr>
            <a:lvl4pPr marL="1600200" indent="-228600" eaLnBrk="0" hangingPunct="0">
              <a:defRPr sz="1100" b="1">
                <a:solidFill>
                  <a:schemeClr val="tx1"/>
                </a:solidFill>
                <a:latin typeface="Calibri" pitchFamily="34" charset="0"/>
              </a:defRPr>
            </a:lvl4pPr>
            <a:lvl5pPr marL="2057400" indent="-228600" eaLnBrk="0" hangingPunct="0">
              <a:defRPr sz="1100" b="1">
                <a:solidFill>
                  <a:schemeClr val="tx1"/>
                </a:solidFill>
                <a:latin typeface="Calibri" pitchFamily="34" charset="0"/>
              </a:defRPr>
            </a:lvl5pPr>
            <a:lvl6pPr marL="2514600" indent="-228600" algn="ctr" eaLnBrk="0" fontAlgn="base" hangingPunct="0">
              <a:lnSpc>
                <a:spcPct val="95000"/>
              </a:lnSpc>
              <a:spcBef>
                <a:spcPct val="0"/>
              </a:spcBef>
              <a:spcAft>
                <a:spcPct val="0"/>
              </a:spcAft>
              <a:buClr>
                <a:schemeClr val="bg1"/>
              </a:buClr>
              <a:defRPr sz="1100" b="1">
                <a:solidFill>
                  <a:schemeClr val="tx1"/>
                </a:solidFill>
                <a:latin typeface="Calibri" pitchFamily="34" charset="0"/>
              </a:defRPr>
            </a:lvl6pPr>
            <a:lvl7pPr marL="2971800" indent="-228600" algn="ctr" eaLnBrk="0" fontAlgn="base" hangingPunct="0">
              <a:lnSpc>
                <a:spcPct val="95000"/>
              </a:lnSpc>
              <a:spcBef>
                <a:spcPct val="0"/>
              </a:spcBef>
              <a:spcAft>
                <a:spcPct val="0"/>
              </a:spcAft>
              <a:buClr>
                <a:schemeClr val="bg1"/>
              </a:buClr>
              <a:defRPr sz="1100" b="1">
                <a:solidFill>
                  <a:schemeClr val="tx1"/>
                </a:solidFill>
                <a:latin typeface="Calibri" pitchFamily="34" charset="0"/>
              </a:defRPr>
            </a:lvl7pPr>
            <a:lvl8pPr marL="3429000" indent="-228600" algn="ctr" eaLnBrk="0" fontAlgn="base" hangingPunct="0">
              <a:lnSpc>
                <a:spcPct val="95000"/>
              </a:lnSpc>
              <a:spcBef>
                <a:spcPct val="0"/>
              </a:spcBef>
              <a:spcAft>
                <a:spcPct val="0"/>
              </a:spcAft>
              <a:buClr>
                <a:schemeClr val="bg1"/>
              </a:buClr>
              <a:defRPr sz="1100" b="1">
                <a:solidFill>
                  <a:schemeClr val="tx1"/>
                </a:solidFill>
                <a:latin typeface="Calibri" pitchFamily="34" charset="0"/>
              </a:defRPr>
            </a:lvl8pPr>
            <a:lvl9pPr marL="3886200" indent="-228600" algn="ctr" eaLnBrk="0" fontAlgn="base" hangingPunct="0">
              <a:lnSpc>
                <a:spcPct val="95000"/>
              </a:lnSpc>
              <a:spcBef>
                <a:spcPct val="0"/>
              </a:spcBef>
              <a:spcAft>
                <a:spcPct val="0"/>
              </a:spcAft>
              <a:buClr>
                <a:schemeClr val="bg1"/>
              </a:buClr>
              <a:defRPr sz="1100" b="1">
                <a:solidFill>
                  <a:schemeClr val="tx1"/>
                </a:solidFill>
                <a:latin typeface="Calibri" pitchFamily="34" charset="0"/>
              </a:defRPr>
            </a:lvl9pPr>
          </a:lstStyle>
          <a:p>
            <a:pPr eaLnBrk="1" hangingPunct="1"/>
            <a:r>
              <a:rPr lang="en-US" sz="700" b="0" smtClean="0">
                <a:solidFill>
                  <a:srgbClr val="000000"/>
                </a:solidFill>
              </a:rPr>
              <a:t>Strictly Confidential</a:t>
            </a:r>
          </a:p>
        </p:txBody>
      </p:sp>
    </p:spTree>
    <p:extLst>
      <p:ext uri="{BB962C8B-B14F-4D97-AF65-F5344CB8AC3E}">
        <p14:creationId xmlns:p14="http://schemas.microsoft.com/office/powerpoint/2010/main" val="388147778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defTabSz="728663" rtl="0" eaLnBrk="0" fontAlgn="base" hangingPunct="0">
        <a:lnSpc>
          <a:spcPct val="95000"/>
        </a:lnSpc>
        <a:spcBef>
          <a:spcPct val="0"/>
        </a:spcBef>
        <a:spcAft>
          <a:spcPct val="0"/>
        </a:spcAft>
        <a:defRPr sz="2400">
          <a:solidFill>
            <a:schemeClr val="tx1"/>
          </a:solidFill>
          <a:latin typeface="+mj-lt"/>
          <a:ea typeface="+mj-ea"/>
          <a:cs typeface="+mj-cs"/>
        </a:defRPr>
      </a:lvl1pPr>
      <a:lvl2pPr algn="l" defTabSz="728663" rtl="0" eaLnBrk="0" fontAlgn="base" hangingPunct="0">
        <a:lnSpc>
          <a:spcPct val="95000"/>
        </a:lnSpc>
        <a:spcBef>
          <a:spcPct val="0"/>
        </a:spcBef>
        <a:spcAft>
          <a:spcPct val="0"/>
        </a:spcAft>
        <a:defRPr sz="2400">
          <a:solidFill>
            <a:schemeClr val="tx1"/>
          </a:solidFill>
          <a:latin typeface="Calibri" pitchFamily="34" charset="0"/>
        </a:defRPr>
      </a:lvl2pPr>
      <a:lvl3pPr algn="l" defTabSz="728663" rtl="0" eaLnBrk="0" fontAlgn="base" hangingPunct="0">
        <a:lnSpc>
          <a:spcPct val="95000"/>
        </a:lnSpc>
        <a:spcBef>
          <a:spcPct val="0"/>
        </a:spcBef>
        <a:spcAft>
          <a:spcPct val="0"/>
        </a:spcAft>
        <a:defRPr sz="2400">
          <a:solidFill>
            <a:schemeClr val="tx1"/>
          </a:solidFill>
          <a:latin typeface="Calibri" pitchFamily="34" charset="0"/>
        </a:defRPr>
      </a:lvl3pPr>
      <a:lvl4pPr algn="l" defTabSz="728663" rtl="0" eaLnBrk="0" fontAlgn="base" hangingPunct="0">
        <a:lnSpc>
          <a:spcPct val="95000"/>
        </a:lnSpc>
        <a:spcBef>
          <a:spcPct val="0"/>
        </a:spcBef>
        <a:spcAft>
          <a:spcPct val="0"/>
        </a:spcAft>
        <a:defRPr sz="2400">
          <a:solidFill>
            <a:schemeClr val="tx1"/>
          </a:solidFill>
          <a:latin typeface="Calibri" pitchFamily="34" charset="0"/>
        </a:defRPr>
      </a:lvl4pPr>
      <a:lvl5pPr algn="l" defTabSz="728663" rtl="0" eaLnBrk="0" fontAlgn="base" hangingPunct="0">
        <a:lnSpc>
          <a:spcPct val="95000"/>
        </a:lnSpc>
        <a:spcBef>
          <a:spcPct val="0"/>
        </a:spcBef>
        <a:spcAft>
          <a:spcPct val="0"/>
        </a:spcAft>
        <a:defRPr sz="2400">
          <a:solidFill>
            <a:schemeClr val="tx1"/>
          </a:solidFill>
          <a:latin typeface="Calibri" pitchFamily="34" charset="0"/>
        </a:defRPr>
      </a:lvl5pPr>
      <a:lvl6pPr marL="457200" algn="l" defTabSz="728663" rtl="0" fontAlgn="base">
        <a:lnSpc>
          <a:spcPct val="95000"/>
        </a:lnSpc>
        <a:spcBef>
          <a:spcPct val="0"/>
        </a:spcBef>
        <a:spcAft>
          <a:spcPct val="0"/>
        </a:spcAft>
        <a:defRPr sz="2400">
          <a:solidFill>
            <a:schemeClr val="tx1"/>
          </a:solidFill>
          <a:latin typeface="Calibri" pitchFamily="34" charset="0"/>
        </a:defRPr>
      </a:lvl6pPr>
      <a:lvl7pPr marL="914400" algn="l" defTabSz="728663" rtl="0" fontAlgn="base">
        <a:lnSpc>
          <a:spcPct val="95000"/>
        </a:lnSpc>
        <a:spcBef>
          <a:spcPct val="0"/>
        </a:spcBef>
        <a:spcAft>
          <a:spcPct val="0"/>
        </a:spcAft>
        <a:defRPr sz="2400">
          <a:solidFill>
            <a:schemeClr val="tx1"/>
          </a:solidFill>
          <a:latin typeface="Calibri" pitchFamily="34" charset="0"/>
        </a:defRPr>
      </a:lvl7pPr>
      <a:lvl8pPr marL="1371600" algn="l" defTabSz="728663" rtl="0" fontAlgn="base">
        <a:lnSpc>
          <a:spcPct val="95000"/>
        </a:lnSpc>
        <a:spcBef>
          <a:spcPct val="0"/>
        </a:spcBef>
        <a:spcAft>
          <a:spcPct val="0"/>
        </a:spcAft>
        <a:defRPr sz="2400">
          <a:solidFill>
            <a:schemeClr val="tx1"/>
          </a:solidFill>
          <a:latin typeface="Calibri" pitchFamily="34" charset="0"/>
        </a:defRPr>
      </a:lvl8pPr>
      <a:lvl9pPr marL="1828800" algn="l" defTabSz="728663" rtl="0" fontAlgn="base">
        <a:lnSpc>
          <a:spcPct val="95000"/>
        </a:lnSpc>
        <a:spcBef>
          <a:spcPct val="0"/>
        </a:spcBef>
        <a:spcAft>
          <a:spcPct val="0"/>
        </a:spcAft>
        <a:defRPr sz="2400">
          <a:solidFill>
            <a:schemeClr val="tx1"/>
          </a:solidFill>
          <a:latin typeface="Calibri" pitchFamily="34" charset="0"/>
        </a:defRPr>
      </a:lvl9pPr>
    </p:titleStyle>
    <p:bodyStyle>
      <a:lvl1pPr marL="342900" indent="-342900" algn="l" defTabSz="728663" rtl="0" eaLnBrk="0" fontAlgn="base" hangingPunct="0">
        <a:lnSpc>
          <a:spcPct val="95000"/>
        </a:lnSpc>
        <a:spcBef>
          <a:spcPct val="95000"/>
        </a:spcBef>
        <a:spcAft>
          <a:spcPct val="0"/>
        </a:spcAft>
        <a:buClr>
          <a:schemeClr val="tx1"/>
        </a:buClr>
        <a:buSzPct val="120000"/>
        <a:buFont typeface="Wingdings" pitchFamily="2" charset="2"/>
        <a:defRPr sz="1400" b="1">
          <a:solidFill>
            <a:schemeClr val="tx1"/>
          </a:solidFill>
          <a:latin typeface="+mn-lt"/>
          <a:ea typeface="+mn-ea"/>
          <a:cs typeface="+mn-cs"/>
        </a:defRPr>
      </a:lvl1pPr>
      <a:lvl2pPr marL="1588" indent="455613" algn="l" defTabSz="728663" rtl="0" eaLnBrk="0" fontAlgn="base" hangingPunct="0">
        <a:lnSpc>
          <a:spcPct val="95000"/>
        </a:lnSpc>
        <a:spcBef>
          <a:spcPct val="36000"/>
        </a:spcBef>
        <a:spcAft>
          <a:spcPct val="0"/>
        </a:spcAft>
        <a:buClr>
          <a:schemeClr val="tx1"/>
        </a:buClr>
        <a:buSzPct val="120000"/>
        <a:defRPr sz="1400">
          <a:solidFill>
            <a:schemeClr val="tx1"/>
          </a:solidFill>
          <a:latin typeface="+mn-lt"/>
        </a:defRPr>
      </a:lvl2pPr>
      <a:lvl3pPr marL="228600" indent="-225425" algn="l" defTabSz="728663" rtl="0" eaLnBrk="0" fontAlgn="base" hangingPunct="0">
        <a:lnSpc>
          <a:spcPct val="95000"/>
        </a:lnSpc>
        <a:spcBef>
          <a:spcPct val="0"/>
        </a:spcBef>
        <a:spcAft>
          <a:spcPct val="0"/>
        </a:spcAft>
        <a:buClr>
          <a:schemeClr val="tx1"/>
        </a:buClr>
        <a:buSzPct val="110000"/>
        <a:buChar char="•"/>
        <a:defRPr sz="1400">
          <a:solidFill>
            <a:schemeClr val="tx1"/>
          </a:solidFill>
          <a:latin typeface="+mn-lt"/>
        </a:defRPr>
      </a:lvl3pPr>
      <a:lvl4pPr marL="466725" indent="-236538" algn="l" defTabSz="728663" rtl="0" eaLnBrk="0" fontAlgn="base" hangingPunct="0">
        <a:lnSpc>
          <a:spcPct val="95000"/>
        </a:lnSpc>
        <a:spcBef>
          <a:spcPct val="0"/>
        </a:spcBef>
        <a:spcAft>
          <a:spcPct val="0"/>
        </a:spcAft>
        <a:buClr>
          <a:schemeClr val="tx1"/>
        </a:buClr>
        <a:buFont typeface="Calibri" pitchFamily="34" charset="0"/>
        <a:buChar char="−"/>
        <a:defRPr sz="1400">
          <a:solidFill>
            <a:schemeClr val="tx1"/>
          </a:solidFill>
          <a:latin typeface="+mn-lt"/>
        </a:defRPr>
      </a:lvl4pPr>
      <a:lvl5pPr marL="706438" indent="-238125" algn="l" defTabSz="728663" rtl="0" eaLnBrk="0" fontAlgn="base" hangingPunct="0">
        <a:lnSpc>
          <a:spcPct val="95000"/>
        </a:lnSpc>
        <a:spcBef>
          <a:spcPct val="0"/>
        </a:spcBef>
        <a:spcAft>
          <a:spcPct val="0"/>
        </a:spcAft>
        <a:buClr>
          <a:schemeClr val="tx1"/>
        </a:buClr>
        <a:buChar char="•"/>
        <a:defRPr sz="1400">
          <a:solidFill>
            <a:schemeClr val="tx1"/>
          </a:solidFill>
          <a:latin typeface="+mn-lt"/>
        </a:defRPr>
      </a:lvl5pPr>
      <a:lvl6pPr marL="1163638" indent="-238125" algn="l" defTabSz="728663" rtl="0" fontAlgn="base">
        <a:lnSpc>
          <a:spcPct val="95000"/>
        </a:lnSpc>
        <a:spcBef>
          <a:spcPct val="0"/>
        </a:spcBef>
        <a:spcAft>
          <a:spcPct val="0"/>
        </a:spcAft>
        <a:buClr>
          <a:schemeClr val="tx1"/>
        </a:buClr>
        <a:buChar char="•"/>
        <a:defRPr sz="1400">
          <a:solidFill>
            <a:schemeClr val="tx1"/>
          </a:solidFill>
          <a:latin typeface="+mn-lt"/>
        </a:defRPr>
      </a:lvl6pPr>
      <a:lvl7pPr marL="1620838" indent="-238125" algn="l" defTabSz="728663" rtl="0" fontAlgn="base">
        <a:lnSpc>
          <a:spcPct val="95000"/>
        </a:lnSpc>
        <a:spcBef>
          <a:spcPct val="0"/>
        </a:spcBef>
        <a:spcAft>
          <a:spcPct val="0"/>
        </a:spcAft>
        <a:buClr>
          <a:schemeClr val="tx1"/>
        </a:buClr>
        <a:buChar char="•"/>
        <a:defRPr sz="1400">
          <a:solidFill>
            <a:schemeClr val="tx1"/>
          </a:solidFill>
          <a:latin typeface="+mn-lt"/>
        </a:defRPr>
      </a:lvl7pPr>
      <a:lvl8pPr marL="2078038" indent="-238125" algn="l" defTabSz="728663" rtl="0" fontAlgn="base">
        <a:lnSpc>
          <a:spcPct val="95000"/>
        </a:lnSpc>
        <a:spcBef>
          <a:spcPct val="0"/>
        </a:spcBef>
        <a:spcAft>
          <a:spcPct val="0"/>
        </a:spcAft>
        <a:buClr>
          <a:schemeClr val="tx1"/>
        </a:buClr>
        <a:buChar char="•"/>
        <a:defRPr sz="1400">
          <a:solidFill>
            <a:schemeClr val="tx1"/>
          </a:solidFill>
          <a:latin typeface="+mn-lt"/>
        </a:defRPr>
      </a:lvl8pPr>
      <a:lvl9pPr marL="2535238" indent="-238125" algn="l" defTabSz="728663" rtl="0" fontAlgn="base">
        <a:lnSpc>
          <a:spcPct val="95000"/>
        </a:lnSpc>
        <a:spcBef>
          <a:spcPct val="0"/>
        </a:spcBef>
        <a:spcAft>
          <a:spcPct val="0"/>
        </a:spcAft>
        <a:buClr>
          <a:schemeClr val="tx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7" name="Rectangle 8"/>
          <p:cNvSpPr>
            <a:spLocks noChangeArrowheads="1"/>
          </p:cNvSpPr>
          <p:nvPr userDrawn="1"/>
        </p:nvSpPr>
        <p:spPr bwMode="auto">
          <a:xfrm>
            <a:off x="0" y="0"/>
            <a:ext cx="914400" cy="838200"/>
          </a:xfrm>
          <a:prstGeom prst="rect">
            <a:avLst/>
          </a:prstGeom>
          <a:solidFill>
            <a:srgbClr val="1F497D"/>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r" fontAlgn="auto">
              <a:spcBef>
                <a:spcPts val="0"/>
              </a:spcBef>
              <a:spcAft>
                <a:spcPts val="0"/>
              </a:spcAft>
              <a:defRPr/>
            </a:pPr>
            <a:endParaRPr lang="en-US" sz="800" dirty="0">
              <a:solidFill>
                <a:srgbClr val="FFFFFF"/>
              </a:solidFill>
              <a:latin typeface="Calibri"/>
            </a:endParaRPr>
          </a:p>
        </p:txBody>
      </p:sp>
      <p:pic>
        <p:nvPicPr>
          <p:cNvPr id="771204" name="ClientLogoHolder" descr="&lt;tags&gt;&lt;tag n=&quot;Visible&quot; v=&quot;False&quot; /&gt;&lt;/tags&gt;" hidden="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640638" y="273050"/>
            <a:ext cx="1047750" cy="514350"/>
          </a:xfrm>
          <a:prstGeom prst="rect">
            <a:avLst/>
          </a:prstGeom>
          <a:noFill/>
          <a:extLst>
            <a:ext uri="{909E8E84-426E-40DD-AFC4-6F175D3DCCD1}">
              <a14:hiddenFill xmlns:a14="http://schemas.microsoft.com/office/drawing/2010/main">
                <a:solidFill>
                  <a:srgbClr val="FFFFFF"/>
                </a:solidFill>
              </a14:hiddenFill>
            </a:ext>
          </a:extLst>
        </p:spPr>
      </p:pic>
      <p:sp>
        <p:nvSpPr>
          <p:cNvPr id="771185" name="SlideTitle" descr="Text Box: Title"/>
          <p:cNvSpPr>
            <a:spLocks noGrp="1" noChangeArrowheads="1"/>
          </p:cNvSpPr>
          <p:nvPr>
            <p:ph type="title"/>
          </p:nvPr>
        </p:nvSpPr>
        <p:spPr bwMode="gray">
          <a:xfrm>
            <a:off x="1090613" y="190500"/>
            <a:ext cx="72199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ja-JP" smtClean="0"/>
              <a:t>Title</a:t>
            </a:r>
          </a:p>
        </p:txBody>
      </p:sp>
      <p:sp>
        <p:nvSpPr>
          <p:cNvPr id="771186" name="BasicText" descr="&lt;tags&gt;&lt;tag n=&quot;Linked&quot; v=&quot;True&quot; /&gt;&lt;/tags&gt;"/>
          <p:cNvSpPr>
            <a:spLocks noGrp="1" noChangeArrowheads="1"/>
          </p:cNvSpPr>
          <p:nvPr>
            <p:ph type="body" idx="1"/>
          </p:nvPr>
        </p:nvSpPr>
        <p:spPr bwMode="gray">
          <a:xfrm>
            <a:off x="449263" y="990600"/>
            <a:ext cx="824547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ja-JP" smtClean="0"/>
              <a:t>Subheading</a:t>
            </a:r>
          </a:p>
          <a:p>
            <a:pPr lvl="1"/>
            <a:r>
              <a:rPr lang="en-US" altLang="ja-JP" smtClean="0"/>
              <a:t>Basic text</a:t>
            </a:r>
          </a:p>
          <a:p>
            <a:pPr lvl="2"/>
            <a:r>
              <a:rPr lang="en-US" altLang="ja-JP" smtClean="0"/>
              <a:t>Bullet level one</a:t>
            </a:r>
          </a:p>
          <a:p>
            <a:pPr lvl="3"/>
            <a:r>
              <a:rPr lang="en-US" altLang="ja-JP" smtClean="0"/>
              <a:t>Bullet level two</a:t>
            </a:r>
          </a:p>
          <a:p>
            <a:pPr lvl="4"/>
            <a:r>
              <a:rPr lang="en-US" altLang="ja-JP" smtClean="0"/>
              <a:t>Bullet level three</a:t>
            </a:r>
          </a:p>
        </p:txBody>
      </p:sp>
      <p:sp>
        <p:nvSpPr>
          <p:cNvPr id="771199" name="DraftAndConfidential" descr="&lt;tags&gt;&lt;tag n=&quot;Language&quot; v=&quot;ENG&quot; /&gt;&lt;/tags&gt;" hidden="1"/>
          <p:cNvSpPr txBox="1">
            <a:spLocks noChangeArrowheads="1"/>
          </p:cNvSpPr>
          <p:nvPr/>
        </p:nvSpPr>
        <p:spPr bwMode="auto">
          <a:xfrm>
            <a:off x="7667625" y="6273800"/>
            <a:ext cx="1025525" cy="144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defRPr sz="2400">
                <a:solidFill>
                  <a:schemeClr val="tx1"/>
                </a:solidFill>
                <a:latin typeface="Calibri" pitchFamily="34" charset="0"/>
              </a:defRPr>
            </a:lvl1pPr>
            <a:lvl2pPr marL="1588" algn="l" eaLnBrk="0" hangingPunct="0">
              <a:defRPr sz="2400">
                <a:solidFill>
                  <a:schemeClr val="tx1"/>
                </a:solidFill>
                <a:latin typeface="Calibri" pitchFamily="34" charset="0"/>
              </a:defRPr>
            </a:lvl2pPr>
            <a:lvl3pPr marL="3175" algn="l" eaLnBrk="0" hangingPunct="0">
              <a:defRPr sz="2400">
                <a:solidFill>
                  <a:schemeClr val="tx1"/>
                </a:solidFill>
                <a:latin typeface="Calibri" pitchFamily="34" charset="0"/>
              </a:defRPr>
            </a:lvl3pPr>
            <a:lvl4pPr marL="4763" algn="l" eaLnBrk="0" hangingPunct="0">
              <a:defRPr sz="2400">
                <a:solidFill>
                  <a:schemeClr val="tx1"/>
                </a:solidFill>
                <a:latin typeface="Calibri" pitchFamily="34" charset="0"/>
              </a:defRPr>
            </a:lvl4pPr>
            <a:lvl5pPr marL="3484563" indent="-3300413" algn="l" eaLnBrk="0" hangingPunct="0">
              <a:defRPr sz="2400">
                <a:solidFill>
                  <a:schemeClr val="tx1"/>
                </a:solidFill>
                <a:latin typeface="Calibri" pitchFamily="34" charset="0"/>
              </a:defRPr>
            </a:lvl5pPr>
            <a:lvl6pPr marL="3941763" indent="-3300413" eaLnBrk="0" fontAlgn="base" hangingPunct="0">
              <a:spcBef>
                <a:spcPct val="0"/>
              </a:spcBef>
              <a:spcAft>
                <a:spcPct val="0"/>
              </a:spcAft>
              <a:defRPr sz="2400">
                <a:solidFill>
                  <a:schemeClr val="tx1"/>
                </a:solidFill>
                <a:latin typeface="Calibri" pitchFamily="34" charset="0"/>
              </a:defRPr>
            </a:lvl6pPr>
            <a:lvl7pPr marL="4398963" indent="-3300413" eaLnBrk="0" fontAlgn="base" hangingPunct="0">
              <a:spcBef>
                <a:spcPct val="0"/>
              </a:spcBef>
              <a:spcAft>
                <a:spcPct val="0"/>
              </a:spcAft>
              <a:defRPr sz="2400">
                <a:solidFill>
                  <a:schemeClr val="tx1"/>
                </a:solidFill>
                <a:latin typeface="Calibri" pitchFamily="34" charset="0"/>
              </a:defRPr>
            </a:lvl7pPr>
            <a:lvl8pPr marL="4856163" indent="-3300413" eaLnBrk="0" fontAlgn="base" hangingPunct="0">
              <a:spcBef>
                <a:spcPct val="0"/>
              </a:spcBef>
              <a:spcAft>
                <a:spcPct val="0"/>
              </a:spcAft>
              <a:defRPr sz="2400">
                <a:solidFill>
                  <a:schemeClr val="tx1"/>
                </a:solidFill>
                <a:latin typeface="Calibri" pitchFamily="34" charset="0"/>
              </a:defRPr>
            </a:lvl8pPr>
            <a:lvl9pPr marL="5313363" indent="-3300413" eaLnBrk="0" fontAlgn="base" hangingPunct="0">
              <a:spcBef>
                <a:spcPct val="0"/>
              </a:spcBef>
              <a:spcAft>
                <a:spcPct val="0"/>
              </a:spcAft>
              <a:defRPr sz="2400">
                <a:solidFill>
                  <a:schemeClr val="tx1"/>
                </a:solidFill>
                <a:latin typeface="Calibri" pitchFamily="34" charset="0"/>
              </a:defRPr>
            </a:lvl9pPr>
          </a:lstStyle>
          <a:p>
            <a:pPr algn="r" eaLnBrk="1" hangingPunct="1">
              <a:lnSpc>
                <a:spcPct val="95000"/>
              </a:lnSpc>
              <a:buClr>
                <a:srgbClr val="1F497D"/>
              </a:buClr>
              <a:buSzPct val="120000"/>
              <a:buFont typeface="Wingdings" pitchFamily="2" charset="2"/>
              <a:buNone/>
            </a:pPr>
            <a:r>
              <a:rPr lang="en-US" altLang="ja-JP" sz="1000" smtClean="0">
                <a:solidFill>
                  <a:srgbClr val="000000"/>
                </a:solidFill>
                <a:ea typeface="ＭＳ Ｐゴシック" pitchFamily="34" charset="-128"/>
              </a:rPr>
              <a:t>Confidential / Draft</a:t>
            </a:r>
          </a:p>
        </p:txBody>
      </p:sp>
      <p:pic>
        <p:nvPicPr>
          <p:cNvPr id="771201" name="CompanyLogoHolder" descr="&lt;tags&gt;&lt;tag n=&quot;Visible&quot; v=&quot;False&quot; /&gt;&lt;/tags&gt;" hidden="1"/>
          <p:cNvPicPr preferRelativeResize="0">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49263" y="6240463"/>
            <a:ext cx="16287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6"/>
          <p:cNvCxnSpPr>
            <a:cxnSpLocks noChangeShapeType="1"/>
          </p:cNvCxnSpPr>
          <p:nvPr userDrawn="1"/>
        </p:nvCxnSpPr>
        <p:spPr bwMode="auto">
          <a:xfrm>
            <a:off x="0" y="836613"/>
            <a:ext cx="8839200" cy="1587"/>
          </a:xfrm>
          <a:prstGeom prst="line">
            <a:avLst/>
          </a:prstGeom>
          <a:noFill/>
          <a:ln w="9525" algn="ctr">
            <a:solidFill>
              <a:srgbClr val="1F497D"/>
            </a:solidFill>
            <a:round/>
            <a:headEnd/>
            <a:tailEnd/>
          </a:ln>
          <a:extLst>
            <a:ext uri="{909E8E84-426E-40DD-AFC4-6F175D3DCCD1}">
              <a14:hiddenFill xmlns:a14="http://schemas.microsoft.com/office/drawing/2010/main">
                <a:noFill/>
              </a14:hiddenFill>
            </a:ext>
          </a:extLst>
        </p:spPr>
      </p:cxnSp>
      <p:cxnSp>
        <p:nvCxnSpPr>
          <p:cNvPr id="6" name="Straight Connector 7"/>
          <p:cNvCxnSpPr>
            <a:cxnSpLocks noChangeShapeType="1"/>
          </p:cNvCxnSpPr>
          <p:nvPr userDrawn="1"/>
        </p:nvCxnSpPr>
        <p:spPr bwMode="auto">
          <a:xfrm>
            <a:off x="0" y="912813"/>
            <a:ext cx="8991600" cy="1587"/>
          </a:xfrm>
          <a:prstGeom prst="line">
            <a:avLst/>
          </a:prstGeom>
          <a:noFill/>
          <a:ln w="38100" algn="ctr">
            <a:solidFill>
              <a:srgbClr val="1F497D"/>
            </a:solidFill>
            <a:round/>
            <a:headEnd/>
            <a:tailEnd/>
          </a:ln>
          <a:effectLst>
            <a:outerShdw dist="23000" dir="5400000" rotWithShape="0">
              <a:srgbClr val="000000">
                <a:alpha val="34999"/>
              </a:srgbClr>
            </a:outerShdw>
          </a:effectLst>
          <a:extLst>
            <a:ext uri="{909E8E84-426E-40DD-AFC4-6F175D3DCCD1}">
              <a14:hiddenFill xmlns:a14="http://schemas.microsoft.com/office/drawing/2010/main">
                <a:noFill/>
              </a14:hiddenFill>
            </a:ext>
          </a:extLst>
        </p:spPr>
      </p:cxnSp>
      <p:pic>
        <p:nvPicPr>
          <p:cNvPr id="771257" name="Picture 10" descr="ContourGlobal TM Logo.jp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5725" y="6267450"/>
            <a:ext cx="12827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4"/>
          <p:cNvCxnSpPr>
            <a:cxnSpLocks noChangeShapeType="1"/>
          </p:cNvCxnSpPr>
          <p:nvPr userDrawn="1"/>
        </p:nvCxnSpPr>
        <p:spPr bwMode="auto">
          <a:xfrm>
            <a:off x="1524000" y="6553200"/>
            <a:ext cx="7620000" cy="1588"/>
          </a:xfrm>
          <a:prstGeom prst="line">
            <a:avLst/>
          </a:prstGeom>
          <a:noFill/>
          <a:ln w="9525" algn="ctr">
            <a:solidFill>
              <a:srgbClr val="1F497D"/>
            </a:solidFill>
            <a:round/>
            <a:headEnd/>
            <a:tailEnd/>
          </a:ln>
          <a:extLst>
            <a:ext uri="{909E8E84-426E-40DD-AFC4-6F175D3DCCD1}">
              <a14:hiddenFill xmlns:a14="http://schemas.microsoft.com/office/drawing/2010/main">
                <a:noFill/>
              </a14:hiddenFill>
            </a:ext>
          </a:extLst>
        </p:spPr>
      </p:cxnSp>
      <p:sp>
        <p:nvSpPr>
          <p:cNvPr id="8" name="Slide Number Placeholder 5"/>
          <p:cNvSpPr txBox="1">
            <a:spLocks/>
          </p:cNvSpPr>
          <p:nvPr userDrawn="1"/>
        </p:nvSpPr>
        <p:spPr bwMode="auto">
          <a:xfrm>
            <a:off x="8610600" y="6553200"/>
            <a:ext cx="533400" cy="304800"/>
          </a:xfrm>
          <a:prstGeom prst="rect">
            <a:avLst/>
          </a:prstGeom>
          <a:solidFill>
            <a:srgbClr val="1F497D"/>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lgn="l" eaLnBrk="0" hangingPunct="0">
              <a:defRPr sz="2400">
                <a:solidFill>
                  <a:schemeClr val="tx1"/>
                </a:solidFill>
                <a:latin typeface="Calibri" pitchFamily="34" charset="0"/>
              </a:defRPr>
            </a:lvl1pPr>
            <a:lvl2pPr marL="742950" indent="-285750" algn="l" eaLnBrk="0" hangingPunct="0">
              <a:defRPr sz="2400">
                <a:solidFill>
                  <a:schemeClr val="tx1"/>
                </a:solidFill>
                <a:latin typeface="Calibri" pitchFamily="34" charset="0"/>
              </a:defRPr>
            </a:lvl2pPr>
            <a:lvl3pPr marL="1143000" indent="-228600" algn="l" eaLnBrk="0" hangingPunct="0">
              <a:defRPr sz="2400">
                <a:solidFill>
                  <a:schemeClr val="tx1"/>
                </a:solidFill>
                <a:latin typeface="Calibri" pitchFamily="34" charset="0"/>
              </a:defRPr>
            </a:lvl3pPr>
            <a:lvl4pPr marL="1600200" indent="-228600" algn="l" eaLnBrk="0" hangingPunct="0">
              <a:defRPr sz="2400">
                <a:solidFill>
                  <a:schemeClr val="tx1"/>
                </a:solidFill>
                <a:latin typeface="Calibri" pitchFamily="34" charset="0"/>
              </a:defRPr>
            </a:lvl4pPr>
            <a:lvl5pPr marL="2057400" indent="-228600" algn="l" eaLnBrk="0" hangingPunct="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algn="r" eaLnBrk="1" hangingPunct="1"/>
            <a:endParaRPr lang="en-US" sz="800" smtClean="0">
              <a:solidFill>
                <a:srgbClr val="FFFFFF"/>
              </a:solidFill>
            </a:endParaRPr>
          </a:p>
        </p:txBody>
      </p:sp>
      <p:sp>
        <p:nvSpPr>
          <p:cNvPr id="771253" name="SlideNumber"/>
          <p:cNvSpPr>
            <a:spLocks noGrp="1" noChangeArrowheads="1"/>
          </p:cNvSpPr>
          <p:nvPr>
            <p:ph type="sldNum" sz="quarter" idx="4"/>
          </p:nvPr>
        </p:nvSpPr>
        <p:spPr bwMode="auto">
          <a:xfrm>
            <a:off x="7321550" y="6467475"/>
            <a:ext cx="1755775"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r">
              <a:lnSpc>
                <a:spcPct val="100000"/>
              </a:lnSpc>
              <a:buClrTx/>
              <a:defRPr sz="1000">
                <a:solidFill>
                  <a:schemeClr val="bg1"/>
                </a:solidFill>
                <a:ea typeface="ＭＳ Ｐゴシック" pitchFamily="34" charset="-128"/>
              </a:defRPr>
            </a:lvl1pPr>
          </a:lstStyle>
          <a:p>
            <a:fld id="{85589994-1430-4F19-9CAD-B5616B30B7F1}" type="slidenum">
              <a:rPr lang="ja-JP" altLang="en-US" smtClean="0">
                <a:solidFill>
                  <a:srgbClr val="FFFFFF"/>
                </a:solidFill>
                <a:latin typeface="Calibri" pitchFamily="34" charset="0"/>
              </a:rPr>
              <a:pPr/>
              <a:t>‹#›</a:t>
            </a:fld>
            <a:endParaRPr lang="en-US" altLang="ja-JP" smtClean="0">
              <a:solidFill>
                <a:srgbClr val="FFFFFF"/>
              </a:solidFill>
              <a:latin typeface="Calibri" pitchFamily="34" charset="0"/>
            </a:endParaRPr>
          </a:p>
        </p:txBody>
      </p:sp>
      <p:sp>
        <p:nvSpPr>
          <p:cNvPr id="10" name="TextBox 11"/>
          <p:cNvSpPr txBox="1"/>
          <p:nvPr userDrawn="1"/>
        </p:nvSpPr>
        <p:spPr>
          <a:xfrm>
            <a:off x="7659688" y="6519863"/>
            <a:ext cx="896937" cy="198437"/>
          </a:xfrm>
          <a:prstGeom prst="rect">
            <a:avLst/>
          </a:prstGeom>
          <a:noFill/>
        </p:spPr>
        <p:txBody>
          <a:bodyPr wrap="none">
            <a:spAutoFit/>
          </a:bodyPr>
          <a:lstStyle>
            <a:lvl1pPr algn="l" eaLnBrk="0" hangingPunct="0">
              <a:defRPr sz="2400">
                <a:solidFill>
                  <a:schemeClr val="tx1"/>
                </a:solidFill>
                <a:latin typeface="Calibri" pitchFamily="34" charset="0"/>
              </a:defRPr>
            </a:lvl1pPr>
            <a:lvl2pPr marL="742950" indent="-285750" algn="l" eaLnBrk="0" hangingPunct="0">
              <a:defRPr sz="2400">
                <a:solidFill>
                  <a:schemeClr val="tx1"/>
                </a:solidFill>
                <a:latin typeface="Calibri" pitchFamily="34" charset="0"/>
              </a:defRPr>
            </a:lvl2pPr>
            <a:lvl3pPr marL="1143000" indent="-228600" algn="l" eaLnBrk="0" hangingPunct="0">
              <a:defRPr sz="2400">
                <a:solidFill>
                  <a:schemeClr val="tx1"/>
                </a:solidFill>
                <a:latin typeface="Calibri" pitchFamily="34" charset="0"/>
              </a:defRPr>
            </a:lvl3pPr>
            <a:lvl4pPr marL="1600200" indent="-228600" algn="l" eaLnBrk="0" hangingPunct="0">
              <a:defRPr sz="2400">
                <a:solidFill>
                  <a:schemeClr val="tx1"/>
                </a:solidFill>
                <a:latin typeface="Calibri" pitchFamily="34" charset="0"/>
              </a:defRPr>
            </a:lvl4pPr>
            <a:lvl5pPr marL="2057400" indent="-228600" algn="l" eaLnBrk="0" hangingPunct="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eaLnBrk="1" hangingPunct="1"/>
            <a:r>
              <a:rPr lang="en-US" sz="700" smtClean="0">
                <a:solidFill>
                  <a:srgbClr val="000000"/>
                </a:solidFill>
              </a:rPr>
              <a:t>Strictly Confidential</a:t>
            </a:r>
          </a:p>
        </p:txBody>
      </p:sp>
    </p:spTree>
    <p:extLst>
      <p:ext uri="{BB962C8B-B14F-4D97-AF65-F5344CB8AC3E}">
        <p14:creationId xmlns:p14="http://schemas.microsoft.com/office/powerpoint/2010/main" val="232516682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l" defTabSz="728663" rtl="0" fontAlgn="base">
        <a:lnSpc>
          <a:spcPct val="95000"/>
        </a:lnSpc>
        <a:spcBef>
          <a:spcPct val="0"/>
        </a:spcBef>
        <a:spcAft>
          <a:spcPct val="0"/>
        </a:spcAft>
        <a:defRPr sz="2400">
          <a:solidFill>
            <a:schemeClr val="tx1"/>
          </a:solidFill>
          <a:latin typeface="+mj-lt"/>
          <a:ea typeface="+mj-ea"/>
          <a:cs typeface="+mj-cs"/>
        </a:defRPr>
      </a:lvl1pPr>
      <a:lvl2pPr algn="l" defTabSz="728663" rtl="0" fontAlgn="base">
        <a:lnSpc>
          <a:spcPct val="95000"/>
        </a:lnSpc>
        <a:spcBef>
          <a:spcPct val="0"/>
        </a:spcBef>
        <a:spcAft>
          <a:spcPct val="0"/>
        </a:spcAft>
        <a:defRPr sz="2400">
          <a:solidFill>
            <a:schemeClr val="tx1"/>
          </a:solidFill>
          <a:latin typeface="Calibri" pitchFamily="34" charset="0"/>
        </a:defRPr>
      </a:lvl2pPr>
      <a:lvl3pPr algn="l" defTabSz="728663" rtl="0" fontAlgn="base">
        <a:lnSpc>
          <a:spcPct val="95000"/>
        </a:lnSpc>
        <a:spcBef>
          <a:spcPct val="0"/>
        </a:spcBef>
        <a:spcAft>
          <a:spcPct val="0"/>
        </a:spcAft>
        <a:defRPr sz="2400">
          <a:solidFill>
            <a:schemeClr val="tx1"/>
          </a:solidFill>
          <a:latin typeface="Calibri" pitchFamily="34" charset="0"/>
        </a:defRPr>
      </a:lvl3pPr>
      <a:lvl4pPr algn="l" defTabSz="728663" rtl="0" fontAlgn="base">
        <a:lnSpc>
          <a:spcPct val="95000"/>
        </a:lnSpc>
        <a:spcBef>
          <a:spcPct val="0"/>
        </a:spcBef>
        <a:spcAft>
          <a:spcPct val="0"/>
        </a:spcAft>
        <a:defRPr sz="2400">
          <a:solidFill>
            <a:schemeClr val="tx1"/>
          </a:solidFill>
          <a:latin typeface="Calibri" pitchFamily="34" charset="0"/>
        </a:defRPr>
      </a:lvl4pPr>
      <a:lvl5pPr algn="l" defTabSz="728663" rtl="0" fontAlgn="base">
        <a:lnSpc>
          <a:spcPct val="95000"/>
        </a:lnSpc>
        <a:spcBef>
          <a:spcPct val="0"/>
        </a:spcBef>
        <a:spcAft>
          <a:spcPct val="0"/>
        </a:spcAft>
        <a:defRPr sz="2400">
          <a:solidFill>
            <a:schemeClr val="tx1"/>
          </a:solidFill>
          <a:latin typeface="Calibri" pitchFamily="34" charset="0"/>
        </a:defRPr>
      </a:lvl5pPr>
      <a:lvl6pPr marL="457200" algn="l" defTabSz="728663" rtl="0" fontAlgn="base">
        <a:lnSpc>
          <a:spcPct val="95000"/>
        </a:lnSpc>
        <a:spcBef>
          <a:spcPct val="0"/>
        </a:spcBef>
        <a:spcAft>
          <a:spcPct val="0"/>
        </a:spcAft>
        <a:defRPr sz="2400">
          <a:solidFill>
            <a:schemeClr val="tx1"/>
          </a:solidFill>
          <a:latin typeface="Calibri" pitchFamily="34" charset="0"/>
        </a:defRPr>
      </a:lvl6pPr>
      <a:lvl7pPr marL="914400" algn="l" defTabSz="728663" rtl="0" fontAlgn="base">
        <a:lnSpc>
          <a:spcPct val="95000"/>
        </a:lnSpc>
        <a:spcBef>
          <a:spcPct val="0"/>
        </a:spcBef>
        <a:spcAft>
          <a:spcPct val="0"/>
        </a:spcAft>
        <a:defRPr sz="2400">
          <a:solidFill>
            <a:schemeClr val="tx1"/>
          </a:solidFill>
          <a:latin typeface="Calibri" pitchFamily="34" charset="0"/>
        </a:defRPr>
      </a:lvl7pPr>
      <a:lvl8pPr marL="1371600" algn="l" defTabSz="728663" rtl="0" fontAlgn="base">
        <a:lnSpc>
          <a:spcPct val="95000"/>
        </a:lnSpc>
        <a:spcBef>
          <a:spcPct val="0"/>
        </a:spcBef>
        <a:spcAft>
          <a:spcPct val="0"/>
        </a:spcAft>
        <a:defRPr sz="2400">
          <a:solidFill>
            <a:schemeClr val="tx1"/>
          </a:solidFill>
          <a:latin typeface="Calibri" pitchFamily="34" charset="0"/>
        </a:defRPr>
      </a:lvl8pPr>
      <a:lvl9pPr marL="1828800" algn="l" defTabSz="728663" rtl="0" fontAlgn="base">
        <a:lnSpc>
          <a:spcPct val="95000"/>
        </a:lnSpc>
        <a:spcBef>
          <a:spcPct val="0"/>
        </a:spcBef>
        <a:spcAft>
          <a:spcPct val="0"/>
        </a:spcAft>
        <a:defRPr sz="2400">
          <a:solidFill>
            <a:schemeClr val="tx1"/>
          </a:solidFill>
          <a:latin typeface="Calibri" pitchFamily="34" charset="0"/>
        </a:defRPr>
      </a:lvl9pPr>
    </p:titleStyle>
    <p:bodyStyle>
      <a:lvl1pPr algn="l" defTabSz="728663" rtl="0" fontAlgn="base">
        <a:lnSpc>
          <a:spcPct val="95000"/>
        </a:lnSpc>
        <a:spcBef>
          <a:spcPct val="95000"/>
        </a:spcBef>
        <a:spcAft>
          <a:spcPct val="0"/>
        </a:spcAft>
        <a:buClr>
          <a:schemeClr val="tx1"/>
        </a:buClr>
        <a:buSzPct val="120000"/>
        <a:buFont typeface="Wingdings" pitchFamily="2" charset="2"/>
        <a:defRPr sz="1400" b="1">
          <a:solidFill>
            <a:schemeClr val="tx1"/>
          </a:solidFill>
          <a:latin typeface="+mn-lt"/>
          <a:ea typeface="+mn-ea"/>
          <a:cs typeface="+mn-cs"/>
        </a:defRPr>
      </a:lvl1pPr>
      <a:lvl2pPr marL="1588" algn="l" defTabSz="728663" rtl="0" fontAlgn="base">
        <a:lnSpc>
          <a:spcPct val="95000"/>
        </a:lnSpc>
        <a:spcBef>
          <a:spcPct val="36000"/>
        </a:spcBef>
        <a:spcAft>
          <a:spcPct val="0"/>
        </a:spcAft>
        <a:buClr>
          <a:schemeClr val="tx1"/>
        </a:buClr>
        <a:buSzPct val="120000"/>
        <a:defRPr sz="1400">
          <a:solidFill>
            <a:schemeClr val="tx1"/>
          </a:solidFill>
          <a:latin typeface="+mn-lt"/>
        </a:defRPr>
      </a:lvl2pPr>
      <a:lvl3pPr marL="228600" indent="-225425" algn="l" defTabSz="728663" rtl="0" fontAlgn="base">
        <a:lnSpc>
          <a:spcPct val="95000"/>
        </a:lnSpc>
        <a:spcBef>
          <a:spcPct val="0"/>
        </a:spcBef>
        <a:spcAft>
          <a:spcPct val="0"/>
        </a:spcAft>
        <a:buClr>
          <a:schemeClr val="tx1"/>
        </a:buClr>
        <a:buSzPct val="110000"/>
        <a:buChar char="•"/>
        <a:defRPr sz="1400">
          <a:solidFill>
            <a:schemeClr val="tx1"/>
          </a:solidFill>
          <a:latin typeface="+mn-lt"/>
        </a:defRPr>
      </a:lvl3pPr>
      <a:lvl4pPr marL="466725" indent="-236538" algn="l" defTabSz="728663" rtl="0" fontAlgn="base">
        <a:lnSpc>
          <a:spcPct val="95000"/>
        </a:lnSpc>
        <a:spcBef>
          <a:spcPct val="0"/>
        </a:spcBef>
        <a:spcAft>
          <a:spcPct val="0"/>
        </a:spcAft>
        <a:buClr>
          <a:schemeClr val="tx1"/>
        </a:buClr>
        <a:buFont typeface="Calibri" pitchFamily="34" charset="0"/>
        <a:buChar char="−"/>
        <a:defRPr sz="1400">
          <a:solidFill>
            <a:schemeClr val="tx1"/>
          </a:solidFill>
          <a:latin typeface="+mn-lt"/>
        </a:defRPr>
      </a:lvl4pPr>
      <a:lvl5pPr marL="706438" indent="-238125" algn="l" defTabSz="728663" rtl="0" fontAlgn="base">
        <a:lnSpc>
          <a:spcPct val="95000"/>
        </a:lnSpc>
        <a:spcBef>
          <a:spcPct val="0"/>
        </a:spcBef>
        <a:spcAft>
          <a:spcPct val="0"/>
        </a:spcAft>
        <a:buClr>
          <a:schemeClr val="tx1"/>
        </a:buClr>
        <a:buChar char="•"/>
        <a:defRPr sz="1400">
          <a:solidFill>
            <a:schemeClr val="tx1"/>
          </a:solidFill>
          <a:latin typeface="+mn-lt"/>
        </a:defRPr>
      </a:lvl5pPr>
      <a:lvl6pPr marL="1163638" indent="-238125" algn="l" defTabSz="728663" rtl="0" fontAlgn="base">
        <a:lnSpc>
          <a:spcPct val="95000"/>
        </a:lnSpc>
        <a:spcBef>
          <a:spcPct val="0"/>
        </a:spcBef>
        <a:spcAft>
          <a:spcPct val="0"/>
        </a:spcAft>
        <a:buClr>
          <a:schemeClr val="tx1"/>
        </a:buClr>
        <a:buChar char="•"/>
        <a:defRPr sz="1400">
          <a:solidFill>
            <a:schemeClr val="tx1"/>
          </a:solidFill>
          <a:latin typeface="+mn-lt"/>
        </a:defRPr>
      </a:lvl6pPr>
      <a:lvl7pPr marL="1620838" indent="-238125" algn="l" defTabSz="728663" rtl="0" fontAlgn="base">
        <a:lnSpc>
          <a:spcPct val="95000"/>
        </a:lnSpc>
        <a:spcBef>
          <a:spcPct val="0"/>
        </a:spcBef>
        <a:spcAft>
          <a:spcPct val="0"/>
        </a:spcAft>
        <a:buClr>
          <a:schemeClr val="tx1"/>
        </a:buClr>
        <a:buChar char="•"/>
        <a:defRPr sz="1400">
          <a:solidFill>
            <a:schemeClr val="tx1"/>
          </a:solidFill>
          <a:latin typeface="+mn-lt"/>
        </a:defRPr>
      </a:lvl7pPr>
      <a:lvl8pPr marL="2078038" indent="-238125" algn="l" defTabSz="728663" rtl="0" fontAlgn="base">
        <a:lnSpc>
          <a:spcPct val="95000"/>
        </a:lnSpc>
        <a:spcBef>
          <a:spcPct val="0"/>
        </a:spcBef>
        <a:spcAft>
          <a:spcPct val="0"/>
        </a:spcAft>
        <a:buClr>
          <a:schemeClr val="tx1"/>
        </a:buClr>
        <a:buChar char="•"/>
        <a:defRPr sz="1400">
          <a:solidFill>
            <a:schemeClr val="tx1"/>
          </a:solidFill>
          <a:latin typeface="+mn-lt"/>
        </a:defRPr>
      </a:lvl8pPr>
      <a:lvl9pPr marL="2535238" indent="-238125" algn="l" defTabSz="728663" rtl="0" fontAlgn="base">
        <a:lnSpc>
          <a:spcPct val="95000"/>
        </a:lnSpc>
        <a:spcBef>
          <a:spcPct val="0"/>
        </a:spcBef>
        <a:spcAft>
          <a:spcPct val="0"/>
        </a:spcAft>
        <a:buClr>
          <a:schemeClr val="tx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7" name="Rectangle 8"/>
          <p:cNvSpPr>
            <a:spLocks noChangeArrowheads="1"/>
          </p:cNvSpPr>
          <p:nvPr userDrawn="1"/>
        </p:nvSpPr>
        <p:spPr bwMode="auto">
          <a:xfrm>
            <a:off x="0" y="0"/>
            <a:ext cx="914400" cy="838200"/>
          </a:xfrm>
          <a:prstGeom prst="rect">
            <a:avLst/>
          </a:prstGeom>
          <a:solidFill>
            <a:srgbClr val="1F497D"/>
          </a:solidFill>
          <a:ln w="25400" algn="ctr">
            <a:noFill/>
            <a:miter lim="800000"/>
            <a:headEnd/>
            <a:tailEnd/>
          </a:ln>
        </p:spPr>
        <p:txBody>
          <a:bodyPr anchor="ctr"/>
          <a:lstStyle/>
          <a:p>
            <a:pPr algn="r" fontAlgn="auto">
              <a:spcBef>
                <a:spcPts val="0"/>
              </a:spcBef>
              <a:spcAft>
                <a:spcPts val="0"/>
              </a:spcAft>
              <a:defRPr/>
            </a:pPr>
            <a:endParaRPr lang="en-US" sz="800" dirty="0">
              <a:solidFill>
                <a:srgbClr val="FFFFFF"/>
              </a:solidFill>
              <a:latin typeface="Calibri"/>
            </a:endParaRPr>
          </a:p>
        </p:txBody>
      </p:sp>
      <p:pic>
        <p:nvPicPr>
          <p:cNvPr id="21507" name="ClientLogoHolder" descr="&lt;tags&gt;&lt;tag n=&quot;Visible&quot; v=&quot;False&quot; /&gt;&lt;/tags&gt;" hidden="1"/>
          <p:cNvPicPr>
            <a:picLocks noChangeAspect="1" noChangeArrowheads="1"/>
          </p:cNvPicPr>
          <p:nvPr userDrawn="1"/>
        </p:nvPicPr>
        <p:blipFill>
          <a:blip r:embed="rId13" cstate="print"/>
          <a:srcRect/>
          <a:stretch>
            <a:fillRect/>
          </a:stretch>
        </p:blipFill>
        <p:spPr bwMode="auto">
          <a:xfrm>
            <a:off x="7640638" y="273050"/>
            <a:ext cx="1047750" cy="514350"/>
          </a:xfrm>
          <a:prstGeom prst="rect">
            <a:avLst/>
          </a:prstGeom>
          <a:noFill/>
          <a:ln w="9525">
            <a:noFill/>
            <a:miter lim="800000"/>
            <a:headEnd/>
            <a:tailEnd/>
          </a:ln>
        </p:spPr>
      </p:pic>
      <p:sp>
        <p:nvSpPr>
          <p:cNvPr id="21508" name="SlideTitle" descr="Text Box: Title"/>
          <p:cNvSpPr>
            <a:spLocks noGrp="1" noChangeArrowheads="1"/>
          </p:cNvSpPr>
          <p:nvPr>
            <p:ph type="title"/>
          </p:nvPr>
        </p:nvSpPr>
        <p:spPr bwMode="gray">
          <a:xfrm>
            <a:off x="1090613" y="190500"/>
            <a:ext cx="7219950" cy="347663"/>
          </a:xfrm>
          <a:prstGeom prst="rect">
            <a:avLst/>
          </a:prstGeom>
          <a:noFill/>
          <a:ln w="9525" algn="ctr">
            <a:noFill/>
            <a:miter lim="800000"/>
            <a:headEnd/>
            <a:tailEnd/>
          </a:ln>
        </p:spPr>
        <p:txBody>
          <a:bodyPr vert="horz" wrap="square" lIns="0" tIns="0" rIns="0" bIns="0" numCol="1" anchor="t" anchorCtr="0" compatLnSpc="1">
            <a:prstTxWarp prst="textNoShape">
              <a:avLst/>
            </a:prstTxWarp>
            <a:spAutoFit/>
          </a:bodyPr>
          <a:lstStyle/>
          <a:p>
            <a:pPr lvl="0"/>
            <a:r>
              <a:rPr lang="en-US" altLang="ja-JP" smtClean="0"/>
              <a:t>Title</a:t>
            </a:r>
          </a:p>
        </p:txBody>
      </p:sp>
      <p:sp>
        <p:nvSpPr>
          <p:cNvPr id="21509" name="BasicText" descr="&lt;tags&gt;&lt;tag n=&quot;Linked&quot; v=&quot;True&quot; /&gt;&lt;/tags&gt;"/>
          <p:cNvSpPr>
            <a:spLocks noGrp="1" noChangeArrowheads="1"/>
          </p:cNvSpPr>
          <p:nvPr>
            <p:ph type="body" idx="1"/>
          </p:nvPr>
        </p:nvSpPr>
        <p:spPr bwMode="gray">
          <a:xfrm>
            <a:off x="449263" y="990600"/>
            <a:ext cx="8245475" cy="43434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altLang="ja-JP" smtClean="0"/>
              <a:t>Subheading</a:t>
            </a:r>
          </a:p>
          <a:p>
            <a:pPr lvl="1"/>
            <a:r>
              <a:rPr lang="en-US" altLang="ja-JP" smtClean="0"/>
              <a:t>Basic text</a:t>
            </a:r>
          </a:p>
          <a:p>
            <a:pPr lvl="2"/>
            <a:r>
              <a:rPr lang="en-US" altLang="ja-JP" smtClean="0"/>
              <a:t>Bullet level one</a:t>
            </a:r>
          </a:p>
          <a:p>
            <a:pPr lvl="3"/>
            <a:r>
              <a:rPr lang="en-US" altLang="ja-JP" smtClean="0"/>
              <a:t>Bullet level two</a:t>
            </a:r>
          </a:p>
          <a:p>
            <a:pPr lvl="4"/>
            <a:r>
              <a:rPr lang="en-US" altLang="ja-JP" smtClean="0"/>
              <a:t>Bullet level three</a:t>
            </a:r>
          </a:p>
        </p:txBody>
      </p:sp>
      <p:sp>
        <p:nvSpPr>
          <p:cNvPr id="771199" name="DraftAndConfidential" descr="&lt;tags&gt;&lt;tag n=&quot;Language&quot; v=&quot;ENG&quot; /&gt;&lt;/tags&gt;" hidden="1"/>
          <p:cNvSpPr txBox="1">
            <a:spLocks noChangeArrowheads="1"/>
          </p:cNvSpPr>
          <p:nvPr/>
        </p:nvSpPr>
        <p:spPr bwMode="auto">
          <a:xfrm>
            <a:off x="7667625" y="6273800"/>
            <a:ext cx="1025525" cy="144463"/>
          </a:xfrm>
          <a:prstGeom prst="rect">
            <a:avLst/>
          </a:prstGeom>
          <a:noFill/>
          <a:ln w="9525">
            <a:noFill/>
            <a:miter lim="800000"/>
            <a:headEnd/>
            <a:tailEnd/>
          </a:ln>
          <a:effectLst/>
        </p:spPr>
        <p:txBody>
          <a:bodyPr wrap="none" lIns="0" tIns="0" rIns="0" bIns="0">
            <a:spAutoFit/>
          </a:bodyPr>
          <a:lstStyle/>
          <a:p>
            <a:pPr algn="r">
              <a:lnSpc>
                <a:spcPct val="95000"/>
              </a:lnSpc>
              <a:buClr>
                <a:srgbClr val="1F497D"/>
              </a:buClr>
              <a:buSzPct val="120000"/>
              <a:buFont typeface="Wingdings" pitchFamily="2" charset="2"/>
              <a:buNone/>
              <a:defRPr/>
            </a:pPr>
            <a:r>
              <a:rPr lang="en-US" altLang="ja-JP" sz="1000">
                <a:solidFill>
                  <a:srgbClr val="000000"/>
                </a:solidFill>
                <a:latin typeface="Calibri" pitchFamily="34" charset="0"/>
                <a:ea typeface="ＭＳ Ｐゴシック" pitchFamily="34" charset="-128"/>
              </a:rPr>
              <a:t>Confidential / Draft</a:t>
            </a:r>
          </a:p>
        </p:txBody>
      </p:sp>
      <p:pic>
        <p:nvPicPr>
          <p:cNvPr id="21511" name="CompanyLogoHolder" descr="&lt;tags&gt;&lt;tag n=&quot;Visible&quot; v=&quot;False&quot; /&gt;&lt;/tags&gt;" hidden="1"/>
          <p:cNvPicPr preferRelativeResize="0">
            <a:picLocks noChangeAspect="1" noChangeArrowheads="1"/>
          </p:cNvPicPr>
          <p:nvPr userDrawn="1"/>
        </p:nvPicPr>
        <p:blipFill>
          <a:blip r:embed="rId14" cstate="print"/>
          <a:srcRect/>
          <a:stretch>
            <a:fillRect/>
          </a:stretch>
        </p:blipFill>
        <p:spPr bwMode="auto">
          <a:xfrm>
            <a:off x="449263" y="6240463"/>
            <a:ext cx="1628775" cy="355600"/>
          </a:xfrm>
          <a:prstGeom prst="rect">
            <a:avLst/>
          </a:prstGeom>
          <a:noFill/>
          <a:ln w="6350" algn="ctr">
            <a:noFill/>
            <a:miter lim="800000"/>
            <a:headEnd/>
            <a:tailEnd/>
          </a:ln>
        </p:spPr>
      </p:pic>
      <p:cxnSp>
        <p:nvCxnSpPr>
          <p:cNvPr id="21512" name="Straight Connector 6"/>
          <p:cNvCxnSpPr>
            <a:cxnSpLocks noChangeShapeType="1"/>
          </p:cNvCxnSpPr>
          <p:nvPr userDrawn="1"/>
        </p:nvCxnSpPr>
        <p:spPr bwMode="auto">
          <a:xfrm>
            <a:off x="0" y="836613"/>
            <a:ext cx="8839200" cy="1587"/>
          </a:xfrm>
          <a:prstGeom prst="line">
            <a:avLst/>
          </a:prstGeom>
          <a:noFill/>
          <a:ln w="9525" algn="ctr">
            <a:solidFill>
              <a:srgbClr val="1F497D"/>
            </a:solidFill>
            <a:round/>
            <a:headEnd/>
            <a:tailEnd/>
          </a:ln>
        </p:spPr>
      </p:cxnSp>
      <p:cxnSp>
        <p:nvCxnSpPr>
          <p:cNvPr id="6" name="Straight Connector 7"/>
          <p:cNvCxnSpPr>
            <a:cxnSpLocks noChangeShapeType="1"/>
          </p:cNvCxnSpPr>
          <p:nvPr userDrawn="1"/>
        </p:nvCxnSpPr>
        <p:spPr bwMode="auto">
          <a:xfrm>
            <a:off x="0" y="912813"/>
            <a:ext cx="8991600" cy="1587"/>
          </a:xfrm>
          <a:prstGeom prst="line">
            <a:avLst/>
          </a:prstGeom>
          <a:noFill/>
          <a:ln w="38100" algn="ctr">
            <a:solidFill>
              <a:srgbClr val="1F497D"/>
            </a:solidFill>
            <a:round/>
            <a:headEnd/>
            <a:tailEnd/>
          </a:ln>
          <a:effectLst>
            <a:outerShdw dist="23000" dir="5400000" rotWithShape="0">
              <a:srgbClr val="000000">
                <a:alpha val="34999"/>
              </a:srgbClr>
            </a:outerShdw>
          </a:effectLst>
        </p:spPr>
      </p:cxnSp>
      <p:pic>
        <p:nvPicPr>
          <p:cNvPr id="21514" name="Picture 10" descr="ContourGlobal TM Logo.jpg"/>
          <p:cNvPicPr>
            <a:picLocks noChangeAspect="1"/>
          </p:cNvPicPr>
          <p:nvPr userDrawn="1"/>
        </p:nvPicPr>
        <p:blipFill>
          <a:blip r:embed="rId15" cstate="print"/>
          <a:srcRect/>
          <a:stretch>
            <a:fillRect/>
          </a:stretch>
        </p:blipFill>
        <p:spPr bwMode="auto">
          <a:xfrm>
            <a:off x="85725" y="6267450"/>
            <a:ext cx="1282700" cy="477838"/>
          </a:xfrm>
          <a:prstGeom prst="rect">
            <a:avLst/>
          </a:prstGeom>
          <a:noFill/>
          <a:ln w="9525">
            <a:noFill/>
            <a:miter lim="800000"/>
            <a:headEnd/>
            <a:tailEnd/>
          </a:ln>
        </p:spPr>
      </p:pic>
      <p:cxnSp>
        <p:nvCxnSpPr>
          <p:cNvPr id="21515" name="Straight Connector 4"/>
          <p:cNvCxnSpPr>
            <a:cxnSpLocks noChangeShapeType="1"/>
          </p:cNvCxnSpPr>
          <p:nvPr userDrawn="1"/>
        </p:nvCxnSpPr>
        <p:spPr bwMode="auto">
          <a:xfrm>
            <a:off x="1524000" y="6553200"/>
            <a:ext cx="7620000" cy="1588"/>
          </a:xfrm>
          <a:prstGeom prst="line">
            <a:avLst/>
          </a:prstGeom>
          <a:noFill/>
          <a:ln w="9525" algn="ctr">
            <a:solidFill>
              <a:srgbClr val="1F497D"/>
            </a:solidFill>
            <a:round/>
            <a:headEnd/>
            <a:tailEnd/>
          </a:ln>
        </p:spPr>
      </p:cxnSp>
      <p:sp>
        <p:nvSpPr>
          <p:cNvPr id="8" name="Slide Number Placeholder 5"/>
          <p:cNvSpPr txBox="1">
            <a:spLocks/>
          </p:cNvSpPr>
          <p:nvPr userDrawn="1"/>
        </p:nvSpPr>
        <p:spPr bwMode="auto">
          <a:xfrm>
            <a:off x="8610600" y="6553200"/>
            <a:ext cx="533400" cy="304800"/>
          </a:xfrm>
          <a:prstGeom prst="rect">
            <a:avLst/>
          </a:prstGeom>
          <a:solidFill>
            <a:srgbClr val="1F497D"/>
          </a:solidFill>
          <a:ln w="25400" algn="ctr">
            <a:noFill/>
            <a:miter lim="800000"/>
            <a:headEnd/>
            <a:tailEnd/>
          </a:ln>
        </p:spPr>
        <p:txBody>
          <a:bodyPr anchor="ctr"/>
          <a:lstStyle/>
          <a:p>
            <a:pPr algn="r">
              <a:defRPr/>
            </a:pPr>
            <a:endParaRPr lang="en-US" sz="800">
              <a:solidFill>
                <a:srgbClr val="FFFFFF"/>
              </a:solidFill>
              <a:latin typeface="Calibri" pitchFamily="34" charset="0"/>
            </a:endParaRPr>
          </a:p>
        </p:txBody>
      </p:sp>
      <p:sp>
        <p:nvSpPr>
          <p:cNvPr id="771253" name="SlideNumber"/>
          <p:cNvSpPr>
            <a:spLocks noGrp="1" noChangeArrowheads="1"/>
          </p:cNvSpPr>
          <p:nvPr>
            <p:ph type="sldNum" sz="quarter" idx="4"/>
          </p:nvPr>
        </p:nvSpPr>
        <p:spPr bwMode="auto">
          <a:xfrm>
            <a:off x="7321550" y="6467475"/>
            <a:ext cx="1755775" cy="357188"/>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a:lnSpc>
                <a:spcPct val="100000"/>
              </a:lnSpc>
              <a:buClrTx/>
              <a:defRPr sz="1000">
                <a:solidFill>
                  <a:schemeClr val="bg1"/>
                </a:solidFill>
                <a:ea typeface="ＭＳ Ｐゴシック" pitchFamily="34" charset="-128"/>
              </a:defRPr>
            </a:lvl1pPr>
          </a:lstStyle>
          <a:p>
            <a:pPr>
              <a:defRPr/>
            </a:pPr>
            <a:fld id="{82A7F170-F5BD-40E5-BC07-C11E18FCA3C7}" type="slidenum">
              <a:rPr lang="ja-JP" altLang="en-US">
                <a:solidFill>
                  <a:srgbClr val="FFFFFF"/>
                </a:solidFill>
                <a:latin typeface="Calibri" pitchFamily="34" charset="0"/>
              </a:rPr>
              <a:pPr>
                <a:defRPr/>
              </a:pPr>
              <a:t>‹#›</a:t>
            </a:fld>
            <a:endParaRPr lang="en-US" altLang="ja-JP">
              <a:solidFill>
                <a:srgbClr val="FFFFFF"/>
              </a:solidFill>
              <a:latin typeface="Calibri" pitchFamily="34" charset="0"/>
            </a:endParaRPr>
          </a:p>
        </p:txBody>
      </p:sp>
      <p:sp>
        <p:nvSpPr>
          <p:cNvPr id="10" name="TextBox 11"/>
          <p:cNvSpPr txBox="1"/>
          <p:nvPr userDrawn="1"/>
        </p:nvSpPr>
        <p:spPr>
          <a:xfrm>
            <a:off x="7659688" y="6519863"/>
            <a:ext cx="896937" cy="198437"/>
          </a:xfrm>
          <a:prstGeom prst="rect">
            <a:avLst/>
          </a:prstGeom>
          <a:noFill/>
        </p:spPr>
        <p:txBody>
          <a:bodyPr wrap="none">
            <a:spAutoFit/>
          </a:bodyPr>
          <a:lstStyle/>
          <a:p>
            <a:pPr>
              <a:defRPr/>
            </a:pPr>
            <a:r>
              <a:rPr lang="en-US" sz="700">
                <a:solidFill>
                  <a:srgbClr val="000000"/>
                </a:solidFill>
                <a:latin typeface="Calibri" pitchFamily="34" charset="0"/>
              </a:rPr>
              <a:t>Strictly Confidential</a:t>
            </a:r>
          </a:p>
        </p:txBody>
      </p:sp>
    </p:spTree>
    <p:extLst>
      <p:ext uri="{BB962C8B-B14F-4D97-AF65-F5344CB8AC3E}">
        <p14:creationId xmlns:p14="http://schemas.microsoft.com/office/powerpoint/2010/main" val="427607965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l" defTabSz="728663" rtl="0" eaLnBrk="0" fontAlgn="base" hangingPunct="0">
        <a:lnSpc>
          <a:spcPct val="95000"/>
        </a:lnSpc>
        <a:spcBef>
          <a:spcPct val="0"/>
        </a:spcBef>
        <a:spcAft>
          <a:spcPct val="0"/>
        </a:spcAft>
        <a:defRPr sz="2400">
          <a:solidFill>
            <a:schemeClr val="tx1"/>
          </a:solidFill>
          <a:latin typeface="+mj-lt"/>
          <a:ea typeface="+mj-ea"/>
          <a:cs typeface="+mj-cs"/>
        </a:defRPr>
      </a:lvl1pPr>
      <a:lvl2pPr algn="l" defTabSz="728663" rtl="0" eaLnBrk="0" fontAlgn="base" hangingPunct="0">
        <a:lnSpc>
          <a:spcPct val="95000"/>
        </a:lnSpc>
        <a:spcBef>
          <a:spcPct val="0"/>
        </a:spcBef>
        <a:spcAft>
          <a:spcPct val="0"/>
        </a:spcAft>
        <a:defRPr sz="2400">
          <a:solidFill>
            <a:schemeClr val="tx1"/>
          </a:solidFill>
          <a:latin typeface="Calibri" pitchFamily="34" charset="0"/>
        </a:defRPr>
      </a:lvl2pPr>
      <a:lvl3pPr algn="l" defTabSz="728663" rtl="0" eaLnBrk="0" fontAlgn="base" hangingPunct="0">
        <a:lnSpc>
          <a:spcPct val="95000"/>
        </a:lnSpc>
        <a:spcBef>
          <a:spcPct val="0"/>
        </a:spcBef>
        <a:spcAft>
          <a:spcPct val="0"/>
        </a:spcAft>
        <a:defRPr sz="2400">
          <a:solidFill>
            <a:schemeClr val="tx1"/>
          </a:solidFill>
          <a:latin typeface="Calibri" pitchFamily="34" charset="0"/>
        </a:defRPr>
      </a:lvl3pPr>
      <a:lvl4pPr algn="l" defTabSz="728663" rtl="0" eaLnBrk="0" fontAlgn="base" hangingPunct="0">
        <a:lnSpc>
          <a:spcPct val="95000"/>
        </a:lnSpc>
        <a:spcBef>
          <a:spcPct val="0"/>
        </a:spcBef>
        <a:spcAft>
          <a:spcPct val="0"/>
        </a:spcAft>
        <a:defRPr sz="2400">
          <a:solidFill>
            <a:schemeClr val="tx1"/>
          </a:solidFill>
          <a:latin typeface="Calibri" pitchFamily="34" charset="0"/>
        </a:defRPr>
      </a:lvl4pPr>
      <a:lvl5pPr algn="l" defTabSz="728663" rtl="0" eaLnBrk="0" fontAlgn="base" hangingPunct="0">
        <a:lnSpc>
          <a:spcPct val="95000"/>
        </a:lnSpc>
        <a:spcBef>
          <a:spcPct val="0"/>
        </a:spcBef>
        <a:spcAft>
          <a:spcPct val="0"/>
        </a:spcAft>
        <a:defRPr sz="2400">
          <a:solidFill>
            <a:schemeClr val="tx1"/>
          </a:solidFill>
          <a:latin typeface="Calibri" pitchFamily="34" charset="0"/>
        </a:defRPr>
      </a:lvl5pPr>
      <a:lvl6pPr marL="457200" algn="l" defTabSz="728663" rtl="0" fontAlgn="base">
        <a:lnSpc>
          <a:spcPct val="95000"/>
        </a:lnSpc>
        <a:spcBef>
          <a:spcPct val="0"/>
        </a:spcBef>
        <a:spcAft>
          <a:spcPct val="0"/>
        </a:spcAft>
        <a:defRPr sz="2400">
          <a:solidFill>
            <a:schemeClr val="tx1"/>
          </a:solidFill>
          <a:latin typeface="Calibri" pitchFamily="34" charset="0"/>
        </a:defRPr>
      </a:lvl6pPr>
      <a:lvl7pPr marL="914400" algn="l" defTabSz="728663" rtl="0" fontAlgn="base">
        <a:lnSpc>
          <a:spcPct val="95000"/>
        </a:lnSpc>
        <a:spcBef>
          <a:spcPct val="0"/>
        </a:spcBef>
        <a:spcAft>
          <a:spcPct val="0"/>
        </a:spcAft>
        <a:defRPr sz="2400">
          <a:solidFill>
            <a:schemeClr val="tx1"/>
          </a:solidFill>
          <a:latin typeface="Calibri" pitchFamily="34" charset="0"/>
        </a:defRPr>
      </a:lvl7pPr>
      <a:lvl8pPr marL="1371600" algn="l" defTabSz="728663" rtl="0" fontAlgn="base">
        <a:lnSpc>
          <a:spcPct val="95000"/>
        </a:lnSpc>
        <a:spcBef>
          <a:spcPct val="0"/>
        </a:spcBef>
        <a:spcAft>
          <a:spcPct val="0"/>
        </a:spcAft>
        <a:defRPr sz="2400">
          <a:solidFill>
            <a:schemeClr val="tx1"/>
          </a:solidFill>
          <a:latin typeface="Calibri" pitchFamily="34" charset="0"/>
        </a:defRPr>
      </a:lvl8pPr>
      <a:lvl9pPr marL="1828800" algn="l" defTabSz="728663" rtl="0" fontAlgn="base">
        <a:lnSpc>
          <a:spcPct val="95000"/>
        </a:lnSpc>
        <a:spcBef>
          <a:spcPct val="0"/>
        </a:spcBef>
        <a:spcAft>
          <a:spcPct val="0"/>
        </a:spcAft>
        <a:defRPr sz="2400">
          <a:solidFill>
            <a:schemeClr val="tx1"/>
          </a:solidFill>
          <a:latin typeface="Calibri" pitchFamily="34" charset="0"/>
        </a:defRPr>
      </a:lvl9pPr>
    </p:titleStyle>
    <p:bodyStyle>
      <a:lvl1pPr algn="l" defTabSz="728663" rtl="0" eaLnBrk="0" fontAlgn="base" hangingPunct="0">
        <a:lnSpc>
          <a:spcPct val="95000"/>
        </a:lnSpc>
        <a:spcBef>
          <a:spcPct val="95000"/>
        </a:spcBef>
        <a:spcAft>
          <a:spcPct val="0"/>
        </a:spcAft>
        <a:buClr>
          <a:schemeClr val="tx1"/>
        </a:buClr>
        <a:buSzPct val="120000"/>
        <a:buFont typeface="Wingdings" pitchFamily="2" charset="2"/>
        <a:defRPr sz="1400" b="1">
          <a:solidFill>
            <a:schemeClr val="tx1"/>
          </a:solidFill>
          <a:latin typeface="+mn-lt"/>
          <a:ea typeface="+mn-ea"/>
          <a:cs typeface="+mn-cs"/>
        </a:defRPr>
      </a:lvl1pPr>
      <a:lvl2pPr marL="1588" algn="l" defTabSz="728663" rtl="0" eaLnBrk="0" fontAlgn="base" hangingPunct="0">
        <a:lnSpc>
          <a:spcPct val="95000"/>
        </a:lnSpc>
        <a:spcBef>
          <a:spcPct val="36000"/>
        </a:spcBef>
        <a:spcAft>
          <a:spcPct val="0"/>
        </a:spcAft>
        <a:buClr>
          <a:schemeClr val="tx1"/>
        </a:buClr>
        <a:buSzPct val="120000"/>
        <a:defRPr sz="1400">
          <a:solidFill>
            <a:schemeClr val="tx1"/>
          </a:solidFill>
          <a:latin typeface="+mn-lt"/>
        </a:defRPr>
      </a:lvl2pPr>
      <a:lvl3pPr marL="228600" indent="-225425" algn="l" defTabSz="728663" rtl="0" eaLnBrk="0" fontAlgn="base" hangingPunct="0">
        <a:lnSpc>
          <a:spcPct val="95000"/>
        </a:lnSpc>
        <a:spcBef>
          <a:spcPct val="0"/>
        </a:spcBef>
        <a:spcAft>
          <a:spcPct val="0"/>
        </a:spcAft>
        <a:buClr>
          <a:schemeClr val="tx1"/>
        </a:buClr>
        <a:buSzPct val="110000"/>
        <a:buChar char="•"/>
        <a:defRPr sz="1400">
          <a:solidFill>
            <a:schemeClr val="tx1"/>
          </a:solidFill>
          <a:latin typeface="+mn-lt"/>
        </a:defRPr>
      </a:lvl3pPr>
      <a:lvl4pPr marL="466725" indent="-236538" algn="l" defTabSz="728663" rtl="0" eaLnBrk="0" fontAlgn="base" hangingPunct="0">
        <a:lnSpc>
          <a:spcPct val="95000"/>
        </a:lnSpc>
        <a:spcBef>
          <a:spcPct val="0"/>
        </a:spcBef>
        <a:spcAft>
          <a:spcPct val="0"/>
        </a:spcAft>
        <a:buClr>
          <a:schemeClr val="tx1"/>
        </a:buClr>
        <a:buFont typeface="Calibri" pitchFamily="34" charset="0"/>
        <a:buChar char="−"/>
        <a:defRPr sz="1400">
          <a:solidFill>
            <a:schemeClr val="tx1"/>
          </a:solidFill>
          <a:latin typeface="+mn-lt"/>
        </a:defRPr>
      </a:lvl4pPr>
      <a:lvl5pPr marL="706438" indent="-238125" algn="l" defTabSz="728663" rtl="0" eaLnBrk="0" fontAlgn="base" hangingPunct="0">
        <a:lnSpc>
          <a:spcPct val="95000"/>
        </a:lnSpc>
        <a:spcBef>
          <a:spcPct val="0"/>
        </a:spcBef>
        <a:spcAft>
          <a:spcPct val="0"/>
        </a:spcAft>
        <a:buClr>
          <a:schemeClr val="tx1"/>
        </a:buClr>
        <a:buChar char="•"/>
        <a:defRPr sz="1400">
          <a:solidFill>
            <a:schemeClr val="tx1"/>
          </a:solidFill>
          <a:latin typeface="+mn-lt"/>
        </a:defRPr>
      </a:lvl5pPr>
      <a:lvl6pPr marL="1163638" indent="-238125" algn="l" defTabSz="728663" rtl="0" fontAlgn="base">
        <a:lnSpc>
          <a:spcPct val="95000"/>
        </a:lnSpc>
        <a:spcBef>
          <a:spcPct val="0"/>
        </a:spcBef>
        <a:spcAft>
          <a:spcPct val="0"/>
        </a:spcAft>
        <a:buClr>
          <a:schemeClr val="tx1"/>
        </a:buClr>
        <a:buChar char="•"/>
        <a:defRPr sz="1400">
          <a:solidFill>
            <a:schemeClr val="tx1"/>
          </a:solidFill>
          <a:latin typeface="+mn-lt"/>
        </a:defRPr>
      </a:lvl6pPr>
      <a:lvl7pPr marL="1620838" indent="-238125" algn="l" defTabSz="728663" rtl="0" fontAlgn="base">
        <a:lnSpc>
          <a:spcPct val="95000"/>
        </a:lnSpc>
        <a:spcBef>
          <a:spcPct val="0"/>
        </a:spcBef>
        <a:spcAft>
          <a:spcPct val="0"/>
        </a:spcAft>
        <a:buClr>
          <a:schemeClr val="tx1"/>
        </a:buClr>
        <a:buChar char="•"/>
        <a:defRPr sz="1400">
          <a:solidFill>
            <a:schemeClr val="tx1"/>
          </a:solidFill>
          <a:latin typeface="+mn-lt"/>
        </a:defRPr>
      </a:lvl7pPr>
      <a:lvl8pPr marL="2078038" indent="-238125" algn="l" defTabSz="728663" rtl="0" fontAlgn="base">
        <a:lnSpc>
          <a:spcPct val="95000"/>
        </a:lnSpc>
        <a:spcBef>
          <a:spcPct val="0"/>
        </a:spcBef>
        <a:spcAft>
          <a:spcPct val="0"/>
        </a:spcAft>
        <a:buClr>
          <a:schemeClr val="tx1"/>
        </a:buClr>
        <a:buChar char="•"/>
        <a:defRPr sz="1400">
          <a:solidFill>
            <a:schemeClr val="tx1"/>
          </a:solidFill>
          <a:latin typeface="+mn-lt"/>
        </a:defRPr>
      </a:lvl8pPr>
      <a:lvl9pPr marL="2535238" indent="-238125" algn="l" defTabSz="728663" rtl="0" fontAlgn="base">
        <a:lnSpc>
          <a:spcPct val="95000"/>
        </a:lnSpc>
        <a:spcBef>
          <a:spcPct val="0"/>
        </a:spcBef>
        <a:spcAft>
          <a:spcPct val="0"/>
        </a:spcAft>
        <a:buClr>
          <a:schemeClr val="tx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7" name="Rectangle 8"/>
          <p:cNvSpPr>
            <a:spLocks noChangeArrowheads="1"/>
          </p:cNvSpPr>
          <p:nvPr userDrawn="1"/>
        </p:nvSpPr>
        <p:spPr bwMode="auto">
          <a:xfrm>
            <a:off x="0" y="0"/>
            <a:ext cx="914400" cy="838200"/>
          </a:xfrm>
          <a:prstGeom prst="rect">
            <a:avLst/>
          </a:prstGeom>
          <a:solidFill>
            <a:srgbClr val="1F497D"/>
          </a:solidFill>
          <a:ln w="25400" algn="ctr">
            <a:noFill/>
            <a:miter lim="800000"/>
            <a:headEnd/>
            <a:tailEnd/>
          </a:ln>
        </p:spPr>
        <p:txBody>
          <a:bodyPr anchor="ctr"/>
          <a:lstStyle/>
          <a:p>
            <a:pPr algn="r" fontAlgn="auto">
              <a:spcBef>
                <a:spcPts val="0"/>
              </a:spcBef>
              <a:spcAft>
                <a:spcPts val="0"/>
              </a:spcAft>
              <a:defRPr/>
            </a:pPr>
            <a:endParaRPr lang="en-US" sz="800" dirty="0">
              <a:solidFill>
                <a:srgbClr val="FFFFFF"/>
              </a:solidFill>
              <a:latin typeface="Calibri"/>
            </a:endParaRPr>
          </a:p>
        </p:txBody>
      </p:sp>
      <p:pic>
        <p:nvPicPr>
          <p:cNvPr id="21507" name="ClientLogoHolder" descr="&lt;tags&gt;&lt;tag n=&quot;Visible&quot; v=&quot;False&quot; /&gt;&lt;/tags&gt;" hidden="1"/>
          <p:cNvPicPr>
            <a:picLocks noChangeAspect="1" noChangeArrowheads="1"/>
          </p:cNvPicPr>
          <p:nvPr userDrawn="1"/>
        </p:nvPicPr>
        <p:blipFill>
          <a:blip r:embed="rId13" cstate="print"/>
          <a:srcRect/>
          <a:stretch>
            <a:fillRect/>
          </a:stretch>
        </p:blipFill>
        <p:spPr bwMode="auto">
          <a:xfrm>
            <a:off x="7640638" y="273050"/>
            <a:ext cx="1047750" cy="514350"/>
          </a:xfrm>
          <a:prstGeom prst="rect">
            <a:avLst/>
          </a:prstGeom>
          <a:noFill/>
          <a:ln w="9525">
            <a:noFill/>
            <a:miter lim="800000"/>
            <a:headEnd/>
            <a:tailEnd/>
          </a:ln>
        </p:spPr>
      </p:pic>
      <p:sp>
        <p:nvSpPr>
          <p:cNvPr id="21508" name="SlideTitle" descr="Text Box: Title"/>
          <p:cNvSpPr>
            <a:spLocks noGrp="1" noChangeArrowheads="1"/>
          </p:cNvSpPr>
          <p:nvPr>
            <p:ph type="title"/>
          </p:nvPr>
        </p:nvSpPr>
        <p:spPr bwMode="gray">
          <a:xfrm>
            <a:off x="1090613" y="190500"/>
            <a:ext cx="7219950" cy="347663"/>
          </a:xfrm>
          <a:prstGeom prst="rect">
            <a:avLst/>
          </a:prstGeom>
          <a:noFill/>
          <a:ln w="9525" algn="ctr">
            <a:noFill/>
            <a:miter lim="800000"/>
            <a:headEnd/>
            <a:tailEnd/>
          </a:ln>
        </p:spPr>
        <p:txBody>
          <a:bodyPr vert="horz" wrap="square" lIns="0" tIns="0" rIns="0" bIns="0" numCol="1" anchor="t" anchorCtr="0" compatLnSpc="1">
            <a:prstTxWarp prst="textNoShape">
              <a:avLst/>
            </a:prstTxWarp>
            <a:spAutoFit/>
          </a:bodyPr>
          <a:lstStyle/>
          <a:p>
            <a:pPr lvl="0"/>
            <a:r>
              <a:rPr lang="en-US" altLang="ja-JP" smtClean="0"/>
              <a:t>Title</a:t>
            </a:r>
          </a:p>
        </p:txBody>
      </p:sp>
      <p:sp>
        <p:nvSpPr>
          <p:cNvPr id="21509" name="BasicText" descr="&lt;tags&gt;&lt;tag n=&quot;Linked&quot; v=&quot;True&quot; /&gt;&lt;/tags&gt;"/>
          <p:cNvSpPr>
            <a:spLocks noGrp="1" noChangeArrowheads="1"/>
          </p:cNvSpPr>
          <p:nvPr>
            <p:ph type="body" idx="1"/>
          </p:nvPr>
        </p:nvSpPr>
        <p:spPr bwMode="gray">
          <a:xfrm>
            <a:off x="449263" y="990600"/>
            <a:ext cx="8245475" cy="43434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altLang="ja-JP" smtClean="0"/>
              <a:t>Subheading</a:t>
            </a:r>
          </a:p>
          <a:p>
            <a:pPr lvl="1"/>
            <a:r>
              <a:rPr lang="en-US" altLang="ja-JP" smtClean="0"/>
              <a:t>Basic text</a:t>
            </a:r>
          </a:p>
          <a:p>
            <a:pPr lvl="2"/>
            <a:r>
              <a:rPr lang="en-US" altLang="ja-JP" smtClean="0"/>
              <a:t>Bullet level one</a:t>
            </a:r>
          </a:p>
          <a:p>
            <a:pPr lvl="3"/>
            <a:r>
              <a:rPr lang="en-US" altLang="ja-JP" smtClean="0"/>
              <a:t>Bullet level two</a:t>
            </a:r>
          </a:p>
          <a:p>
            <a:pPr lvl="4"/>
            <a:r>
              <a:rPr lang="en-US" altLang="ja-JP" smtClean="0"/>
              <a:t>Bullet level three</a:t>
            </a:r>
          </a:p>
        </p:txBody>
      </p:sp>
      <p:sp>
        <p:nvSpPr>
          <p:cNvPr id="771199" name="DraftAndConfidential" descr="&lt;tags&gt;&lt;tag n=&quot;Language&quot; v=&quot;ENG&quot; /&gt;&lt;/tags&gt;" hidden="1"/>
          <p:cNvSpPr txBox="1">
            <a:spLocks noChangeArrowheads="1"/>
          </p:cNvSpPr>
          <p:nvPr/>
        </p:nvSpPr>
        <p:spPr bwMode="auto">
          <a:xfrm>
            <a:off x="7667625" y="6273800"/>
            <a:ext cx="1025525" cy="144463"/>
          </a:xfrm>
          <a:prstGeom prst="rect">
            <a:avLst/>
          </a:prstGeom>
          <a:noFill/>
          <a:ln w="9525">
            <a:noFill/>
            <a:miter lim="800000"/>
            <a:headEnd/>
            <a:tailEnd/>
          </a:ln>
          <a:effectLst/>
        </p:spPr>
        <p:txBody>
          <a:bodyPr wrap="none" lIns="0" tIns="0" rIns="0" bIns="0">
            <a:spAutoFit/>
          </a:bodyPr>
          <a:lstStyle/>
          <a:p>
            <a:pPr algn="r">
              <a:lnSpc>
                <a:spcPct val="95000"/>
              </a:lnSpc>
              <a:buClr>
                <a:srgbClr val="1F497D"/>
              </a:buClr>
              <a:buSzPct val="120000"/>
              <a:buFont typeface="Wingdings" pitchFamily="2" charset="2"/>
              <a:buNone/>
              <a:defRPr/>
            </a:pPr>
            <a:r>
              <a:rPr lang="en-US" altLang="ja-JP" sz="1000">
                <a:solidFill>
                  <a:srgbClr val="000000"/>
                </a:solidFill>
                <a:latin typeface="Calibri" pitchFamily="34" charset="0"/>
                <a:ea typeface="ＭＳ Ｐゴシック" pitchFamily="34" charset="-128"/>
              </a:rPr>
              <a:t>Confidential / Draft</a:t>
            </a:r>
          </a:p>
        </p:txBody>
      </p:sp>
      <p:pic>
        <p:nvPicPr>
          <p:cNvPr id="21511" name="CompanyLogoHolder" descr="&lt;tags&gt;&lt;tag n=&quot;Visible&quot; v=&quot;False&quot; /&gt;&lt;/tags&gt;" hidden="1"/>
          <p:cNvPicPr preferRelativeResize="0">
            <a:picLocks noChangeAspect="1" noChangeArrowheads="1"/>
          </p:cNvPicPr>
          <p:nvPr userDrawn="1"/>
        </p:nvPicPr>
        <p:blipFill>
          <a:blip r:embed="rId14" cstate="print"/>
          <a:srcRect/>
          <a:stretch>
            <a:fillRect/>
          </a:stretch>
        </p:blipFill>
        <p:spPr bwMode="auto">
          <a:xfrm>
            <a:off x="449263" y="6240463"/>
            <a:ext cx="1628775" cy="355600"/>
          </a:xfrm>
          <a:prstGeom prst="rect">
            <a:avLst/>
          </a:prstGeom>
          <a:noFill/>
          <a:ln w="6350" algn="ctr">
            <a:noFill/>
            <a:miter lim="800000"/>
            <a:headEnd/>
            <a:tailEnd/>
          </a:ln>
        </p:spPr>
      </p:pic>
      <p:cxnSp>
        <p:nvCxnSpPr>
          <p:cNvPr id="21512" name="Straight Connector 6"/>
          <p:cNvCxnSpPr>
            <a:cxnSpLocks noChangeShapeType="1"/>
          </p:cNvCxnSpPr>
          <p:nvPr userDrawn="1"/>
        </p:nvCxnSpPr>
        <p:spPr bwMode="auto">
          <a:xfrm>
            <a:off x="0" y="836613"/>
            <a:ext cx="8839200" cy="1587"/>
          </a:xfrm>
          <a:prstGeom prst="line">
            <a:avLst/>
          </a:prstGeom>
          <a:noFill/>
          <a:ln w="9525" algn="ctr">
            <a:solidFill>
              <a:srgbClr val="1F497D"/>
            </a:solidFill>
            <a:round/>
            <a:headEnd/>
            <a:tailEnd/>
          </a:ln>
        </p:spPr>
      </p:cxnSp>
      <p:cxnSp>
        <p:nvCxnSpPr>
          <p:cNvPr id="6" name="Straight Connector 7"/>
          <p:cNvCxnSpPr>
            <a:cxnSpLocks noChangeShapeType="1"/>
          </p:cNvCxnSpPr>
          <p:nvPr userDrawn="1"/>
        </p:nvCxnSpPr>
        <p:spPr bwMode="auto">
          <a:xfrm>
            <a:off x="0" y="912813"/>
            <a:ext cx="8991600" cy="1587"/>
          </a:xfrm>
          <a:prstGeom prst="line">
            <a:avLst/>
          </a:prstGeom>
          <a:noFill/>
          <a:ln w="38100" algn="ctr">
            <a:solidFill>
              <a:srgbClr val="1F497D"/>
            </a:solidFill>
            <a:round/>
            <a:headEnd/>
            <a:tailEnd/>
          </a:ln>
          <a:effectLst>
            <a:outerShdw dist="23000" dir="5400000" rotWithShape="0">
              <a:srgbClr val="000000">
                <a:alpha val="34999"/>
              </a:srgbClr>
            </a:outerShdw>
          </a:effectLst>
        </p:spPr>
      </p:cxnSp>
      <p:pic>
        <p:nvPicPr>
          <p:cNvPr id="21514" name="Picture 10" descr="ContourGlobal TM Logo.jpg"/>
          <p:cNvPicPr>
            <a:picLocks noChangeAspect="1"/>
          </p:cNvPicPr>
          <p:nvPr userDrawn="1"/>
        </p:nvPicPr>
        <p:blipFill>
          <a:blip r:embed="rId15" cstate="print"/>
          <a:srcRect/>
          <a:stretch>
            <a:fillRect/>
          </a:stretch>
        </p:blipFill>
        <p:spPr bwMode="auto">
          <a:xfrm>
            <a:off x="85725" y="6267450"/>
            <a:ext cx="1282700" cy="477838"/>
          </a:xfrm>
          <a:prstGeom prst="rect">
            <a:avLst/>
          </a:prstGeom>
          <a:noFill/>
          <a:ln w="9525">
            <a:noFill/>
            <a:miter lim="800000"/>
            <a:headEnd/>
            <a:tailEnd/>
          </a:ln>
        </p:spPr>
      </p:pic>
      <p:cxnSp>
        <p:nvCxnSpPr>
          <p:cNvPr id="21515" name="Straight Connector 4"/>
          <p:cNvCxnSpPr>
            <a:cxnSpLocks noChangeShapeType="1"/>
          </p:cNvCxnSpPr>
          <p:nvPr userDrawn="1"/>
        </p:nvCxnSpPr>
        <p:spPr bwMode="auto">
          <a:xfrm>
            <a:off x="1524000" y="6553200"/>
            <a:ext cx="7620000" cy="1588"/>
          </a:xfrm>
          <a:prstGeom prst="line">
            <a:avLst/>
          </a:prstGeom>
          <a:noFill/>
          <a:ln w="9525" algn="ctr">
            <a:solidFill>
              <a:srgbClr val="1F497D"/>
            </a:solidFill>
            <a:round/>
            <a:headEnd/>
            <a:tailEnd/>
          </a:ln>
        </p:spPr>
      </p:cxnSp>
      <p:sp>
        <p:nvSpPr>
          <p:cNvPr id="8" name="Slide Number Placeholder 5"/>
          <p:cNvSpPr txBox="1">
            <a:spLocks/>
          </p:cNvSpPr>
          <p:nvPr userDrawn="1"/>
        </p:nvSpPr>
        <p:spPr bwMode="auto">
          <a:xfrm>
            <a:off x="8610600" y="6553200"/>
            <a:ext cx="533400" cy="304800"/>
          </a:xfrm>
          <a:prstGeom prst="rect">
            <a:avLst/>
          </a:prstGeom>
          <a:solidFill>
            <a:srgbClr val="1F497D"/>
          </a:solidFill>
          <a:ln w="25400" algn="ctr">
            <a:noFill/>
            <a:miter lim="800000"/>
            <a:headEnd/>
            <a:tailEnd/>
          </a:ln>
        </p:spPr>
        <p:txBody>
          <a:bodyPr anchor="ctr"/>
          <a:lstStyle/>
          <a:p>
            <a:pPr algn="r">
              <a:defRPr/>
            </a:pPr>
            <a:endParaRPr lang="en-US" sz="800">
              <a:solidFill>
                <a:srgbClr val="FFFFFF"/>
              </a:solidFill>
              <a:latin typeface="Calibri" pitchFamily="34" charset="0"/>
            </a:endParaRPr>
          </a:p>
        </p:txBody>
      </p:sp>
      <p:sp>
        <p:nvSpPr>
          <p:cNvPr id="771253" name="SlideNumber"/>
          <p:cNvSpPr>
            <a:spLocks noGrp="1" noChangeArrowheads="1"/>
          </p:cNvSpPr>
          <p:nvPr>
            <p:ph type="sldNum" sz="quarter" idx="4"/>
          </p:nvPr>
        </p:nvSpPr>
        <p:spPr bwMode="auto">
          <a:xfrm>
            <a:off x="7321550" y="6467475"/>
            <a:ext cx="1755775" cy="357188"/>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a:lnSpc>
                <a:spcPct val="100000"/>
              </a:lnSpc>
              <a:buClrTx/>
              <a:defRPr sz="1000">
                <a:solidFill>
                  <a:schemeClr val="bg1"/>
                </a:solidFill>
                <a:ea typeface="ＭＳ Ｐゴシック" pitchFamily="34" charset="-128"/>
              </a:defRPr>
            </a:lvl1pPr>
          </a:lstStyle>
          <a:p>
            <a:pPr>
              <a:defRPr/>
            </a:pPr>
            <a:fld id="{82A7F170-F5BD-40E5-BC07-C11E18FCA3C7}" type="slidenum">
              <a:rPr lang="ja-JP" altLang="en-US">
                <a:solidFill>
                  <a:srgbClr val="FFFFFF"/>
                </a:solidFill>
                <a:latin typeface="Calibri" pitchFamily="34" charset="0"/>
              </a:rPr>
              <a:pPr>
                <a:defRPr/>
              </a:pPr>
              <a:t>‹#›</a:t>
            </a:fld>
            <a:endParaRPr lang="en-US" altLang="ja-JP">
              <a:solidFill>
                <a:srgbClr val="FFFFFF"/>
              </a:solidFill>
              <a:latin typeface="Calibri" pitchFamily="34" charset="0"/>
            </a:endParaRPr>
          </a:p>
        </p:txBody>
      </p:sp>
      <p:sp>
        <p:nvSpPr>
          <p:cNvPr id="10" name="TextBox 11"/>
          <p:cNvSpPr txBox="1"/>
          <p:nvPr userDrawn="1"/>
        </p:nvSpPr>
        <p:spPr>
          <a:xfrm>
            <a:off x="7659688" y="6519863"/>
            <a:ext cx="896937" cy="198437"/>
          </a:xfrm>
          <a:prstGeom prst="rect">
            <a:avLst/>
          </a:prstGeom>
          <a:noFill/>
        </p:spPr>
        <p:txBody>
          <a:bodyPr wrap="none">
            <a:spAutoFit/>
          </a:bodyPr>
          <a:lstStyle/>
          <a:p>
            <a:pPr>
              <a:defRPr/>
            </a:pPr>
            <a:r>
              <a:rPr lang="en-US" sz="700">
                <a:solidFill>
                  <a:srgbClr val="000000"/>
                </a:solidFill>
                <a:latin typeface="Calibri" pitchFamily="34" charset="0"/>
              </a:rPr>
              <a:t>Strictly Confidential</a:t>
            </a:r>
          </a:p>
        </p:txBody>
      </p:sp>
    </p:spTree>
    <p:extLst>
      <p:ext uri="{BB962C8B-B14F-4D97-AF65-F5344CB8AC3E}">
        <p14:creationId xmlns:p14="http://schemas.microsoft.com/office/powerpoint/2010/main" val="161826233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l" defTabSz="728663" rtl="0" eaLnBrk="0" fontAlgn="base" hangingPunct="0">
        <a:lnSpc>
          <a:spcPct val="95000"/>
        </a:lnSpc>
        <a:spcBef>
          <a:spcPct val="0"/>
        </a:spcBef>
        <a:spcAft>
          <a:spcPct val="0"/>
        </a:spcAft>
        <a:defRPr sz="2400">
          <a:solidFill>
            <a:schemeClr val="tx1"/>
          </a:solidFill>
          <a:latin typeface="+mj-lt"/>
          <a:ea typeface="+mj-ea"/>
          <a:cs typeface="+mj-cs"/>
        </a:defRPr>
      </a:lvl1pPr>
      <a:lvl2pPr algn="l" defTabSz="728663" rtl="0" eaLnBrk="0" fontAlgn="base" hangingPunct="0">
        <a:lnSpc>
          <a:spcPct val="95000"/>
        </a:lnSpc>
        <a:spcBef>
          <a:spcPct val="0"/>
        </a:spcBef>
        <a:spcAft>
          <a:spcPct val="0"/>
        </a:spcAft>
        <a:defRPr sz="2400">
          <a:solidFill>
            <a:schemeClr val="tx1"/>
          </a:solidFill>
          <a:latin typeface="Calibri" pitchFamily="34" charset="0"/>
        </a:defRPr>
      </a:lvl2pPr>
      <a:lvl3pPr algn="l" defTabSz="728663" rtl="0" eaLnBrk="0" fontAlgn="base" hangingPunct="0">
        <a:lnSpc>
          <a:spcPct val="95000"/>
        </a:lnSpc>
        <a:spcBef>
          <a:spcPct val="0"/>
        </a:spcBef>
        <a:spcAft>
          <a:spcPct val="0"/>
        </a:spcAft>
        <a:defRPr sz="2400">
          <a:solidFill>
            <a:schemeClr val="tx1"/>
          </a:solidFill>
          <a:latin typeface="Calibri" pitchFamily="34" charset="0"/>
        </a:defRPr>
      </a:lvl3pPr>
      <a:lvl4pPr algn="l" defTabSz="728663" rtl="0" eaLnBrk="0" fontAlgn="base" hangingPunct="0">
        <a:lnSpc>
          <a:spcPct val="95000"/>
        </a:lnSpc>
        <a:spcBef>
          <a:spcPct val="0"/>
        </a:spcBef>
        <a:spcAft>
          <a:spcPct val="0"/>
        </a:spcAft>
        <a:defRPr sz="2400">
          <a:solidFill>
            <a:schemeClr val="tx1"/>
          </a:solidFill>
          <a:latin typeface="Calibri" pitchFamily="34" charset="0"/>
        </a:defRPr>
      </a:lvl4pPr>
      <a:lvl5pPr algn="l" defTabSz="728663" rtl="0" eaLnBrk="0" fontAlgn="base" hangingPunct="0">
        <a:lnSpc>
          <a:spcPct val="95000"/>
        </a:lnSpc>
        <a:spcBef>
          <a:spcPct val="0"/>
        </a:spcBef>
        <a:spcAft>
          <a:spcPct val="0"/>
        </a:spcAft>
        <a:defRPr sz="2400">
          <a:solidFill>
            <a:schemeClr val="tx1"/>
          </a:solidFill>
          <a:latin typeface="Calibri" pitchFamily="34" charset="0"/>
        </a:defRPr>
      </a:lvl5pPr>
      <a:lvl6pPr marL="457200" algn="l" defTabSz="728663" rtl="0" fontAlgn="base">
        <a:lnSpc>
          <a:spcPct val="95000"/>
        </a:lnSpc>
        <a:spcBef>
          <a:spcPct val="0"/>
        </a:spcBef>
        <a:spcAft>
          <a:spcPct val="0"/>
        </a:spcAft>
        <a:defRPr sz="2400">
          <a:solidFill>
            <a:schemeClr val="tx1"/>
          </a:solidFill>
          <a:latin typeface="Calibri" pitchFamily="34" charset="0"/>
        </a:defRPr>
      </a:lvl6pPr>
      <a:lvl7pPr marL="914400" algn="l" defTabSz="728663" rtl="0" fontAlgn="base">
        <a:lnSpc>
          <a:spcPct val="95000"/>
        </a:lnSpc>
        <a:spcBef>
          <a:spcPct val="0"/>
        </a:spcBef>
        <a:spcAft>
          <a:spcPct val="0"/>
        </a:spcAft>
        <a:defRPr sz="2400">
          <a:solidFill>
            <a:schemeClr val="tx1"/>
          </a:solidFill>
          <a:latin typeface="Calibri" pitchFamily="34" charset="0"/>
        </a:defRPr>
      </a:lvl7pPr>
      <a:lvl8pPr marL="1371600" algn="l" defTabSz="728663" rtl="0" fontAlgn="base">
        <a:lnSpc>
          <a:spcPct val="95000"/>
        </a:lnSpc>
        <a:spcBef>
          <a:spcPct val="0"/>
        </a:spcBef>
        <a:spcAft>
          <a:spcPct val="0"/>
        </a:spcAft>
        <a:defRPr sz="2400">
          <a:solidFill>
            <a:schemeClr val="tx1"/>
          </a:solidFill>
          <a:latin typeface="Calibri" pitchFamily="34" charset="0"/>
        </a:defRPr>
      </a:lvl8pPr>
      <a:lvl9pPr marL="1828800" algn="l" defTabSz="728663" rtl="0" fontAlgn="base">
        <a:lnSpc>
          <a:spcPct val="95000"/>
        </a:lnSpc>
        <a:spcBef>
          <a:spcPct val="0"/>
        </a:spcBef>
        <a:spcAft>
          <a:spcPct val="0"/>
        </a:spcAft>
        <a:defRPr sz="2400">
          <a:solidFill>
            <a:schemeClr val="tx1"/>
          </a:solidFill>
          <a:latin typeface="Calibri" pitchFamily="34" charset="0"/>
        </a:defRPr>
      </a:lvl9pPr>
    </p:titleStyle>
    <p:bodyStyle>
      <a:lvl1pPr algn="l" defTabSz="728663" rtl="0" eaLnBrk="0" fontAlgn="base" hangingPunct="0">
        <a:lnSpc>
          <a:spcPct val="95000"/>
        </a:lnSpc>
        <a:spcBef>
          <a:spcPct val="95000"/>
        </a:spcBef>
        <a:spcAft>
          <a:spcPct val="0"/>
        </a:spcAft>
        <a:buClr>
          <a:schemeClr val="tx1"/>
        </a:buClr>
        <a:buSzPct val="120000"/>
        <a:buFont typeface="Wingdings" pitchFamily="2" charset="2"/>
        <a:defRPr sz="1400" b="1">
          <a:solidFill>
            <a:schemeClr val="tx1"/>
          </a:solidFill>
          <a:latin typeface="+mn-lt"/>
          <a:ea typeface="+mn-ea"/>
          <a:cs typeface="+mn-cs"/>
        </a:defRPr>
      </a:lvl1pPr>
      <a:lvl2pPr marL="1588" algn="l" defTabSz="728663" rtl="0" eaLnBrk="0" fontAlgn="base" hangingPunct="0">
        <a:lnSpc>
          <a:spcPct val="95000"/>
        </a:lnSpc>
        <a:spcBef>
          <a:spcPct val="36000"/>
        </a:spcBef>
        <a:spcAft>
          <a:spcPct val="0"/>
        </a:spcAft>
        <a:buClr>
          <a:schemeClr val="tx1"/>
        </a:buClr>
        <a:buSzPct val="120000"/>
        <a:defRPr sz="1400">
          <a:solidFill>
            <a:schemeClr val="tx1"/>
          </a:solidFill>
          <a:latin typeface="+mn-lt"/>
        </a:defRPr>
      </a:lvl2pPr>
      <a:lvl3pPr marL="228600" indent="-225425" algn="l" defTabSz="728663" rtl="0" eaLnBrk="0" fontAlgn="base" hangingPunct="0">
        <a:lnSpc>
          <a:spcPct val="95000"/>
        </a:lnSpc>
        <a:spcBef>
          <a:spcPct val="0"/>
        </a:spcBef>
        <a:spcAft>
          <a:spcPct val="0"/>
        </a:spcAft>
        <a:buClr>
          <a:schemeClr val="tx1"/>
        </a:buClr>
        <a:buSzPct val="110000"/>
        <a:buChar char="•"/>
        <a:defRPr sz="1400">
          <a:solidFill>
            <a:schemeClr val="tx1"/>
          </a:solidFill>
          <a:latin typeface="+mn-lt"/>
        </a:defRPr>
      </a:lvl3pPr>
      <a:lvl4pPr marL="466725" indent="-236538" algn="l" defTabSz="728663" rtl="0" eaLnBrk="0" fontAlgn="base" hangingPunct="0">
        <a:lnSpc>
          <a:spcPct val="95000"/>
        </a:lnSpc>
        <a:spcBef>
          <a:spcPct val="0"/>
        </a:spcBef>
        <a:spcAft>
          <a:spcPct val="0"/>
        </a:spcAft>
        <a:buClr>
          <a:schemeClr val="tx1"/>
        </a:buClr>
        <a:buFont typeface="Calibri" pitchFamily="34" charset="0"/>
        <a:buChar char="−"/>
        <a:defRPr sz="1400">
          <a:solidFill>
            <a:schemeClr val="tx1"/>
          </a:solidFill>
          <a:latin typeface="+mn-lt"/>
        </a:defRPr>
      </a:lvl4pPr>
      <a:lvl5pPr marL="706438" indent="-238125" algn="l" defTabSz="728663" rtl="0" eaLnBrk="0" fontAlgn="base" hangingPunct="0">
        <a:lnSpc>
          <a:spcPct val="95000"/>
        </a:lnSpc>
        <a:spcBef>
          <a:spcPct val="0"/>
        </a:spcBef>
        <a:spcAft>
          <a:spcPct val="0"/>
        </a:spcAft>
        <a:buClr>
          <a:schemeClr val="tx1"/>
        </a:buClr>
        <a:buChar char="•"/>
        <a:defRPr sz="1400">
          <a:solidFill>
            <a:schemeClr val="tx1"/>
          </a:solidFill>
          <a:latin typeface="+mn-lt"/>
        </a:defRPr>
      </a:lvl5pPr>
      <a:lvl6pPr marL="1163638" indent="-238125" algn="l" defTabSz="728663" rtl="0" fontAlgn="base">
        <a:lnSpc>
          <a:spcPct val="95000"/>
        </a:lnSpc>
        <a:spcBef>
          <a:spcPct val="0"/>
        </a:spcBef>
        <a:spcAft>
          <a:spcPct val="0"/>
        </a:spcAft>
        <a:buClr>
          <a:schemeClr val="tx1"/>
        </a:buClr>
        <a:buChar char="•"/>
        <a:defRPr sz="1400">
          <a:solidFill>
            <a:schemeClr val="tx1"/>
          </a:solidFill>
          <a:latin typeface="+mn-lt"/>
        </a:defRPr>
      </a:lvl6pPr>
      <a:lvl7pPr marL="1620838" indent="-238125" algn="l" defTabSz="728663" rtl="0" fontAlgn="base">
        <a:lnSpc>
          <a:spcPct val="95000"/>
        </a:lnSpc>
        <a:spcBef>
          <a:spcPct val="0"/>
        </a:spcBef>
        <a:spcAft>
          <a:spcPct val="0"/>
        </a:spcAft>
        <a:buClr>
          <a:schemeClr val="tx1"/>
        </a:buClr>
        <a:buChar char="•"/>
        <a:defRPr sz="1400">
          <a:solidFill>
            <a:schemeClr val="tx1"/>
          </a:solidFill>
          <a:latin typeface="+mn-lt"/>
        </a:defRPr>
      </a:lvl7pPr>
      <a:lvl8pPr marL="2078038" indent="-238125" algn="l" defTabSz="728663" rtl="0" fontAlgn="base">
        <a:lnSpc>
          <a:spcPct val="95000"/>
        </a:lnSpc>
        <a:spcBef>
          <a:spcPct val="0"/>
        </a:spcBef>
        <a:spcAft>
          <a:spcPct val="0"/>
        </a:spcAft>
        <a:buClr>
          <a:schemeClr val="tx1"/>
        </a:buClr>
        <a:buChar char="•"/>
        <a:defRPr sz="1400">
          <a:solidFill>
            <a:schemeClr val="tx1"/>
          </a:solidFill>
          <a:latin typeface="+mn-lt"/>
        </a:defRPr>
      </a:lvl8pPr>
      <a:lvl9pPr marL="2535238" indent="-238125" algn="l" defTabSz="728663" rtl="0" fontAlgn="base">
        <a:lnSpc>
          <a:spcPct val="95000"/>
        </a:lnSpc>
        <a:spcBef>
          <a:spcPct val="0"/>
        </a:spcBef>
        <a:spcAft>
          <a:spcPct val="0"/>
        </a:spcAft>
        <a:buClr>
          <a:schemeClr val="tx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0"/>
            <a:ext cx="914400" cy="838200"/>
          </a:xfrm>
          <a:prstGeom prst="rect">
            <a:avLst/>
          </a:prstGeom>
          <a:solidFill>
            <a:srgbClr val="1F497D"/>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r"/>
            <a:endParaRPr lang="en-US" sz="800" smtClean="0">
              <a:solidFill>
                <a:srgbClr val="FFFFFF"/>
              </a:solidFill>
              <a:latin typeface="Calibri"/>
            </a:endParaRPr>
          </a:p>
        </p:txBody>
      </p:sp>
      <p:pic>
        <p:nvPicPr>
          <p:cNvPr id="1027" name="ClientLogoHolder" descr="&lt;tags&gt;&lt;tag n=&quot;Visible&quot; v=&quot;False&quot; /&gt;&lt;/tags&gt;" hidden="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40638" y="273050"/>
            <a:ext cx="10477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SlideTitle" descr="Text Box: Title"/>
          <p:cNvSpPr>
            <a:spLocks noGrp="1" noChangeArrowheads="1"/>
          </p:cNvSpPr>
          <p:nvPr>
            <p:ph type="title"/>
          </p:nvPr>
        </p:nvSpPr>
        <p:spPr bwMode="gray">
          <a:xfrm>
            <a:off x="1090613" y="190500"/>
            <a:ext cx="72199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ja-JP" smtClean="0"/>
              <a:t>Title</a:t>
            </a:r>
          </a:p>
        </p:txBody>
      </p:sp>
      <p:sp>
        <p:nvSpPr>
          <p:cNvPr id="1029" name="BasicText" descr="&lt;tags&gt;&lt;tag n=&quot;Linked&quot; v=&quot;True&quot; /&gt;&lt;/tags&gt;"/>
          <p:cNvSpPr>
            <a:spLocks noGrp="1" noChangeArrowheads="1"/>
          </p:cNvSpPr>
          <p:nvPr>
            <p:ph type="body" idx="1"/>
          </p:nvPr>
        </p:nvSpPr>
        <p:spPr bwMode="gray">
          <a:xfrm>
            <a:off x="449263" y="990600"/>
            <a:ext cx="824547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ja-JP" smtClean="0"/>
              <a:t>Subheading</a:t>
            </a:r>
          </a:p>
          <a:p>
            <a:pPr lvl="1"/>
            <a:r>
              <a:rPr lang="en-US" altLang="ja-JP" smtClean="0"/>
              <a:t>Basic text</a:t>
            </a:r>
          </a:p>
          <a:p>
            <a:pPr lvl="2"/>
            <a:r>
              <a:rPr lang="en-US" altLang="ja-JP" smtClean="0"/>
              <a:t>Bullet level one</a:t>
            </a:r>
          </a:p>
          <a:p>
            <a:pPr lvl="3"/>
            <a:r>
              <a:rPr lang="en-US" altLang="ja-JP" smtClean="0"/>
              <a:t>Bullet level two</a:t>
            </a:r>
          </a:p>
          <a:p>
            <a:pPr lvl="4"/>
            <a:r>
              <a:rPr lang="en-US" altLang="ja-JP" smtClean="0"/>
              <a:t>Bullet level three</a:t>
            </a:r>
          </a:p>
        </p:txBody>
      </p:sp>
      <p:sp>
        <p:nvSpPr>
          <p:cNvPr id="771199" name="DraftAndConfidential" descr="&lt;tags&gt;&lt;tag n=&quot;Language&quot; v=&quot;ENG&quot; /&gt;&lt;/tags&gt;" hidden="1"/>
          <p:cNvSpPr txBox="1">
            <a:spLocks noChangeArrowheads="1"/>
          </p:cNvSpPr>
          <p:nvPr/>
        </p:nvSpPr>
        <p:spPr bwMode="auto">
          <a:xfrm>
            <a:off x="7667625" y="6273800"/>
            <a:ext cx="1025525" cy="144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defRPr sz="2400">
                <a:solidFill>
                  <a:schemeClr val="tx1"/>
                </a:solidFill>
                <a:latin typeface="Calibri" pitchFamily="34" charset="0"/>
              </a:defRPr>
            </a:lvl1pPr>
            <a:lvl2pPr marL="1588" algn="l" eaLnBrk="0" hangingPunct="0">
              <a:defRPr sz="2400">
                <a:solidFill>
                  <a:schemeClr val="tx1"/>
                </a:solidFill>
                <a:latin typeface="Calibri" pitchFamily="34" charset="0"/>
              </a:defRPr>
            </a:lvl2pPr>
            <a:lvl3pPr marL="3175" algn="l" eaLnBrk="0" hangingPunct="0">
              <a:defRPr sz="2400">
                <a:solidFill>
                  <a:schemeClr val="tx1"/>
                </a:solidFill>
                <a:latin typeface="Calibri" pitchFamily="34" charset="0"/>
              </a:defRPr>
            </a:lvl3pPr>
            <a:lvl4pPr marL="4763" algn="l" eaLnBrk="0" hangingPunct="0">
              <a:defRPr sz="2400">
                <a:solidFill>
                  <a:schemeClr val="tx1"/>
                </a:solidFill>
                <a:latin typeface="Calibri" pitchFamily="34" charset="0"/>
              </a:defRPr>
            </a:lvl4pPr>
            <a:lvl5pPr marL="3484563" indent="-3300413" algn="l" eaLnBrk="0" hangingPunct="0">
              <a:defRPr sz="2400">
                <a:solidFill>
                  <a:schemeClr val="tx1"/>
                </a:solidFill>
                <a:latin typeface="Calibri" pitchFamily="34" charset="0"/>
              </a:defRPr>
            </a:lvl5pPr>
            <a:lvl6pPr marL="3941763" indent="-3300413" eaLnBrk="0" fontAlgn="base" hangingPunct="0">
              <a:spcBef>
                <a:spcPct val="0"/>
              </a:spcBef>
              <a:spcAft>
                <a:spcPct val="0"/>
              </a:spcAft>
              <a:defRPr sz="2400">
                <a:solidFill>
                  <a:schemeClr val="tx1"/>
                </a:solidFill>
                <a:latin typeface="Calibri" pitchFamily="34" charset="0"/>
              </a:defRPr>
            </a:lvl6pPr>
            <a:lvl7pPr marL="4398963" indent="-3300413" eaLnBrk="0" fontAlgn="base" hangingPunct="0">
              <a:spcBef>
                <a:spcPct val="0"/>
              </a:spcBef>
              <a:spcAft>
                <a:spcPct val="0"/>
              </a:spcAft>
              <a:defRPr sz="2400">
                <a:solidFill>
                  <a:schemeClr val="tx1"/>
                </a:solidFill>
                <a:latin typeface="Calibri" pitchFamily="34" charset="0"/>
              </a:defRPr>
            </a:lvl7pPr>
            <a:lvl8pPr marL="4856163" indent="-3300413" eaLnBrk="0" fontAlgn="base" hangingPunct="0">
              <a:spcBef>
                <a:spcPct val="0"/>
              </a:spcBef>
              <a:spcAft>
                <a:spcPct val="0"/>
              </a:spcAft>
              <a:defRPr sz="2400">
                <a:solidFill>
                  <a:schemeClr val="tx1"/>
                </a:solidFill>
                <a:latin typeface="Calibri" pitchFamily="34" charset="0"/>
              </a:defRPr>
            </a:lvl8pPr>
            <a:lvl9pPr marL="5313363" indent="-3300413" eaLnBrk="0" fontAlgn="base" hangingPunct="0">
              <a:spcBef>
                <a:spcPct val="0"/>
              </a:spcBef>
              <a:spcAft>
                <a:spcPct val="0"/>
              </a:spcAft>
              <a:defRPr sz="2400">
                <a:solidFill>
                  <a:schemeClr val="tx1"/>
                </a:solidFill>
                <a:latin typeface="Calibri" pitchFamily="34" charset="0"/>
              </a:defRPr>
            </a:lvl9pPr>
          </a:lstStyle>
          <a:p>
            <a:pPr algn="r" eaLnBrk="1" hangingPunct="1">
              <a:lnSpc>
                <a:spcPct val="95000"/>
              </a:lnSpc>
              <a:buClr>
                <a:srgbClr val="1F497D"/>
              </a:buClr>
              <a:buSzPct val="120000"/>
              <a:buFont typeface="Wingdings" pitchFamily="2" charset="2"/>
              <a:buNone/>
              <a:defRPr/>
            </a:pPr>
            <a:r>
              <a:rPr lang="en-US" altLang="ja-JP" sz="1000" smtClean="0">
                <a:solidFill>
                  <a:srgbClr val="000000"/>
                </a:solidFill>
                <a:ea typeface="ＭＳ Ｐゴシック" pitchFamily="34" charset="-128"/>
              </a:rPr>
              <a:t>Confidential / Draft</a:t>
            </a:r>
          </a:p>
        </p:txBody>
      </p:sp>
      <p:pic>
        <p:nvPicPr>
          <p:cNvPr id="1031" name="CompanyLogoHolder" descr="&lt;tags&gt;&lt;tag n=&quot;Visible&quot; v=&quot;False&quot; /&gt;&lt;/tags&gt;" hidden="1"/>
          <p:cNvPicPr preferRelativeResize="0">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9263" y="6240463"/>
            <a:ext cx="16287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32" name="Straight Connector 6"/>
          <p:cNvCxnSpPr>
            <a:cxnSpLocks noChangeShapeType="1"/>
          </p:cNvCxnSpPr>
          <p:nvPr/>
        </p:nvCxnSpPr>
        <p:spPr bwMode="auto">
          <a:xfrm>
            <a:off x="0" y="836613"/>
            <a:ext cx="8839200" cy="1587"/>
          </a:xfrm>
          <a:prstGeom prst="line">
            <a:avLst/>
          </a:prstGeom>
          <a:noFill/>
          <a:ln w="9525" algn="ctr">
            <a:solidFill>
              <a:srgbClr val="1F497D"/>
            </a:solidFill>
            <a:round/>
            <a:headEnd/>
            <a:tailEnd/>
          </a:ln>
          <a:extLst>
            <a:ext uri="{909E8E84-426E-40DD-AFC4-6F175D3DCCD1}">
              <a14:hiddenFill xmlns:a14="http://schemas.microsoft.com/office/drawing/2010/main">
                <a:noFill/>
              </a14:hiddenFill>
            </a:ext>
          </a:extLst>
        </p:spPr>
      </p:cxnSp>
      <p:cxnSp>
        <p:nvCxnSpPr>
          <p:cNvPr id="1033" name="Straight Connector 7"/>
          <p:cNvCxnSpPr>
            <a:cxnSpLocks noChangeShapeType="1"/>
          </p:cNvCxnSpPr>
          <p:nvPr/>
        </p:nvCxnSpPr>
        <p:spPr bwMode="auto">
          <a:xfrm>
            <a:off x="0" y="912813"/>
            <a:ext cx="8991600" cy="1587"/>
          </a:xfrm>
          <a:prstGeom prst="line">
            <a:avLst/>
          </a:prstGeom>
          <a:noFill/>
          <a:ln w="38100" algn="ctr">
            <a:solidFill>
              <a:srgbClr val="1F497D"/>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cxnSp>
      <p:pic>
        <p:nvPicPr>
          <p:cNvPr id="1034" name="Picture 10" descr="ContourGlobal TM Logo.jp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5725" y="6267450"/>
            <a:ext cx="12827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5" name="Straight Connector 4"/>
          <p:cNvCxnSpPr>
            <a:cxnSpLocks noChangeShapeType="1"/>
          </p:cNvCxnSpPr>
          <p:nvPr/>
        </p:nvCxnSpPr>
        <p:spPr bwMode="auto">
          <a:xfrm>
            <a:off x="1524000" y="6553200"/>
            <a:ext cx="7620000" cy="1588"/>
          </a:xfrm>
          <a:prstGeom prst="line">
            <a:avLst/>
          </a:prstGeom>
          <a:noFill/>
          <a:ln w="9525" algn="ctr">
            <a:solidFill>
              <a:srgbClr val="1F497D"/>
            </a:solidFill>
            <a:round/>
            <a:headEnd/>
            <a:tailEnd/>
          </a:ln>
          <a:extLst>
            <a:ext uri="{909E8E84-426E-40DD-AFC4-6F175D3DCCD1}">
              <a14:hiddenFill xmlns:a14="http://schemas.microsoft.com/office/drawing/2010/main">
                <a:noFill/>
              </a14:hiddenFill>
            </a:ext>
          </a:extLst>
        </p:spPr>
      </p:cxnSp>
      <p:sp>
        <p:nvSpPr>
          <p:cNvPr id="8" name="Slide Number Placeholder 5"/>
          <p:cNvSpPr txBox="1">
            <a:spLocks/>
          </p:cNvSpPr>
          <p:nvPr/>
        </p:nvSpPr>
        <p:spPr bwMode="auto">
          <a:xfrm>
            <a:off x="8610600" y="6553200"/>
            <a:ext cx="533400" cy="304800"/>
          </a:xfrm>
          <a:prstGeom prst="rect">
            <a:avLst/>
          </a:prstGeom>
          <a:solidFill>
            <a:srgbClr val="1F497D"/>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lgn="l" eaLnBrk="0" hangingPunct="0">
              <a:defRPr sz="2400">
                <a:solidFill>
                  <a:schemeClr val="tx1"/>
                </a:solidFill>
                <a:latin typeface="Calibri" pitchFamily="34" charset="0"/>
              </a:defRPr>
            </a:lvl1pPr>
            <a:lvl2pPr marL="742950" indent="-285750" algn="l" eaLnBrk="0" hangingPunct="0">
              <a:defRPr sz="2400">
                <a:solidFill>
                  <a:schemeClr val="tx1"/>
                </a:solidFill>
                <a:latin typeface="Calibri" pitchFamily="34" charset="0"/>
              </a:defRPr>
            </a:lvl2pPr>
            <a:lvl3pPr marL="1143000" indent="-228600" algn="l" eaLnBrk="0" hangingPunct="0">
              <a:defRPr sz="2400">
                <a:solidFill>
                  <a:schemeClr val="tx1"/>
                </a:solidFill>
                <a:latin typeface="Calibri" pitchFamily="34" charset="0"/>
              </a:defRPr>
            </a:lvl3pPr>
            <a:lvl4pPr marL="1600200" indent="-228600" algn="l" eaLnBrk="0" hangingPunct="0">
              <a:defRPr sz="2400">
                <a:solidFill>
                  <a:schemeClr val="tx1"/>
                </a:solidFill>
                <a:latin typeface="Calibri" pitchFamily="34" charset="0"/>
              </a:defRPr>
            </a:lvl4pPr>
            <a:lvl5pPr marL="2057400" indent="-228600" algn="l" eaLnBrk="0" hangingPunct="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algn="r" eaLnBrk="1" hangingPunct="1">
              <a:defRPr/>
            </a:pPr>
            <a:endParaRPr lang="en-US" sz="800" smtClean="0">
              <a:solidFill>
                <a:srgbClr val="FFFFFF"/>
              </a:solidFill>
            </a:endParaRPr>
          </a:p>
        </p:txBody>
      </p:sp>
      <p:sp>
        <p:nvSpPr>
          <p:cNvPr id="771253" name="SlideNumber"/>
          <p:cNvSpPr>
            <a:spLocks noGrp="1" noChangeArrowheads="1"/>
          </p:cNvSpPr>
          <p:nvPr>
            <p:ph type="sldNum" sz="quarter" idx="4"/>
          </p:nvPr>
        </p:nvSpPr>
        <p:spPr bwMode="auto">
          <a:xfrm>
            <a:off x="7321550" y="6467475"/>
            <a:ext cx="1755775"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r">
              <a:lnSpc>
                <a:spcPct val="100000"/>
              </a:lnSpc>
              <a:buClrTx/>
              <a:defRPr sz="1000" smtClean="0">
                <a:solidFill>
                  <a:schemeClr val="bg1"/>
                </a:solidFill>
                <a:ea typeface="ＭＳ Ｐゴシック" pitchFamily="34" charset="-128"/>
              </a:defRPr>
            </a:lvl1pPr>
          </a:lstStyle>
          <a:p>
            <a:pPr>
              <a:defRPr/>
            </a:pPr>
            <a:fld id="{E80E29F4-7434-4280-8BF5-52AC0E151772}" type="slidenum">
              <a:rPr lang="ja-JP" altLang="en-US">
                <a:solidFill>
                  <a:srgbClr val="FFFFFF"/>
                </a:solidFill>
                <a:latin typeface="Calibri"/>
              </a:rPr>
              <a:pPr>
                <a:defRPr/>
              </a:pPr>
              <a:t>‹#›</a:t>
            </a:fld>
            <a:endParaRPr lang="en-US" altLang="ja-JP">
              <a:solidFill>
                <a:srgbClr val="FFFFFF"/>
              </a:solidFill>
              <a:latin typeface="Calibri"/>
            </a:endParaRPr>
          </a:p>
        </p:txBody>
      </p:sp>
      <p:sp>
        <p:nvSpPr>
          <p:cNvPr id="10" name="TextBox 11"/>
          <p:cNvSpPr txBox="1"/>
          <p:nvPr/>
        </p:nvSpPr>
        <p:spPr>
          <a:xfrm>
            <a:off x="7659688" y="6519863"/>
            <a:ext cx="896937" cy="198437"/>
          </a:xfrm>
          <a:prstGeom prst="rect">
            <a:avLst/>
          </a:prstGeom>
          <a:noFill/>
        </p:spPr>
        <p:txBody>
          <a:bodyPr wrap="none">
            <a:spAutoFit/>
          </a:bodyPr>
          <a:lstStyle>
            <a:lvl1pPr algn="l" eaLnBrk="0" hangingPunct="0">
              <a:defRPr sz="2400">
                <a:solidFill>
                  <a:schemeClr val="tx1"/>
                </a:solidFill>
                <a:latin typeface="Calibri" pitchFamily="34" charset="0"/>
              </a:defRPr>
            </a:lvl1pPr>
            <a:lvl2pPr marL="742950" indent="-285750" algn="l" eaLnBrk="0" hangingPunct="0">
              <a:defRPr sz="2400">
                <a:solidFill>
                  <a:schemeClr val="tx1"/>
                </a:solidFill>
                <a:latin typeface="Calibri" pitchFamily="34" charset="0"/>
              </a:defRPr>
            </a:lvl2pPr>
            <a:lvl3pPr marL="1143000" indent="-228600" algn="l" eaLnBrk="0" hangingPunct="0">
              <a:defRPr sz="2400">
                <a:solidFill>
                  <a:schemeClr val="tx1"/>
                </a:solidFill>
                <a:latin typeface="Calibri" pitchFamily="34" charset="0"/>
              </a:defRPr>
            </a:lvl3pPr>
            <a:lvl4pPr marL="1600200" indent="-228600" algn="l" eaLnBrk="0" hangingPunct="0">
              <a:defRPr sz="2400">
                <a:solidFill>
                  <a:schemeClr val="tx1"/>
                </a:solidFill>
                <a:latin typeface="Calibri" pitchFamily="34" charset="0"/>
              </a:defRPr>
            </a:lvl4pPr>
            <a:lvl5pPr marL="2057400" indent="-228600" algn="l" eaLnBrk="0" hangingPunct="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eaLnBrk="1" hangingPunct="1">
              <a:defRPr/>
            </a:pPr>
            <a:r>
              <a:rPr lang="en-US" sz="700" smtClean="0">
                <a:solidFill>
                  <a:srgbClr val="000000"/>
                </a:solidFill>
              </a:rPr>
              <a:t>Strictly Confidential</a:t>
            </a:r>
          </a:p>
        </p:txBody>
      </p:sp>
    </p:spTree>
    <p:extLst>
      <p:ext uri="{BB962C8B-B14F-4D97-AF65-F5344CB8AC3E}">
        <p14:creationId xmlns:p14="http://schemas.microsoft.com/office/powerpoint/2010/main" val="347321694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l" defTabSz="728663" rtl="0" eaLnBrk="0" fontAlgn="base" hangingPunct="0">
        <a:lnSpc>
          <a:spcPct val="95000"/>
        </a:lnSpc>
        <a:spcBef>
          <a:spcPct val="0"/>
        </a:spcBef>
        <a:spcAft>
          <a:spcPct val="0"/>
        </a:spcAft>
        <a:defRPr sz="2400">
          <a:solidFill>
            <a:schemeClr val="tx1"/>
          </a:solidFill>
          <a:latin typeface="+mj-lt"/>
          <a:ea typeface="+mj-ea"/>
          <a:cs typeface="+mj-cs"/>
        </a:defRPr>
      </a:lvl1pPr>
      <a:lvl2pPr algn="l" defTabSz="728663" rtl="0" eaLnBrk="0" fontAlgn="base" hangingPunct="0">
        <a:lnSpc>
          <a:spcPct val="95000"/>
        </a:lnSpc>
        <a:spcBef>
          <a:spcPct val="0"/>
        </a:spcBef>
        <a:spcAft>
          <a:spcPct val="0"/>
        </a:spcAft>
        <a:defRPr sz="2400">
          <a:solidFill>
            <a:schemeClr val="tx1"/>
          </a:solidFill>
          <a:latin typeface="Calibri" pitchFamily="34" charset="0"/>
        </a:defRPr>
      </a:lvl2pPr>
      <a:lvl3pPr algn="l" defTabSz="728663" rtl="0" eaLnBrk="0" fontAlgn="base" hangingPunct="0">
        <a:lnSpc>
          <a:spcPct val="95000"/>
        </a:lnSpc>
        <a:spcBef>
          <a:spcPct val="0"/>
        </a:spcBef>
        <a:spcAft>
          <a:spcPct val="0"/>
        </a:spcAft>
        <a:defRPr sz="2400">
          <a:solidFill>
            <a:schemeClr val="tx1"/>
          </a:solidFill>
          <a:latin typeface="Calibri" pitchFamily="34" charset="0"/>
        </a:defRPr>
      </a:lvl3pPr>
      <a:lvl4pPr algn="l" defTabSz="728663" rtl="0" eaLnBrk="0" fontAlgn="base" hangingPunct="0">
        <a:lnSpc>
          <a:spcPct val="95000"/>
        </a:lnSpc>
        <a:spcBef>
          <a:spcPct val="0"/>
        </a:spcBef>
        <a:spcAft>
          <a:spcPct val="0"/>
        </a:spcAft>
        <a:defRPr sz="2400">
          <a:solidFill>
            <a:schemeClr val="tx1"/>
          </a:solidFill>
          <a:latin typeface="Calibri" pitchFamily="34" charset="0"/>
        </a:defRPr>
      </a:lvl4pPr>
      <a:lvl5pPr algn="l" defTabSz="728663" rtl="0" eaLnBrk="0" fontAlgn="base" hangingPunct="0">
        <a:lnSpc>
          <a:spcPct val="95000"/>
        </a:lnSpc>
        <a:spcBef>
          <a:spcPct val="0"/>
        </a:spcBef>
        <a:spcAft>
          <a:spcPct val="0"/>
        </a:spcAft>
        <a:defRPr sz="2400">
          <a:solidFill>
            <a:schemeClr val="tx1"/>
          </a:solidFill>
          <a:latin typeface="Calibri" pitchFamily="34" charset="0"/>
        </a:defRPr>
      </a:lvl5pPr>
      <a:lvl6pPr marL="457200" algn="l" defTabSz="728663" rtl="0" fontAlgn="base">
        <a:lnSpc>
          <a:spcPct val="95000"/>
        </a:lnSpc>
        <a:spcBef>
          <a:spcPct val="0"/>
        </a:spcBef>
        <a:spcAft>
          <a:spcPct val="0"/>
        </a:spcAft>
        <a:defRPr sz="2400">
          <a:solidFill>
            <a:schemeClr val="tx1"/>
          </a:solidFill>
          <a:latin typeface="Calibri" pitchFamily="34" charset="0"/>
        </a:defRPr>
      </a:lvl6pPr>
      <a:lvl7pPr marL="914400" algn="l" defTabSz="728663" rtl="0" fontAlgn="base">
        <a:lnSpc>
          <a:spcPct val="95000"/>
        </a:lnSpc>
        <a:spcBef>
          <a:spcPct val="0"/>
        </a:spcBef>
        <a:spcAft>
          <a:spcPct val="0"/>
        </a:spcAft>
        <a:defRPr sz="2400">
          <a:solidFill>
            <a:schemeClr val="tx1"/>
          </a:solidFill>
          <a:latin typeface="Calibri" pitchFamily="34" charset="0"/>
        </a:defRPr>
      </a:lvl7pPr>
      <a:lvl8pPr marL="1371600" algn="l" defTabSz="728663" rtl="0" fontAlgn="base">
        <a:lnSpc>
          <a:spcPct val="95000"/>
        </a:lnSpc>
        <a:spcBef>
          <a:spcPct val="0"/>
        </a:spcBef>
        <a:spcAft>
          <a:spcPct val="0"/>
        </a:spcAft>
        <a:defRPr sz="2400">
          <a:solidFill>
            <a:schemeClr val="tx1"/>
          </a:solidFill>
          <a:latin typeface="Calibri" pitchFamily="34" charset="0"/>
        </a:defRPr>
      </a:lvl8pPr>
      <a:lvl9pPr marL="1828800" algn="l" defTabSz="728663" rtl="0" fontAlgn="base">
        <a:lnSpc>
          <a:spcPct val="95000"/>
        </a:lnSpc>
        <a:spcBef>
          <a:spcPct val="0"/>
        </a:spcBef>
        <a:spcAft>
          <a:spcPct val="0"/>
        </a:spcAft>
        <a:defRPr sz="2400">
          <a:solidFill>
            <a:schemeClr val="tx1"/>
          </a:solidFill>
          <a:latin typeface="Calibri" pitchFamily="34" charset="0"/>
        </a:defRPr>
      </a:lvl9pPr>
    </p:titleStyle>
    <p:bodyStyle>
      <a:lvl1pPr marL="342900" indent="-342900" algn="l" defTabSz="728663" rtl="0" eaLnBrk="0" fontAlgn="base" hangingPunct="0">
        <a:lnSpc>
          <a:spcPct val="95000"/>
        </a:lnSpc>
        <a:spcBef>
          <a:spcPct val="95000"/>
        </a:spcBef>
        <a:spcAft>
          <a:spcPct val="0"/>
        </a:spcAft>
        <a:buClr>
          <a:schemeClr val="tx1"/>
        </a:buClr>
        <a:buSzPct val="120000"/>
        <a:buFont typeface="Wingdings" pitchFamily="2" charset="2"/>
        <a:defRPr sz="1400" b="1">
          <a:solidFill>
            <a:schemeClr val="tx1"/>
          </a:solidFill>
          <a:latin typeface="+mn-lt"/>
          <a:ea typeface="+mn-ea"/>
          <a:cs typeface="+mn-cs"/>
        </a:defRPr>
      </a:lvl1pPr>
      <a:lvl2pPr marL="1588" indent="455613" algn="l" defTabSz="728663" rtl="0" eaLnBrk="0" fontAlgn="base" hangingPunct="0">
        <a:lnSpc>
          <a:spcPct val="95000"/>
        </a:lnSpc>
        <a:spcBef>
          <a:spcPct val="36000"/>
        </a:spcBef>
        <a:spcAft>
          <a:spcPct val="0"/>
        </a:spcAft>
        <a:buClr>
          <a:schemeClr val="tx1"/>
        </a:buClr>
        <a:buSzPct val="120000"/>
        <a:defRPr sz="1400">
          <a:solidFill>
            <a:schemeClr val="tx1"/>
          </a:solidFill>
          <a:latin typeface="+mn-lt"/>
        </a:defRPr>
      </a:lvl2pPr>
      <a:lvl3pPr marL="228600" indent="-225425" algn="l" defTabSz="728663" rtl="0" eaLnBrk="0" fontAlgn="base" hangingPunct="0">
        <a:lnSpc>
          <a:spcPct val="95000"/>
        </a:lnSpc>
        <a:spcBef>
          <a:spcPct val="0"/>
        </a:spcBef>
        <a:spcAft>
          <a:spcPct val="0"/>
        </a:spcAft>
        <a:buClr>
          <a:schemeClr val="tx1"/>
        </a:buClr>
        <a:buSzPct val="110000"/>
        <a:buChar char="•"/>
        <a:defRPr sz="1400">
          <a:solidFill>
            <a:schemeClr val="tx1"/>
          </a:solidFill>
          <a:latin typeface="+mn-lt"/>
        </a:defRPr>
      </a:lvl3pPr>
      <a:lvl4pPr marL="466725" indent="-236538" algn="l" defTabSz="728663" rtl="0" eaLnBrk="0" fontAlgn="base" hangingPunct="0">
        <a:lnSpc>
          <a:spcPct val="95000"/>
        </a:lnSpc>
        <a:spcBef>
          <a:spcPct val="0"/>
        </a:spcBef>
        <a:spcAft>
          <a:spcPct val="0"/>
        </a:spcAft>
        <a:buClr>
          <a:schemeClr val="tx1"/>
        </a:buClr>
        <a:buFont typeface="Calibri" pitchFamily="34" charset="0"/>
        <a:buChar char="−"/>
        <a:defRPr sz="1400">
          <a:solidFill>
            <a:schemeClr val="tx1"/>
          </a:solidFill>
          <a:latin typeface="+mn-lt"/>
        </a:defRPr>
      </a:lvl4pPr>
      <a:lvl5pPr marL="706438" indent="-238125" algn="l" defTabSz="728663" rtl="0" eaLnBrk="0" fontAlgn="base" hangingPunct="0">
        <a:lnSpc>
          <a:spcPct val="95000"/>
        </a:lnSpc>
        <a:spcBef>
          <a:spcPct val="0"/>
        </a:spcBef>
        <a:spcAft>
          <a:spcPct val="0"/>
        </a:spcAft>
        <a:buClr>
          <a:schemeClr val="tx1"/>
        </a:buClr>
        <a:buChar char="•"/>
        <a:defRPr sz="1400">
          <a:solidFill>
            <a:schemeClr val="tx1"/>
          </a:solidFill>
          <a:latin typeface="+mn-lt"/>
        </a:defRPr>
      </a:lvl5pPr>
      <a:lvl6pPr marL="1163638" indent="-238125" algn="l" defTabSz="728663" rtl="0" fontAlgn="base">
        <a:lnSpc>
          <a:spcPct val="95000"/>
        </a:lnSpc>
        <a:spcBef>
          <a:spcPct val="0"/>
        </a:spcBef>
        <a:spcAft>
          <a:spcPct val="0"/>
        </a:spcAft>
        <a:buClr>
          <a:schemeClr val="tx1"/>
        </a:buClr>
        <a:buChar char="•"/>
        <a:defRPr sz="1400">
          <a:solidFill>
            <a:schemeClr val="tx1"/>
          </a:solidFill>
          <a:latin typeface="+mn-lt"/>
        </a:defRPr>
      </a:lvl6pPr>
      <a:lvl7pPr marL="1620838" indent="-238125" algn="l" defTabSz="728663" rtl="0" fontAlgn="base">
        <a:lnSpc>
          <a:spcPct val="95000"/>
        </a:lnSpc>
        <a:spcBef>
          <a:spcPct val="0"/>
        </a:spcBef>
        <a:spcAft>
          <a:spcPct val="0"/>
        </a:spcAft>
        <a:buClr>
          <a:schemeClr val="tx1"/>
        </a:buClr>
        <a:buChar char="•"/>
        <a:defRPr sz="1400">
          <a:solidFill>
            <a:schemeClr val="tx1"/>
          </a:solidFill>
          <a:latin typeface="+mn-lt"/>
        </a:defRPr>
      </a:lvl7pPr>
      <a:lvl8pPr marL="2078038" indent="-238125" algn="l" defTabSz="728663" rtl="0" fontAlgn="base">
        <a:lnSpc>
          <a:spcPct val="95000"/>
        </a:lnSpc>
        <a:spcBef>
          <a:spcPct val="0"/>
        </a:spcBef>
        <a:spcAft>
          <a:spcPct val="0"/>
        </a:spcAft>
        <a:buClr>
          <a:schemeClr val="tx1"/>
        </a:buClr>
        <a:buChar char="•"/>
        <a:defRPr sz="1400">
          <a:solidFill>
            <a:schemeClr val="tx1"/>
          </a:solidFill>
          <a:latin typeface="+mn-lt"/>
        </a:defRPr>
      </a:lvl8pPr>
      <a:lvl9pPr marL="2535238" indent="-238125" algn="l" defTabSz="728663" rtl="0" fontAlgn="base">
        <a:lnSpc>
          <a:spcPct val="95000"/>
        </a:lnSpc>
        <a:spcBef>
          <a:spcPct val="0"/>
        </a:spcBef>
        <a:spcAft>
          <a:spcPct val="0"/>
        </a:spcAft>
        <a:buClr>
          <a:schemeClr val="tx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7" name="Rectangle 8"/>
          <p:cNvSpPr>
            <a:spLocks noChangeArrowheads="1"/>
          </p:cNvSpPr>
          <p:nvPr userDrawn="1"/>
        </p:nvSpPr>
        <p:spPr bwMode="auto">
          <a:xfrm>
            <a:off x="0" y="0"/>
            <a:ext cx="914400" cy="838200"/>
          </a:xfrm>
          <a:prstGeom prst="rect">
            <a:avLst/>
          </a:prstGeom>
          <a:solidFill>
            <a:srgbClr val="1F497D"/>
          </a:solidFill>
          <a:ln w="25400" algn="ctr">
            <a:noFill/>
            <a:miter lim="800000"/>
            <a:headEnd/>
            <a:tailEnd/>
          </a:ln>
        </p:spPr>
        <p:txBody>
          <a:bodyPr anchor="ctr"/>
          <a:lstStyle/>
          <a:p>
            <a:pPr algn="r" fontAlgn="auto">
              <a:spcBef>
                <a:spcPts val="0"/>
              </a:spcBef>
              <a:spcAft>
                <a:spcPts val="0"/>
              </a:spcAft>
              <a:defRPr/>
            </a:pPr>
            <a:endParaRPr lang="en-US" sz="800" dirty="0">
              <a:solidFill>
                <a:srgbClr val="FFFFFF"/>
              </a:solidFill>
              <a:latin typeface="Calibri"/>
            </a:endParaRPr>
          </a:p>
        </p:txBody>
      </p:sp>
      <p:pic>
        <p:nvPicPr>
          <p:cNvPr id="21507" name="ClientLogoHolder" descr="&lt;tags&gt;&lt;tag n=&quot;Visible&quot; v=&quot;False&quot; /&gt;&lt;/tags&gt;" hidden="1"/>
          <p:cNvPicPr>
            <a:picLocks noChangeAspect="1" noChangeArrowheads="1"/>
          </p:cNvPicPr>
          <p:nvPr userDrawn="1"/>
        </p:nvPicPr>
        <p:blipFill>
          <a:blip r:embed="rId13" cstate="print"/>
          <a:srcRect/>
          <a:stretch>
            <a:fillRect/>
          </a:stretch>
        </p:blipFill>
        <p:spPr bwMode="auto">
          <a:xfrm>
            <a:off x="7640638" y="273050"/>
            <a:ext cx="1047750" cy="514350"/>
          </a:xfrm>
          <a:prstGeom prst="rect">
            <a:avLst/>
          </a:prstGeom>
          <a:noFill/>
          <a:ln w="9525">
            <a:noFill/>
            <a:miter lim="800000"/>
            <a:headEnd/>
            <a:tailEnd/>
          </a:ln>
        </p:spPr>
      </p:pic>
      <p:sp>
        <p:nvSpPr>
          <p:cNvPr id="21508" name="SlideTitle" descr="Text Box: Title"/>
          <p:cNvSpPr>
            <a:spLocks noGrp="1" noChangeArrowheads="1"/>
          </p:cNvSpPr>
          <p:nvPr>
            <p:ph type="title"/>
          </p:nvPr>
        </p:nvSpPr>
        <p:spPr bwMode="gray">
          <a:xfrm>
            <a:off x="1090613" y="190500"/>
            <a:ext cx="7219950" cy="347663"/>
          </a:xfrm>
          <a:prstGeom prst="rect">
            <a:avLst/>
          </a:prstGeom>
          <a:noFill/>
          <a:ln w="9525" algn="ctr">
            <a:noFill/>
            <a:miter lim="800000"/>
            <a:headEnd/>
            <a:tailEnd/>
          </a:ln>
        </p:spPr>
        <p:txBody>
          <a:bodyPr vert="horz" wrap="square" lIns="0" tIns="0" rIns="0" bIns="0" numCol="1" anchor="t" anchorCtr="0" compatLnSpc="1">
            <a:prstTxWarp prst="textNoShape">
              <a:avLst/>
            </a:prstTxWarp>
            <a:spAutoFit/>
          </a:bodyPr>
          <a:lstStyle/>
          <a:p>
            <a:pPr lvl="0"/>
            <a:r>
              <a:rPr lang="en-US" altLang="ja-JP" smtClean="0"/>
              <a:t>Title</a:t>
            </a:r>
          </a:p>
        </p:txBody>
      </p:sp>
      <p:sp>
        <p:nvSpPr>
          <p:cNvPr id="21509" name="BasicText" descr="&lt;tags&gt;&lt;tag n=&quot;Linked&quot; v=&quot;True&quot; /&gt;&lt;/tags&gt;"/>
          <p:cNvSpPr>
            <a:spLocks noGrp="1" noChangeArrowheads="1"/>
          </p:cNvSpPr>
          <p:nvPr>
            <p:ph type="body" idx="1"/>
          </p:nvPr>
        </p:nvSpPr>
        <p:spPr bwMode="gray">
          <a:xfrm>
            <a:off x="449263" y="990600"/>
            <a:ext cx="8245475" cy="43434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altLang="ja-JP" smtClean="0"/>
              <a:t>Subheading</a:t>
            </a:r>
          </a:p>
          <a:p>
            <a:pPr lvl="1"/>
            <a:r>
              <a:rPr lang="en-US" altLang="ja-JP" smtClean="0"/>
              <a:t>Basic text</a:t>
            </a:r>
          </a:p>
          <a:p>
            <a:pPr lvl="2"/>
            <a:r>
              <a:rPr lang="en-US" altLang="ja-JP" smtClean="0"/>
              <a:t>Bullet level one</a:t>
            </a:r>
          </a:p>
          <a:p>
            <a:pPr lvl="3"/>
            <a:r>
              <a:rPr lang="en-US" altLang="ja-JP" smtClean="0"/>
              <a:t>Bullet level two</a:t>
            </a:r>
          </a:p>
          <a:p>
            <a:pPr lvl="4"/>
            <a:r>
              <a:rPr lang="en-US" altLang="ja-JP" smtClean="0"/>
              <a:t>Bullet level three</a:t>
            </a:r>
          </a:p>
        </p:txBody>
      </p:sp>
      <p:sp>
        <p:nvSpPr>
          <p:cNvPr id="771199" name="DraftAndConfidential" descr="&lt;tags&gt;&lt;tag n=&quot;Language&quot; v=&quot;ENG&quot; /&gt;&lt;/tags&gt;" hidden="1"/>
          <p:cNvSpPr txBox="1">
            <a:spLocks noChangeArrowheads="1"/>
          </p:cNvSpPr>
          <p:nvPr/>
        </p:nvSpPr>
        <p:spPr bwMode="auto">
          <a:xfrm>
            <a:off x="7667625" y="6273800"/>
            <a:ext cx="1025525" cy="144463"/>
          </a:xfrm>
          <a:prstGeom prst="rect">
            <a:avLst/>
          </a:prstGeom>
          <a:noFill/>
          <a:ln w="9525">
            <a:noFill/>
            <a:miter lim="800000"/>
            <a:headEnd/>
            <a:tailEnd/>
          </a:ln>
          <a:effectLst/>
        </p:spPr>
        <p:txBody>
          <a:bodyPr wrap="none" lIns="0" tIns="0" rIns="0" bIns="0">
            <a:spAutoFit/>
          </a:bodyPr>
          <a:lstStyle/>
          <a:p>
            <a:pPr algn="r">
              <a:lnSpc>
                <a:spcPct val="95000"/>
              </a:lnSpc>
              <a:buClr>
                <a:srgbClr val="1F497D"/>
              </a:buClr>
              <a:buSzPct val="120000"/>
              <a:buFont typeface="Wingdings" pitchFamily="2" charset="2"/>
              <a:buNone/>
              <a:defRPr/>
            </a:pPr>
            <a:r>
              <a:rPr lang="en-US" altLang="ja-JP" sz="1000">
                <a:solidFill>
                  <a:srgbClr val="000000"/>
                </a:solidFill>
                <a:latin typeface="Calibri" pitchFamily="34" charset="0"/>
                <a:ea typeface="ＭＳ Ｐゴシック" pitchFamily="34" charset="-128"/>
              </a:rPr>
              <a:t>Confidential / Draft</a:t>
            </a:r>
          </a:p>
        </p:txBody>
      </p:sp>
      <p:pic>
        <p:nvPicPr>
          <p:cNvPr id="21511" name="CompanyLogoHolder" descr="&lt;tags&gt;&lt;tag n=&quot;Visible&quot; v=&quot;False&quot; /&gt;&lt;/tags&gt;" hidden="1"/>
          <p:cNvPicPr preferRelativeResize="0">
            <a:picLocks noChangeAspect="1" noChangeArrowheads="1"/>
          </p:cNvPicPr>
          <p:nvPr userDrawn="1"/>
        </p:nvPicPr>
        <p:blipFill>
          <a:blip r:embed="rId14" cstate="print"/>
          <a:srcRect/>
          <a:stretch>
            <a:fillRect/>
          </a:stretch>
        </p:blipFill>
        <p:spPr bwMode="auto">
          <a:xfrm>
            <a:off x="449263" y="6240463"/>
            <a:ext cx="1628775" cy="355600"/>
          </a:xfrm>
          <a:prstGeom prst="rect">
            <a:avLst/>
          </a:prstGeom>
          <a:noFill/>
          <a:ln w="6350" algn="ctr">
            <a:noFill/>
            <a:miter lim="800000"/>
            <a:headEnd/>
            <a:tailEnd/>
          </a:ln>
        </p:spPr>
      </p:pic>
      <p:cxnSp>
        <p:nvCxnSpPr>
          <p:cNvPr id="21512" name="Straight Connector 6"/>
          <p:cNvCxnSpPr>
            <a:cxnSpLocks noChangeShapeType="1"/>
          </p:cNvCxnSpPr>
          <p:nvPr userDrawn="1"/>
        </p:nvCxnSpPr>
        <p:spPr bwMode="auto">
          <a:xfrm>
            <a:off x="0" y="836613"/>
            <a:ext cx="8839200" cy="1587"/>
          </a:xfrm>
          <a:prstGeom prst="line">
            <a:avLst/>
          </a:prstGeom>
          <a:noFill/>
          <a:ln w="9525" algn="ctr">
            <a:solidFill>
              <a:srgbClr val="1F497D"/>
            </a:solidFill>
            <a:round/>
            <a:headEnd/>
            <a:tailEnd/>
          </a:ln>
        </p:spPr>
      </p:cxnSp>
      <p:cxnSp>
        <p:nvCxnSpPr>
          <p:cNvPr id="6" name="Straight Connector 7"/>
          <p:cNvCxnSpPr>
            <a:cxnSpLocks noChangeShapeType="1"/>
          </p:cNvCxnSpPr>
          <p:nvPr userDrawn="1"/>
        </p:nvCxnSpPr>
        <p:spPr bwMode="auto">
          <a:xfrm>
            <a:off x="0" y="912813"/>
            <a:ext cx="8991600" cy="1587"/>
          </a:xfrm>
          <a:prstGeom prst="line">
            <a:avLst/>
          </a:prstGeom>
          <a:noFill/>
          <a:ln w="38100" algn="ctr">
            <a:solidFill>
              <a:srgbClr val="1F497D"/>
            </a:solidFill>
            <a:round/>
            <a:headEnd/>
            <a:tailEnd/>
          </a:ln>
          <a:effectLst>
            <a:outerShdw dist="23000" dir="5400000" rotWithShape="0">
              <a:srgbClr val="000000">
                <a:alpha val="34999"/>
              </a:srgbClr>
            </a:outerShdw>
          </a:effectLst>
        </p:spPr>
      </p:cxnSp>
      <p:pic>
        <p:nvPicPr>
          <p:cNvPr id="21514" name="Picture 10" descr="ContourGlobal TM Logo.jpg"/>
          <p:cNvPicPr>
            <a:picLocks noChangeAspect="1"/>
          </p:cNvPicPr>
          <p:nvPr userDrawn="1"/>
        </p:nvPicPr>
        <p:blipFill>
          <a:blip r:embed="rId15" cstate="print"/>
          <a:srcRect/>
          <a:stretch>
            <a:fillRect/>
          </a:stretch>
        </p:blipFill>
        <p:spPr bwMode="auto">
          <a:xfrm>
            <a:off x="85725" y="6267450"/>
            <a:ext cx="1282700" cy="477838"/>
          </a:xfrm>
          <a:prstGeom prst="rect">
            <a:avLst/>
          </a:prstGeom>
          <a:noFill/>
          <a:ln w="9525">
            <a:noFill/>
            <a:miter lim="800000"/>
            <a:headEnd/>
            <a:tailEnd/>
          </a:ln>
        </p:spPr>
      </p:pic>
      <p:cxnSp>
        <p:nvCxnSpPr>
          <p:cNvPr id="21515" name="Straight Connector 4"/>
          <p:cNvCxnSpPr>
            <a:cxnSpLocks noChangeShapeType="1"/>
          </p:cNvCxnSpPr>
          <p:nvPr userDrawn="1"/>
        </p:nvCxnSpPr>
        <p:spPr bwMode="auto">
          <a:xfrm>
            <a:off x="1524000" y="6553200"/>
            <a:ext cx="7620000" cy="1588"/>
          </a:xfrm>
          <a:prstGeom prst="line">
            <a:avLst/>
          </a:prstGeom>
          <a:noFill/>
          <a:ln w="9525" algn="ctr">
            <a:solidFill>
              <a:srgbClr val="1F497D"/>
            </a:solidFill>
            <a:round/>
            <a:headEnd/>
            <a:tailEnd/>
          </a:ln>
        </p:spPr>
      </p:cxnSp>
      <p:sp>
        <p:nvSpPr>
          <p:cNvPr id="8" name="Slide Number Placeholder 5"/>
          <p:cNvSpPr txBox="1">
            <a:spLocks/>
          </p:cNvSpPr>
          <p:nvPr userDrawn="1"/>
        </p:nvSpPr>
        <p:spPr bwMode="auto">
          <a:xfrm>
            <a:off x="8610600" y="6553200"/>
            <a:ext cx="533400" cy="304800"/>
          </a:xfrm>
          <a:prstGeom prst="rect">
            <a:avLst/>
          </a:prstGeom>
          <a:solidFill>
            <a:srgbClr val="1F497D"/>
          </a:solidFill>
          <a:ln w="25400" algn="ctr">
            <a:noFill/>
            <a:miter lim="800000"/>
            <a:headEnd/>
            <a:tailEnd/>
          </a:ln>
        </p:spPr>
        <p:txBody>
          <a:bodyPr anchor="ctr"/>
          <a:lstStyle/>
          <a:p>
            <a:pPr algn="r">
              <a:defRPr/>
            </a:pPr>
            <a:endParaRPr lang="en-US" sz="800">
              <a:solidFill>
                <a:srgbClr val="FFFFFF"/>
              </a:solidFill>
              <a:latin typeface="Calibri" pitchFamily="34" charset="0"/>
            </a:endParaRPr>
          </a:p>
        </p:txBody>
      </p:sp>
      <p:sp>
        <p:nvSpPr>
          <p:cNvPr id="771253" name="SlideNumber"/>
          <p:cNvSpPr>
            <a:spLocks noGrp="1" noChangeArrowheads="1"/>
          </p:cNvSpPr>
          <p:nvPr>
            <p:ph type="sldNum" sz="quarter" idx="4"/>
          </p:nvPr>
        </p:nvSpPr>
        <p:spPr bwMode="auto">
          <a:xfrm>
            <a:off x="7321550" y="6467475"/>
            <a:ext cx="1755775" cy="357188"/>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a:lnSpc>
                <a:spcPct val="100000"/>
              </a:lnSpc>
              <a:buClrTx/>
              <a:defRPr sz="1000">
                <a:solidFill>
                  <a:schemeClr val="bg1"/>
                </a:solidFill>
                <a:ea typeface="ＭＳ Ｐゴシック" pitchFamily="34" charset="-128"/>
              </a:defRPr>
            </a:lvl1pPr>
          </a:lstStyle>
          <a:p>
            <a:pPr>
              <a:defRPr/>
            </a:pPr>
            <a:fld id="{82A7F170-F5BD-40E5-BC07-C11E18FCA3C7}" type="slidenum">
              <a:rPr lang="ja-JP" altLang="en-US">
                <a:solidFill>
                  <a:srgbClr val="FFFFFF"/>
                </a:solidFill>
                <a:latin typeface="Calibri" pitchFamily="34" charset="0"/>
              </a:rPr>
              <a:pPr>
                <a:defRPr/>
              </a:pPr>
              <a:t>‹#›</a:t>
            </a:fld>
            <a:endParaRPr lang="en-US" altLang="ja-JP">
              <a:solidFill>
                <a:srgbClr val="FFFFFF"/>
              </a:solidFill>
              <a:latin typeface="Calibri" pitchFamily="34" charset="0"/>
            </a:endParaRPr>
          </a:p>
        </p:txBody>
      </p:sp>
      <p:sp>
        <p:nvSpPr>
          <p:cNvPr id="10" name="TextBox 11"/>
          <p:cNvSpPr txBox="1"/>
          <p:nvPr userDrawn="1"/>
        </p:nvSpPr>
        <p:spPr>
          <a:xfrm>
            <a:off x="7659688" y="6519863"/>
            <a:ext cx="896937" cy="198437"/>
          </a:xfrm>
          <a:prstGeom prst="rect">
            <a:avLst/>
          </a:prstGeom>
          <a:noFill/>
        </p:spPr>
        <p:txBody>
          <a:bodyPr wrap="none">
            <a:spAutoFit/>
          </a:bodyPr>
          <a:lstStyle/>
          <a:p>
            <a:pPr>
              <a:defRPr/>
            </a:pPr>
            <a:r>
              <a:rPr lang="en-US" sz="700">
                <a:solidFill>
                  <a:srgbClr val="000000"/>
                </a:solidFill>
                <a:latin typeface="Calibri" pitchFamily="34" charset="0"/>
              </a:rPr>
              <a:t>Strictly Confidential</a:t>
            </a:r>
          </a:p>
        </p:txBody>
      </p:sp>
    </p:spTree>
    <p:extLst>
      <p:ext uri="{BB962C8B-B14F-4D97-AF65-F5344CB8AC3E}">
        <p14:creationId xmlns:p14="http://schemas.microsoft.com/office/powerpoint/2010/main" val="205764318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ftr="0" dt="0"/>
  <p:txStyles>
    <p:titleStyle>
      <a:lvl1pPr algn="l" defTabSz="728663" rtl="0" eaLnBrk="0" fontAlgn="base" hangingPunct="0">
        <a:lnSpc>
          <a:spcPct val="95000"/>
        </a:lnSpc>
        <a:spcBef>
          <a:spcPct val="0"/>
        </a:spcBef>
        <a:spcAft>
          <a:spcPct val="0"/>
        </a:spcAft>
        <a:defRPr sz="2400">
          <a:solidFill>
            <a:schemeClr val="tx1"/>
          </a:solidFill>
          <a:latin typeface="+mj-lt"/>
          <a:ea typeface="+mj-ea"/>
          <a:cs typeface="+mj-cs"/>
        </a:defRPr>
      </a:lvl1pPr>
      <a:lvl2pPr algn="l" defTabSz="728663" rtl="0" eaLnBrk="0" fontAlgn="base" hangingPunct="0">
        <a:lnSpc>
          <a:spcPct val="95000"/>
        </a:lnSpc>
        <a:spcBef>
          <a:spcPct val="0"/>
        </a:spcBef>
        <a:spcAft>
          <a:spcPct val="0"/>
        </a:spcAft>
        <a:defRPr sz="2400">
          <a:solidFill>
            <a:schemeClr val="tx1"/>
          </a:solidFill>
          <a:latin typeface="Calibri" pitchFamily="34" charset="0"/>
        </a:defRPr>
      </a:lvl2pPr>
      <a:lvl3pPr algn="l" defTabSz="728663" rtl="0" eaLnBrk="0" fontAlgn="base" hangingPunct="0">
        <a:lnSpc>
          <a:spcPct val="95000"/>
        </a:lnSpc>
        <a:spcBef>
          <a:spcPct val="0"/>
        </a:spcBef>
        <a:spcAft>
          <a:spcPct val="0"/>
        </a:spcAft>
        <a:defRPr sz="2400">
          <a:solidFill>
            <a:schemeClr val="tx1"/>
          </a:solidFill>
          <a:latin typeface="Calibri" pitchFamily="34" charset="0"/>
        </a:defRPr>
      </a:lvl3pPr>
      <a:lvl4pPr algn="l" defTabSz="728663" rtl="0" eaLnBrk="0" fontAlgn="base" hangingPunct="0">
        <a:lnSpc>
          <a:spcPct val="95000"/>
        </a:lnSpc>
        <a:spcBef>
          <a:spcPct val="0"/>
        </a:spcBef>
        <a:spcAft>
          <a:spcPct val="0"/>
        </a:spcAft>
        <a:defRPr sz="2400">
          <a:solidFill>
            <a:schemeClr val="tx1"/>
          </a:solidFill>
          <a:latin typeface="Calibri" pitchFamily="34" charset="0"/>
        </a:defRPr>
      </a:lvl4pPr>
      <a:lvl5pPr algn="l" defTabSz="728663" rtl="0" eaLnBrk="0" fontAlgn="base" hangingPunct="0">
        <a:lnSpc>
          <a:spcPct val="95000"/>
        </a:lnSpc>
        <a:spcBef>
          <a:spcPct val="0"/>
        </a:spcBef>
        <a:spcAft>
          <a:spcPct val="0"/>
        </a:spcAft>
        <a:defRPr sz="2400">
          <a:solidFill>
            <a:schemeClr val="tx1"/>
          </a:solidFill>
          <a:latin typeface="Calibri" pitchFamily="34" charset="0"/>
        </a:defRPr>
      </a:lvl5pPr>
      <a:lvl6pPr marL="457200" algn="l" defTabSz="728663" rtl="0" fontAlgn="base">
        <a:lnSpc>
          <a:spcPct val="95000"/>
        </a:lnSpc>
        <a:spcBef>
          <a:spcPct val="0"/>
        </a:spcBef>
        <a:spcAft>
          <a:spcPct val="0"/>
        </a:spcAft>
        <a:defRPr sz="2400">
          <a:solidFill>
            <a:schemeClr val="tx1"/>
          </a:solidFill>
          <a:latin typeface="Calibri" pitchFamily="34" charset="0"/>
        </a:defRPr>
      </a:lvl6pPr>
      <a:lvl7pPr marL="914400" algn="l" defTabSz="728663" rtl="0" fontAlgn="base">
        <a:lnSpc>
          <a:spcPct val="95000"/>
        </a:lnSpc>
        <a:spcBef>
          <a:spcPct val="0"/>
        </a:spcBef>
        <a:spcAft>
          <a:spcPct val="0"/>
        </a:spcAft>
        <a:defRPr sz="2400">
          <a:solidFill>
            <a:schemeClr val="tx1"/>
          </a:solidFill>
          <a:latin typeface="Calibri" pitchFamily="34" charset="0"/>
        </a:defRPr>
      </a:lvl7pPr>
      <a:lvl8pPr marL="1371600" algn="l" defTabSz="728663" rtl="0" fontAlgn="base">
        <a:lnSpc>
          <a:spcPct val="95000"/>
        </a:lnSpc>
        <a:spcBef>
          <a:spcPct val="0"/>
        </a:spcBef>
        <a:spcAft>
          <a:spcPct val="0"/>
        </a:spcAft>
        <a:defRPr sz="2400">
          <a:solidFill>
            <a:schemeClr val="tx1"/>
          </a:solidFill>
          <a:latin typeface="Calibri" pitchFamily="34" charset="0"/>
        </a:defRPr>
      </a:lvl8pPr>
      <a:lvl9pPr marL="1828800" algn="l" defTabSz="728663" rtl="0" fontAlgn="base">
        <a:lnSpc>
          <a:spcPct val="95000"/>
        </a:lnSpc>
        <a:spcBef>
          <a:spcPct val="0"/>
        </a:spcBef>
        <a:spcAft>
          <a:spcPct val="0"/>
        </a:spcAft>
        <a:defRPr sz="2400">
          <a:solidFill>
            <a:schemeClr val="tx1"/>
          </a:solidFill>
          <a:latin typeface="Calibri" pitchFamily="34" charset="0"/>
        </a:defRPr>
      </a:lvl9pPr>
    </p:titleStyle>
    <p:bodyStyle>
      <a:lvl1pPr algn="l" defTabSz="728663" rtl="0" eaLnBrk="0" fontAlgn="base" hangingPunct="0">
        <a:lnSpc>
          <a:spcPct val="95000"/>
        </a:lnSpc>
        <a:spcBef>
          <a:spcPct val="95000"/>
        </a:spcBef>
        <a:spcAft>
          <a:spcPct val="0"/>
        </a:spcAft>
        <a:buClr>
          <a:schemeClr val="tx1"/>
        </a:buClr>
        <a:buSzPct val="120000"/>
        <a:buFont typeface="Wingdings" pitchFamily="2" charset="2"/>
        <a:defRPr sz="1400" b="1">
          <a:solidFill>
            <a:schemeClr val="tx1"/>
          </a:solidFill>
          <a:latin typeface="+mn-lt"/>
          <a:ea typeface="+mn-ea"/>
          <a:cs typeface="+mn-cs"/>
        </a:defRPr>
      </a:lvl1pPr>
      <a:lvl2pPr marL="1588" algn="l" defTabSz="728663" rtl="0" eaLnBrk="0" fontAlgn="base" hangingPunct="0">
        <a:lnSpc>
          <a:spcPct val="95000"/>
        </a:lnSpc>
        <a:spcBef>
          <a:spcPct val="36000"/>
        </a:spcBef>
        <a:spcAft>
          <a:spcPct val="0"/>
        </a:spcAft>
        <a:buClr>
          <a:schemeClr val="tx1"/>
        </a:buClr>
        <a:buSzPct val="120000"/>
        <a:defRPr sz="1400">
          <a:solidFill>
            <a:schemeClr val="tx1"/>
          </a:solidFill>
          <a:latin typeface="+mn-lt"/>
        </a:defRPr>
      </a:lvl2pPr>
      <a:lvl3pPr marL="228600" indent="-225425" algn="l" defTabSz="728663" rtl="0" eaLnBrk="0" fontAlgn="base" hangingPunct="0">
        <a:lnSpc>
          <a:spcPct val="95000"/>
        </a:lnSpc>
        <a:spcBef>
          <a:spcPct val="0"/>
        </a:spcBef>
        <a:spcAft>
          <a:spcPct val="0"/>
        </a:spcAft>
        <a:buClr>
          <a:schemeClr val="tx1"/>
        </a:buClr>
        <a:buSzPct val="110000"/>
        <a:buChar char="•"/>
        <a:defRPr sz="1400">
          <a:solidFill>
            <a:schemeClr val="tx1"/>
          </a:solidFill>
          <a:latin typeface="+mn-lt"/>
        </a:defRPr>
      </a:lvl3pPr>
      <a:lvl4pPr marL="466725" indent="-236538" algn="l" defTabSz="728663" rtl="0" eaLnBrk="0" fontAlgn="base" hangingPunct="0">
        <a:lnSpc>
          <a:spcPct val="95000"/>
        </a:lnSpc>
        <a:spcBef>
          <a:spcPct val="0"/>
        </a:spcBef>
        <a:spcAft>
          <a:spcPct val="0"/>
        </a:spcAft>
        <a:buClr>
          <a:schemeClr val="tx1"/>
        </a:buClr>
        <a:buFont typeface="Calibri" pitchFamily="34" charset="0"/>
        <a:buChar char="−"/>
        <a:defRPr sz="1400">
          <a:solidFill>
            <a:schemeClr val="tx1"/>
          </a:solidFill>
          <a:latin typeface="+mn-lt"/>
        </a:defRPr>
      </a:lvl4pPr>
      <a:lvl5pPr marL="706438" indent="-238125" algn="l" defTabSz="728663" rtl="0" eaLnBrk="0" fontAlgn="base" hangingPunct="0">
        <a:lnSpc>
          <a:spcPct val="95000"/>
        </a:lnSpc>
        <a:spcBef>
          <a:spcPct val="0"/>
        </a:spcBef>
        <a:spcAft>
          <a:spcPct val="0"/>
        </a:spcAft>
        <a:buClr>
          <a:schemeClr val="tx1"/>
        </a:buClr>
        <a:buChar char="•"/>
        <a:defRPr sz="1400">
          <a:solidFill>
            <a:schemeClr val="tx1"/>
          </a:solidFill>
          <a:latin typeface="+mn-lt"/>
        </a:defRPr>
      </a:lvl5pPr>
      <a:lvl6pPr marL="1163638" indent="-238125" algn="l" defTabSz="728663" rtl="0" fontAlgn="base">
        <a:lnSpc>
          <a:spcPct val="95000"/>
        </a:lnSpc>
        <a:spcBef>
          <a:spcPct val="0"/>
        </a:spcBef>
        <a:spcAft>
          <a:spcPct val="0"/>
        </a:spcAft>
        <a:buClr>
          <a:schemeClr val="tx1"/>
        </a:buClr>
        <a:buChar char="•"/>
        <a:defRPr sz="1400">
          <a:solidFill>
            <a:schemeClr val="tx1"/>
          </a:solidFill>
          <a:latin typeface="+mn-lt"/>
        </a:defRPr>
      </a:lvl6pPr>
      <a:lvl7pPr marL="1620838" indent="-238125" algn="l" defTabSz="728663" rtl="0" fontAlgn="base">
        <a:lnSpc>
          <a:spcPct val="95000"/>
        </a:lnSpc>
        <a:spcBef>
          <a:spcPct val="0"/>
        </a:spcBef>
        <a:spcAft>
          <a:spcPct val="0"/>
        </a:spcAft>
        <a:buClr>
          <a:schemeClr val="tx1"/>
        </a:buClr>
        <a:buChar char="•"/>
        <a:defRPr sz="1400">
          <a:solidFill>
            <a:schemeClr val="tx1"/>
          </a:solidFill>
          <a:latin typeface="+mn-lt"/>
        </a:defRPr>
      </a:lvl7pPr>
      <a:lvl8pPr marL="2078038" indent="-238125" algn="l" defTabSz="728663" rtl="0" fontAlgn="base">
        <a:lnSpc>
          <a:spcPct val="95000"/>
        </a:lnSpc>
        <a:spcBef>
          <a:spcPct val="0"/>
        </a:spcBef>
        <a:spcAft>
          <a:spcPct val="0"/>
        </a:spcAft>
        <a:buClr>
          <a:schemeClr val="tx1"/>
        </a:buClr>
        <a:buChar char="•"/>
        <a:defRPr sz="1400">
          <a:solidFill>
            <a:schemeClr val="tx1"/>
          </a:solidFill>
          <a:latin typeface="+mn-lt"/>
        </a:defRPr>
      </a:lvl8pPr>
      <a:lvl9pPr marL="2535238" indent="-238125" algn="l" defTabSz="728663" rtl="0" fontAlgn="base">
        <a:lnSpc>
          <a:spcPct val="95000"/>
        </a:lnSpc>
        <a:spcBef>
          <a:spcPct val="0"/>
        </a:spcBef>
        <a:spcAft>
          <a:spcPct val="0"/>
        </a:spcAft>
        <a:buClr>
          <a:schemeClr val="tx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7" name="Rectangle 8"/>
          <p:cNvSpPr>
            <a:spLocks noChangeArrowheads="1"/>
          </p:cNvSpPr>
          <p:nvPr userDrawn="1"/>
        </p:nvSpPr>
        <p:spPr bwMode="auto">
          <a:xfrm>
            <a:off x="0" y="0"/>
            <a:ext cx="914400" cy="838200"/>
          </a:xfrm>
          <a:prstGeom prst="rect">
            <a:avLst/>
          </a:prstGeom>
          <a:solidFill>
            <a:srgbClr val="1F497D"/>
          </a:solidFill>
          <a:ln w="25400" algn="ctr">
            <a:noFill/>
            <a:miter lim="800000"/>
            <a:headEnd/>
            <a:tailEnd/>
          </a:ln>
        </p:spPr>
        <p:txBody>
          <a:bodyPr anchor="ctr"/>
          <a:lstStyle/>
          <a:p>
            <a:pPr algn="r" fontAlgn="auto">
              <a:spcBef>
                <a:spcPts val="0"/>
              </a:spcBef>
              <a:spcAft>
                <a:spcPts val="0"/>
              </a:spcAft>
              <a:defRPr/>
            </a:pPr>
            <a:endParaRPr lang="en-US" sz="800" dirty="0">
              <a:solidFill>
                <a:srgbClr val="FFFFFF"/>
              </a:solidFill>
              <a:latin typeface="Calibri"/>
            </a:endParaRPr>
          </a:p>
        </p:txBody>
      </p:sp>
      <p:pic>
        <p:nvPicPr>
          <p:cNvPr id="21507" name="ClientLogoHolder" descr="&lt;tags&gt;&lt;tag n=&quot;Visible&quot; v=&quot;False&quot; /&gt;&lt;/tags&gt;" hidden="1"/>
          <p:cNvPicPr>
            <a:picLocks noChangeAspect="1" noChangeArrowheads="1"/>
          </p:cNvPicPr>
          <p:nvPr userDrawn="1"/>
        </p:nvPicPr>
        <p:blipFill>
          <a:blip r:embed="rId13" cstate="print"/>
          <a:srcRect/>
          <a:stretch>
            <a:fillRect/>
          </a:stretch>
        </p:blipFill>
        <p:spPr bwMode="auto">
          <a:xfrm>
            <a:off x="7640638" y="273050"/>
            <a:ext cx="1047750" cy="514350"/>
          </a:xfrm>
          <a:prstGeom prst="rect">
            <a:avLst/>
          </a:prstGeom>
          <a:noFill/>
          <a:ln w="9525">
            <a:noFill/>
            <a:miter lim="800000"/>
            <a:headEnd/>
            <a:tailEnd/>
          </a:ln>
        </p:spPr>
      </p:pic>
      <p:sp>
        <p:nvSpPr>
          <p:cNvPr id="21508" name="SlideTitle" descr="Text Box: Title"/>
          <p:cNvSpPr>
            <a:spLocks noGrp="1" noChangeArrowheads="1"/>
          </p:cNvSpPr>
          <p:nvPr>
            <p:ph type="title"/>
          </p:nvPr>
        </p:nvSpPr>
        <p:spPr bwMode="gray">
          <a:xfrm>
            <a:off x="1090613" y="190500"/>
            <a:ext cx="7219950" cy="347663"/>
          </a:xfrm>
          <a:prstGeom prst="rect">
            <a:avLst/>
          </a:prstGeom>
          <a:noFill/>
          <a:ln w="9525" algn="ctr">
            <a:noFill/>
            <a:miter lim="800000"/>
            <a:headEnd/>
            <a:tailEnd/>
          </a:ln>
        </p:spPr>
        <p:txBody>
          <a:bodyPr vert="horz" wrap="square" lIns="0" tIns="0" rIns="0" bIns="0" numCol="1" anchor="t" anchorCtr="0" compatLnSpc="1">
            <a:prstTxWarp prst="textNoShape">
              <a:avLst/>
            </a:prstTxWarp>
            <a:spAutoFit/>
          </a:bodyPr>
          <a:lstStyle/>
          <a:p>
            <a:pPr lvl="0"/>
            <a:r>
              <a:rPr lang="en-US" altLang="ja-JP" smtClean="0"/>
              <a:t>Title</a:t>
            </a:r>
          </a:p>
        </p:txBody>
      </p:sp>
      <p:sp>
        <p:nvSpPr>
          <p:cNvPr id="21509" name="BasicText" descr="&lt;tags&gt;&lt;tag n=&quot;Linked&quot; v=&quot;True&quot; /&gt;&lt;/tags&gt;"/>
          <p:cNvSpPr>
            <a:spLocks noGrp="1" noChangeArrowheads="1"/>
          </p:cNvSpPr>
          <p:nvPr>
            <p:ph type="body" idx="1"/>
          </p:nvPr>
        </p:nvSpPr>
        <p:spPr bwMode="gray">
          <a:xfrm>
            <a:off x="449263" y="990600"/>
            <a:ext cx="8245475" cy="43434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altLang="ja-JP" smtClean="0"/>
              <a:t>Subheading</a:t>
            </a:r>
          </a:p>
          <a:p>
            <a:pPr lvl="1"/>
            <a:r>
              <a:rPr lang="en-US" altLang="ja-JP" smtClean="0"/>
              <a:t>Basic text</a:t>
            </a:r>
          </a:p>
          <a:p>
            <a:pPr lvl="2"/>
            <a:r>
              <a:rPr lang="en-US" altLang="ja-JP" smtClean="0"/>
              <a:t>Bullet level one</a:t>
            </a:r>
          </a:p>
          <a:p>
            <a:pPr lvl="3"/>
            <a:r>
              <a:rPr lang="en-US" altLang="ja-JP" smtClean="0"/>
              <a:t>Bullet level two</a:t>
            </a:r>
          </a:p>
          <a:p>
            <a:pPr lvl="4"/>
            <a:r>
              <a:rPr lang="en-US" altLang="ja-JP" smtClean="0"/>
              <a:t>Bullet level three</a:t>
            </a:r>
          </a:p>
        </p:txBody>
      </p:sp>
      <p:sp>
        <p:nvSpPr>
          <p:cNvPr id="771199" name="DraftAndConfidential" descr="&lt;tags&gt;&lt;tag n=&quot;Language&quot; v=&quot;ENG&quot; /&gt;&lt;/tags&gt;" hidden="1"/>
          <p:cNvSpPr txBox="1">
            <a:spLocks noChangeArrowheads="1"/>
          </p:cNvSpPr>
          <p:nvPr/>
        </p:nvSpPr>
        <p:spPr bwMode="auto">
          <a:xfrm>
            <a:off x="7667625" y="6273800"/>
            <a:ext cx="1025525" cy="144463"/>
          </a:xfrm>
          <a:prstGeom prst="rect">
            <a:avLst/>
          </a:prstGeom>
          <a:noFill/>
          <a:ln w="9525">
            <a:noFill/>
            <a:miter lim="800000"/>
            <a:headEnd/>
            <a:tailEnd/>
          </a:ln>
          <a:effectLst/>
        </p:spPr>
        <p:txBody>
          <a:bodyPr wrap="none" lIns="0" tIns="0" rIns="0" bIns="0">
            <a:spAutoFit/>
          </a:bodyPr>
          <a:lstStyle/>
          <a:p>
            <a:pPr algn="r">
              <a:lnSpc>
                <a:spcPct val="95000"/>
              </a:lnSpc>
              <a:buClr>
                <a:srgbClr val="1F497D"/>
              </a:buClr>
              <a:buSzPct val="120000"/>
              <a:buFont typeface="Wingdings" pitchFamily="2" charset="2"/>
              <a:buNone/>
              <a:defRPr/>
            </a:pPr>
            <a:r>
              <a:rPr lang="en-US" altLang="ja-JP" sz="1000">
                <a:solidFill>
                  <a:srgbClr val="000000"/>
                </a:solidFill>
                <a:latin typeface="Calibri" pitchFamily="34" charset="0"/>
                <a:ea typeface="ＭＳ Ｐゴシック" pitchFamily="34" charset="-128"/>
              </a:rPr>
              <a:t>Confidential / Draft</a:t>
            </a:r>
          </a:p>
        </p:txBody>
      </p:sp>
      <p:pic>
        <p:nvPicPr>
          <p:cNvPr id="21511" name="CompanyLogoHolder" descr="&lt;tags&gt;&lt;tag n=&quot;Visible&quot; v=&quot;False&quot; /&gt;&lt;/tags&gt;" hidden="1"/>
          <p:cNvPicPr preferRelativeResize="0">
            <a:picLocks noChangeAspect="1" noChangeArrowheads="1"/>
          </p:cNvPicPr>
          <p:nvPr userDrawn="1"/>
        </p:nvPicPr>
        <p:blipFill>
          <a:blip r:embed="rId14" cstate="print"/>
          <a:srcRect/>
          <a:stretch>
            <a:fillRect/>
          </a:stretch>
        </p:blipFill>
        <p:spPr bwMode="auto">
          <a:xfrm>
            <a:off x="449263" y="6240463"/>
            <a:ext cx="1628775" cy="355600"/>
          </a:xfrm>
          <a:prstGeom prst="rect">
            <a:avLst/>
          </a:prstGeom>
          <a:noFill/>
          <a:ln w="6350" algn="ctr">
            <a:noFill/>
            <a:miter lim="800000"/>
            <a:headEnd/>
            <a:tailEnd/>
          </a:ln>
        </p:spPr>
      </p:pic>
      <p:cxnSp>
        <p:nvCxnSpPr>
          <p:cNvPr id="21512" name="Straight Connector 6"/>
          <p:cNvCxnSpPr>
            <a:cxnSpLocks noChangeShapeType="1"/>
          </p:cNvCxnSpPr>
          <p:nvPr userDrawn="1"/>
        </p:nvCxnSpPr>
        <p:spPr bwMode="auto">
          <a:xfrm>
            <a:off x="0" y="836613"/>
            <a:ext cx="8839200" cy="1587"/>
          </a:xfrm>
          <a:prstGeom prst="line">
            <a:avLst/>
          </a:prstGeom>
          <a:noFill/>
          <a:ln w="9525" algn="ctr">
            <a:solidFill>
              <a:srgbClr val="1F497D"/>
            </a:solidFill>
            <a:round/>
            <a:headEnd/>
            <a:tailEnd/>
          </a:ln>
        </p:spPr>
      </p:cxnSp>
      <p:cxnSp>
        <p:nvCxnSpPr>
          <p:cNvPr id="6" name="Straight Connector 7"/>
          <p:cNvCxnSpPr>
            <a:cxnSpLocks noChangeShapeType="1"/>
          </p:cNvCxnSpPr>
          <p:nvPr userDrawn="1"/>
        </p:nvCxnSpPr>
        <p:spPr bwMode="auto">
          <a:xfrm>
            <a:off x="0" y="912813"/>
            <a:ext cx="8991600" cy="1587"/>
          </a:xfrm>
          <a:prstGeom prst="line">
            <a:avLst/>
          </a:prstGeom>
          <a:noFill/>
          <a:ln w="38100" algn="ctr">
            <a:solidFill>
              <a:srgbClr val="1F497D"/>
            </a:solidFill>
            <a:round/>
            <a:headEnd/>
            <a:tailEnd/>
          </a:ln>
          <a:effectLst>
            <a:outerShdw dist="23000" dir="5400000" rotWithShape="0">
              <a:srgbClr val="000000">
                <a:alpha val="34999"/>
              </a:srgbClr>
            </a:outerShdw>
          </a:effectLst>
        </p:spPr>
      </p:cxnSp>
      <p:pic>
        <p:nvPicPr>
          <p:cNvPr id="21514" name="Picture 10" descr="ContourGlobal TM Logo.jpg"/>
          <p:cNvPicPr>
            <a:picLocks noChangeAspect="1"/>
          </p:cNvPicPr>
          <p:nvPr userDrawn="1"/>
        </p:nvPicPr>
        <p:blipFill>
          <a:blip r:embed="rId15" cstate="print"/>
          <a:srcRect/>
          <a:stretch>
            <a:fillRect/>
          </a:stretch>
        </p:blipFill>
        <p:spPr bwMode="auto">
          <a:xfrm>
            <a:off x="85725" y="6267450"/>
            <a:ext cx="1282700" cy="477838"/>
          </a:xfrm>
          <a:prstGeom prst="rect">
            <a:avLst/>
          </a:prstGeom>
          <a:noFill/>
          <a:ln w="9525">
            <a:noFill/>
            <a:miter lim="800000"/>
            <a:headEnd/>
            <a:tailEnd/>
          </a:ln>
        </p:spPr>
      </p:pic>
      <p:cxnSp>
        <p:nvCxnSpPr>
          <p:cNvPr id="21515" name="Straight Connector 4"/>
          <p:cNvCxnSpPr>
            <a:cxnSpLocks noChangeShapeType="1"/>
          </p:cNvCxnSpPr>
          <p:nvPr userDrawn="1"/>
        </p:nvCxnSpPr>
        <p:spPr bwMode="auto">
          <a:xfrm>
            <a:off x="1524000" y="6553200"/>
            <a:ext cx="7620000" cy="1588"/>
          </a:xfrm>
          <a:prstGeom prst="line">
            <a:avLst/>
          </a:prstGeom>
          <a:noFill/>
          <a:ln w="9525" algn="ctr">
            <a:solidFill>
              <a:srgbClr val="1F497D"/>
            </a:solidFill>
            <a:round/>
            <a:headEnd/>
            <a:tailEnd/>
          </a:ln>
        </p:spPr>
      </p:cxnSp>
      <p:sp>
        <p:nvSpPr>
          <p:cNvPr id="8" name="Slide Number Placeholder 5"/>
          <p:cNvSpPr txBox="1">
            <a:spLocks/>
          </p:cNvSpPr>
          <p:nvPr userDrawn="1"/>
        </p:nvSpPr>
        <p:spPr bwMode="auto">
          <a:xfrm>
            <a:off x="8610600" y="6553200"/>
            <a:ext cx="533400" cy="304800"/>
          </a:xfrm>
          <a:prstGeom prst="rect">
            <a:avLst/>
          </a:prstGeom>
          <a:solidFill>
            <a:srgbClr val="1F497D"/>
          </a:solidFill>
          <a:ln w="25400" algn="ctr">
            <a:noFill/>
            <a:miter lim="800000"/>
            <a:headEnd/>
            <a:tailEnd/>
          </a:ln>
        </p:spPr>
        <p:txBody>
          <a:bodyPr anchor="ctr"/>
          <a:lstStyle/>
          <a:p>
            <a:pPr algn="r">
              <a:defRPr/>
            </a:pPr>
            <a:endParaRPr lang="en-US" sz="800">
              <a:solidFill>
                <a:srgbClr val="FFFFFF"/>
              </a:solidFill>
              <a:latin typeface="Calibri" pitchFamily="34" charset="0"/>
            </a:endParaRPr>
          </a:p>
        </p:txBody>
      </p:sp>
      <p:sp>
        <p:nvSpPr>
          <p:cNvPr id="771253" name="SlideNumber"/>
          <p:cNvSpPr>
            <a:spLocks noGrp="1" noChangeArrowheads="1"/>
          </p:cNvSpPr>
          <p:nvPr>
            <p:ph type="sldNum" sz="quarter" idx="4"/>
          </p:nvPr>
        </p:nvSpPr>
        <p:spPr bwMode="auto">
          <a:xfrm>
            <a:off x="7321550" y="6467475"/>
            <a:ext cx="1755775" cy="357188"/>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a:lnSpc>
                <a:spcPct val="100000"/>
              </a:lnSpc>
              <a:buClrTx/>
              <a:defRPr sz="1000">
                <a:solidFill>
                  <a:schemeClr val="bg1"/>
                </a:solidFill>
                <a:ea typeface="ＭＳ Ｐゴシック" pitchFamily="34" charset="-128"/>
              </a:defRPr>
            </a:lvl1pPr>
          </a:lstStyle>
          <a:p>
            <a:pPr>
              <a:defRPr/>
            </a:pPr>
            <a:fld id="{82A7F170-F5BD-40E5-BC07-C11E18FCA3C7}" type="slidenum">
              <a:rPr lang="ja-JP" altLang="en-US">
                <a:solidFill>
                  <a:srgbClr val="FFFFFF"/>
                </a:solidFill>
                <a:latin typeface="Calibri" pitchFamily="34" charset="0"/>
              </a:rPr>
              <a:pPr>
                <a:defRPr/>
              </a:pPr>
              <a:t>‹#›</a:t>
            </a:fld>
            <a:endParaRPr lang="en-US" altLang="ja-JP">
              <a:solidFill>
                <a:srgbClr val="FFFFFF"/>
              </a:solidFill>
              <a:latin typeface="Calibri" pitchFamily="34" charset="0"/>
            </a:endParaRPr>
          </a:p>
        </p:txBody>
      </p:sp>
      <p:sp>
        <p:nvSpPr>
          <p:cNvPr id="10" name="TextBox 11"/>
          <p:cNvSpPr txBox="1"/>
          <p:nvPr userDrawn="1"/>
        </p:nvSpPr>
        <p:spPr>
          <a:xfrm>
            <a:off x="7659688" y="6519863"/>
            <a:ext cx="896937" cy="198437"/>
          </a:xfrm>
          <a:prstGeom prst="rect">
            <a:avLst/>
          </a:prstGeom>
          <a:noFill/>
        </p:spPr>
        <p:txBody>
          <a:bodyPr wrap="none">
            <a:spAutoFit/>
          </a:bodyPr>
          <a:lstStyle/>
          <a:p>
            <a:pPr>
              <a:defRPr/>
            </a:pPr>
            <a:r>
              <a:rPr lang="en-US" sz="700">
                <a:solidFill>
                  <a:srgbClr val="000000"/>
                </a:solidFill>
                <a:latin typeface="Calibri" pitchFamily="34" charset="0"/>
              </a:rPr>
              <a:t>Strictly Confidential</a:t>
            </a:r>
          </a:p>
        </p:txBody>
      </p:sp>
    </p:spTree>
    <p:extLst>
      <p:ext uri="{BB962C8B-B14F-4D97-AF65-F5344CB8AC3E}">
        <p14:creationId xmlns:p14="http://schemas.microsoft.com/office/powerpoint/2010/main" val="363569056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ftr="0" dt="0"/>
  <p:txStyles>
    <p:titleStyle>
      <a:lvl1pPr algn="l" defTabSz="728663" rtl="0" eaLnBrk="0" fontAlgn="base" hangingPunct="0">
        <a:lnSpc>
          <a:spcPct val="95000"/>
        </a:lnSpc>
        <a:spcBef>
          <a:spcPct val="0"/>
        </a:spcBef>
        <a:spcAft>
          <a:spcPct val="0"/>
        </a:spcAft>
        <a:defRPr sz="2400">
          <a:solidFill>
            <a:schemeClr val="tx1"/>
          </a:solidFill>
          <a:latin typeface="+mj-lt"/>
          <a:ea typeface="+mj-ea"/>
          <a:cs typeface="+mj-cs"/>
        </a:defRPr>
      </a:lvl1pPr>
      <a:lvl2pPr algn="l" defTabSz="728663" rtl="0" eaLnBrk="0" fontAlgn="base" hangingPunct="0">
        <a:lnSpc>
          <a:spcPct val="95000"/>
        </a:lnSpc>
        <a:spcBef>
          <a:spcPct val="0"/>
        </a:spcBef>
        <a:spcAft>
          <a:spcPct val="0"/>
        </a:spcAft>
        <a:defRPr sz="2400">
          <a:solidFill>
            <a:schemeClr val="tx1"/>
          </a:solidFill>
          <a:latin typeface="Calibri" pitchFamily="34" charset="0"/>
        </a:defRPr>
      </a:lvl2pPr>
      <a:lvl3pPr algn="l" defTabSz="728663" rtl="0" eaLnBrk="0" fontAlgn="base" hangingPunct="0">
        <a:lnSpc>
          <a:spcPct val="95000"/>
        </a:lnSpc>
        <a:spcBef>
          <a:spcPct val="0"/>
        </a:spcBef>
        <a:spcAft>
          <a:spcPct val="0"/>
        </a:spcAft>
        <a:defRPr sz="2400">
          <a:solidFill>
            <a:schemeClr val="tx1"/>
          </a:solidFill>
          <a:latin typeface="Calibri" pitchFamily="34" charset="0"/>
        </a:defRPr>
      </a:lvl3pPr>
      <a:lvl4pPr algn="l" defTabSz="728663" rtl="0" eaLnBrk="0" fontAlgn="base" hangingPunct="0">
        <a:lnSpc>
          <a:spcPct val="95000"/>
        </a:lnSpc>
        <a:spcBef>
          <a:spcPct val="0"/>
        </a:spcBef>
        <a:spcAft>
          <a:spcPct val="0"/>
        </a:spcAft>
        <a:defRPr sz="2400">
          <a:solidFill>
            <a:schemeClr val="tx1"/>
          </a:solidFill>
          <a:latin typeface="Calibri" pitchFamily="34" charset="0"/>
        </a:defRPr>
      </a:lvl4pPr>
      <a:lvl5pPr algn="l" defTabSz="728663" rtl="0" eaLnBrk="0" fontAlgn="base" hangingPunct="0">
        <a:lnSpc>
          <a:spcPct val="95000"/>
        </a:lnSpc>
        <a:spcBef>
          <a:spcPct val="0"/>
        </a:spcBef>
        <a:spcAft>
          <a:spcPct val="0"/>
        </a:spcAft>
        <a:defRPr sz="2400">
          <a:solidFill>
            <a:schemeClr val="tx1"/>
          </a:solidFill>
          <a:latin typeface="Calibri" pitchFamily="34" charset="0"/>
        </a:defRPr>
      </a:lvl5pPr>
      <a:lvl6pPr marL="457200" algn="l" defTabSz="728663" rtl="0" fontAlgn="base">
        <a:lnSpc>
          <a:spcPct val="95000"/>
        </a:lnSpc>
        <a:spcBef>
          <a:spcPct val="0"/>
        </a:spcBef>
        <a:spcAft>
          <a:spcPct val="0"/>
        </a:spcAft>
        <a:defRPr sz="2400">
          <a:solidFill>
            <a:schemeClr val="tx1"/>
          </a:solidFill>
          <a:latin typeface="Calibri" pitchFamily="34" charset="0"/>
        </a:defRPr>
      </a:lvl6pPr>
      <a:lvl7pPr marL="914400" algn="l" defTabSz="728663" rtl="0" fontAlgn="base">
        <a:lnSpc>
          <a:spcPct val="95000"/>
        </a:lnSpc>
        <a:spcBef>
          <a:spcPct val="0"/>
        </a:spcBef>
        <a:spcAft>
          <a:spcPct val="0"/>
        </a:spcAft>
        <a:defRPr sz="2400">
          <a:solidFill>
            <a:schemeClr val="tx1"/>
          </a:solidFill>
          <a:latin typeface="Calibri" pitchFamily="34" charset="0"/>
        </a:defRPr>
      </a:lvl7pPr>
      <a:lvl8pPr marL="1371600" algn="l" defTabSz="728663" rtl="0" fontAlgn="base">
        <a:lnSpc>
          <a:spcPct val="95000"/>
        </a:lnSpc>
        <a:spcBef>
          <a:spcPct val="0"/>
        </a:spcBef>
        <a:spcAft>
          <a:spcPct val="0"/>
        </a:spcAft>
        <a:defRPr sz="2400">
          <a:solidFill>
            <a:schemeClr val="tx1"/>
          </a:solidFill>
          <a:latin typeface="Calibri" pitchFamily="34" charset="0"/>
        </a:defRPr>
      </a:lvl8pPr>
      <a:lvl9pPr marL="1828800" algn="l" defTabSz="728663" rtl="0" fontAlgn="base">
        <a:lnSpc>
          <a:spcPct val="95000"/>
        </a:lnSpc>
        <a:spcBef>
          <a:spcPct val="0"/>
        </a:spcBef>
        <a:spcAft>
          <a:spcPct val="0"/>
        </a:spcAft>
        <a:defRPr sz="2400">
          <a:solidFill>
            <a:schemeClr val="tx1"/>
          </a:solidFill>
          <a:latin typeface="Calibri" pitchFamily="34" charset="0"/>
        </a:defRPr>
      </a:lvl9pPr>
    </p:titleStyle>
    <p:bodyStyle>
      <a:lvl1pPr algn="l" defTabSz="728663" rtl="0" eaLnBrk="0" fontAlgn="base" hangingPunct="0">
        <a:lnSpc>
          <a:spcPct val="95000"/>
        </a:lnSpc>
        <a:spcBef>
          <a:spcPct val="95000"/>
        </a:spcBef>
        <a:spcAft>
          <a:spcPct val="0"/>
        </a:spcAft>
        <a:buClr>
          <a:schemeClr val="tx1"/>
        </a:buClr>
        <a:buSzPct val="120000"/>
        <a:buFont typeface="Wingdings" pitchFamily="2" charset="2"/>
        <a:defRPr sz="1400" b="1">
          <a:solidFill>
            <a:schemeClr val="tx1"/>
          </a:solidFill>
          <a:latin typeface="+mn-lt"/>
          <a:ea typeface="+mn-ea"/>
          <a:cs typeface="+mn-cs"/>
        </a:defRPr>
      </a:lvl1pPr>
      <a:lvl2pPr marL="1588" algn="l" defTabSz="728663" rtl="0" eaLnBrk="0" fontAlgn="base" hangingPunct="0">
        <a:lnSpc>
          <a:spcPct val="95000"/>
        </a:lnSpc>
        <a:spcBef>
          <a:spcPct val="36000"/>
        </a:spcBef>
        <a:spcAft>
          <a:spcPct val="0"/>
        </a:spcAft>
        <a:buClr>
          <a:schemeClr val="tx1"/>
        </a:buClr>
        <a:buSzPct val="120000"/>
        <a:defRPr sz="1400">
          <a:solidFill>
            <a:schemeClr val="tx1"/>
          </a:solidFill>
          <a:latin typeface="+mn-lt"/>
        </a:defRPr>
      </a:lvl2pPr>
      <a:lvl3pPr marL="228600" indent="-225425" algn="l" defTabSz="728663" rtl="0" eaLnBrk="0" fontAlgn="base" hangingPunct="0">
        <a:lnSpc>
          <a:spcPct val="95000"/>
        </a:lnSpc>
        <a:spcBef>
          <a:spcPct val="0"/>
        </a:spcBef>
        <a:spcAft>
          <a:spcPct val="0"/>
        </a:spcAft>
        <a:buClr>
          <a:schemeClr val="tx1"/>
        </a:buClr>
        <a:buSzPct val="110000"/>
        <a:buChar char="•"/>
        <a:defRPr sz="1400">
          <a:solidFill>
            <a:schemeClr val="tx1"/>
          </a:solidFill>
          <a:latin typeface="+mn-lt"/>
        </a:defRPr>
      </a:lvl3pPr>
      <a:lvl4pPr marL="466725" indent="-236538" algn="l" defTabSz="728663" rtl="0" eaLnBrk="0" fontAlgn="base" hangingPunct="0">
        <a:lnSpc>
          <a:spcPct val="95000"/>
        </a:lnSpc>
        <a:spcBef>
          <a:spcPct val="0"/>
        </a:spcBef>
        <a:spcAft>
          <a:spcPct val="0"/>
        </a:spcAft>
        <a:buClr>
          <a:schemeClr val="tx1"/>
        </a:buClr>
        <a:buFont typeface="Calibri" pitchFamily="34" charset="0"/>
        <a:buChar char="−"/>
        <a:defRPr sz="1400">
          <a:solidFill>
            <a:schemeClr val="tx1"/>
          </a:solidFill>
          <a:latin typeface="+mn-lt"/>
        </a:defRPr>
      </a:lvl4pPr>
      <a:lvl5pPr marL="706438" indent="-238125" algn="l" defTabSz="728663" rtl="0" eaLnBrk="0" fontAlgn="base" hangingPunct="0">
        <a:lnSpc>
          <a:spcPct val="95000"/>
        </a:lnSpc>
        <a:spcBef>
          <a:spcPct val="0"/>
        </a:spcBef>
        <a:spcAft>
          <a:spcPct val="0"/>
        </a:spcAft>
        <a:buClr>
          <a:schemeClr val="tx1"/>
        </a:buClr>
        <a:buChar char="•"/>
        <a:defRPr sz="1400">
          <a:solidFill>
            <a:schemeClr val="tx1"/>
          </a:solidFill>
          <a:latin typeface="+mn-lt"/>
        </a:defRPr>
      </a:lvl5pPr>
      <a:lvl6pPr marL="1163638" indent="-238125" algn="l" defTabSz="728663" rtl="0" fontAlgn="base">
        <a:lnSpc>
          <a:spcPct val="95000"/>
        </a:lnSpc>
        <a:spcBef>
          <a:spcPct val="0"/>
        </a:spcBef>
        <a:spcAft>
          <a:spcPct val="0"/>
        </a:spcAft>
        <a:buClr>
          <a:schemeClr val="tx1"/>
        </a:buClr>
        <a:buChar char="•"/>
        <a:defRPr sz="1400">
          <a:solidFill>
            <a:schemeClr val="tx1"/>
          </a:solidFill>
          <a:latin typeface="+mn-lt"/>
        </a:defRPr>
      </a:lvl6pPr>
      <a:lvl7pPr marL="1620838" indent="-238125" algn="l" defTabSz="728663" rtl="0" fontAlgn="base">
        <a:lnSpc>
          <a:spcPct val="95000"/>
        </a:lnSpc>
        <a:spcBef>
          <a:spcPct val="0"/>
        </a:spcBef>
        <a:spcAft>
          <a:spcPct val="0"/>
        </a:spcAft>
        <a:buClr>
          <a:schemeClr val="tx1"/>
        </a:buClr>
        <a:buChar char="•"/>
        <a:defRPr sz="1400">
          <a:solidFill>
            <a:schemeClr val="tx1"/>
          </a:solidFill>
          <a:latin typeface="+mn-lt"/>
        </a:defRPr>
      </a:lvl7pPr>
      <a:lvl8pPr marL="2078038" indent="-238125" algn="l" defTabSz="728663" rtl="0" fontAlgn="base">
        <a:lnSpc>
          <a:spcPct val="95000"/>
        </a:lnSpc>
        <a:spcBef>
          <a:spcPct val="0"/>
        </a:spcBef>
        <a:spcAft>
          <a:spcPct val="0"/>
        </a:spcAft>
        <a:buClr>
          <a:schemeClr val="tx1"/>
        </a:buClr>
        <a:buChar char="•"/>
        <a:defRPr sz="1400">
          <a:solidFill>
            <a:schemeClr val="tx1"/>
          </a:solidFill>
          <a:latin typeface="+mn-lt"/>
        </a:defRPr>
      </a:lvl8pPr>
      <a:lvl9pPr marL="2535238" indent="-238125" algn="l" defTabSz="728663" rtl="0" fontAlgn="base">
        <a:lnSpc>
          <a:spcPct val="95000"/>
        </a:lnSpc>
        <a:spcBef>
          <a:spcPct val="0"/>
        </a:spcBef>
        <a:spcAft>
          <a:spcPct val="0"/>
        </a:spcAft>
        <a:buClr>
          <a:schemeClr val="tx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0"/>
            <a:ext cx="914400" cy="838200"/>
          </a:xfrm>
          <a:prstGeom prst="rect">
            <a:avLst/>
          </a:prstGeom>
          <a:solidFill>
            <a:srgbClr val="1F497D"/>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r"/>
            <a:endParaRPr lang="en-US" sz="800" smtClean="0">
              <a:solidFill>
                <a:srgbClr val="FFFFFF"/>
              </a:solidFill>
              <a:latin typeface="Calibri"/>
            </a:endParaRPr>
          </a:p>
        </p:txBody>
      </p:sp>
      <p:pic>
        <p:nvPicPr>
          <p:cNvPr id="1027" name="ClientLogoHolder" descr="&lt;tags&gt;&lt;tag n=&quot;Visible&quot; v=&quot;False&quot; /&gt;&lt;/tags&gt;" hidden="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40638" y="273050"/>
            <a:ext cx="10477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SlideTitle" descr="Text Box: Title"/>
          <p:cNvSpPr>
            <a:spLocks noGrp="1" noChangeArrowheads="1"/>
          </p:cNvSpPr>
          <p:nvPr>
            <p:ph type="title"/>
          </p:nvPr>
        </p:nvSpPr>
        <p:spPr bwMode="gray">
          <a:xfrm>
            <a:off x="1090613" y="190500"/>
            <a:ext cx="72199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ja-JP" smtClean="0"/>
              <a:t>Title</a:t>
            </a:r>
          </a:p>
        </p:txBody>
      </p:sp>
      <p:sp>
        <p:nvSpPr>
          <p:cNvPr id="1029" name="BasicText" descr="&lt;tags&gt;&lt;tag n=&quot;Linked&quot; v=&quot;True&quot; /&gt;&lt;/tags&gt;"/>
          <p:cNvSpPr>
            <a:spLocks noGrp="1" noChangeArrowheads="1"/>
          </p:cNvSpPr>
          <p:nvPr>
            <p:ph type="body" idx="1"/>
          </p:nvPr>
        </p:nvSpPr>
        <p:spPr bwMode="gray">
          <a:xfrm>
            <a:off x="449263" y="990600"/>
            <a:ext cx="824547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ja-JP" smtClean="0"/>
              <a:t>Subheading</a:t>
            </a:r>
          </a:p>
          <a:p>
            <a:pPr lvl="1"/>
            <a:r>
              <a:rPr lang="en-US" altLang="ja-JP" smtClean="0"/>
              <a:t>Basic text</a:t>
            </a:r>
          </a:p>
          <a:p>
            <a:pPr lvl="2"/>
            <a:r>
              <a:rPr lang="en-US" altLang="ja-JP" smtClean="0"/>
              <a:t>Bullet level one</a:t>
            </a:r>
          </a:p>
          <a:p>
            <a:pPr lvl="3"/>
            <a:r>
              <a:rPr lang="en-US" altLang="ja-JP" smtClean="0"/>
              <a:t>Bullet level two</a:t>
            </a:r>
          </a:p>
          <a:p>
            <a:pPr lvl="4"/>
            <a:r>
              <a:rPr lang="en-US" altLang="ja-JP" smtClean="0"/>
              <a:t>Bullet level three</a:t>
            </a:r>
          </a:p>
        </p:txBody>
      </p:sp>
      <p:sp>
        <p:nvSpPr>
          <p:cNvPr id="771199" name="DraftAndConfidential" descr="&lt;tags&gt;&lt;tag n=&quot;Language&quot; v=&quot;ENG&quot; /&gt;&lt;/tags&gt;" hidden="1"/>
          <p:cNvSpPr txBox="1">
            <a:spLocks noChangeArrowheads="1"/>
          </p:cNvSpPr>
          <p:nvPr/>
        </p:nvSpPr>
        <p:spPr bwMode="auto">
          <a:xfrm>
            <a:off x="7667625" y="6273800"/>
            <a:ext cx="1025525" cy="144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eaLnBrk="0" hangingPunct="0">
              <a:defRPr sz="2400">
                <a:solidFill>
                  <a:schemeClr val="tx1"/>
                </a:solidFill>
                <a:latin typeface="Calibri" pitchFamily="34" charset="0"/>
              </a:defRPr>
            </a:lvl1pPr>
            <a:lvl2pPr marL="1588" algn="l" eaLnBrk="0" hangingPunct="0">
              <a:defRPr sz="2400">
                <a:solidFill>
                  <a:schemeClr val="tx1"/>
                </a:solidFill>
                <a:latin typeface="Calibri" pitchFamily="34" charset="0"/>
              </a:defRPr>
            </a:lvl2pPr>
            <a:lvl3pPr marL="3175" algn="l" eaLnBrk="0" hangingPunct="0">
              <a:defRPr sz="2400">
                <a:solidFill>
                  <a:schemeClr val="tx1"/>
                </a:solidFill>
                <a:latin typeface="Calibri" pitchFamily="34" charset="0"/>
              </a:defRPr>
            </a:lvl3pPr>
            <a:lvl4pPr marL="4763" algn="l" eaLnBrk="0" hangingPunct="0">
              <a:defRPr sz="2400">
                <a:solidFill>
                  <a:schemeClr val="tx1"/>
                </a:solidFill>
                <a:latin typeface="Calibri" pitchFamily="34" charset="0"/>
              </a:defRPr>
            </a:lvl4pPr>
            <a:lvl5pPr marL="3484563" indent="-3300413" algn="l" eaLnBrk="0" hangingPunct="0">
              <a:defRPr sz="2400">
                <a:solidFill>
                  <a:schemeClr val="tx1"/>
                </a:solidFill>
                <a:latin typeface="Calibri" pitchFamily="34" charset="0"/>
              </a:defRPr>
            </a:lvl5pPr>
            <a:lvl6pPr marL="3941763" indent="-3300413" eaLnBrk="0" fontAlgn="base" hangingPunct="0">
              <a:spcBef>
                <a:spcPct val="0"/>
              </a:spcBef>
              <a:spcAft>
                <a:spcPct val="0"/>
              </a:spcAft>
              <a:defRPr sz="2400">
                <a:solidFill>
                  <a:schemeClr val="tx1"/>
                </a:solidFill>
                <a:latin typeface="Calibri" pitchFamily="34" charset="0"/>
              </a:defRPr>
            </a:lvl6pPr>
            <a:lvl7pPr marL="4398963" indent="-3300413" eaLnBrk="0" fontAlgn="base" hangingPunct="0">
              <a:spcBef>
                <a:spcPct val="0"/>
              </a:spcBef>
              <a:spcAft>
                <a:spcPct val="0"/>
              </a:spcAft>
              <a:defRPr sz="2400">
                <a:solidFill>
                  <a:schemeClr val="tx1"/>
                </a:solidFill>
                <a:latin typeface="Calibri" pitchFamily="34" charset="0"/>
              </a:defRPr>
            </a:lvl7pPr>
            <a:lvl8pPr marL="4856163" indent="-3300413" eaLnBrk="0" fontAlgn="base" hangingPunct="0">
              <a:spcBef>
                <a:spcPct val="0"/>
              </a:spcBef>
              <a:spcAft>
                <a:spcPct val="0"/>
              </a:spcAft>
              <a:defRPr sz="2400">
                <a:solidFill>
                  <a:schemeClr val="tx1"/>
                </a:solidFill>
                <a:latin typeface="Calibri" pitchFamily="34" charset="0"/>
              </a:defRPr>
            </a:lvl8pPr>
            <a:lvl9pPr marL="5313363" indent="-3300413" eaLnBrk="0" fontAlgn="base" hangingPunct="0">
              <a:spcBef>
                <a:spcPct val="0"/>
              </a:spcBef>
              <a:spcAft>
                <a:spcPct val="0"/>
              </a:spcAft>
              <a:defRPr sz="2400">
                <a:solidFill>
                  <a:schemeClr val="tx1"/>
                </a:solidFill>
                <a:latin typeface="Calibri" pitchFamily="34" charset="0"/>
              </a:defRPr>
            </a:lvl9pPr>
          </a:lstStyle>
          <a:p>
            <a:pPr algn="r" eaLnBrk="1" hangingPunct="1">
              <a:lnSpc>
                <a:spcPct val="95000"/>
              </a:lnSpc>
              <a:buClr>
                <a:srgbClr val="1F497D"/>
              </a:buClr>
              <a:buSzPct val="120000"/>
              <a:buFont typeface="Wingdings" pitchFamily="2" charset="2"/>
              <a:buNone/>
              <a:defRPr/>
            </a:pPr>
            <a:r>
              <a:rPr lang="en-US" altLang="ja-JP" sz="1000" smtClean="0">
                <a:solidFill>
                  <a:srgbClr val="000000"/>
                </a:solidFill>
                <a:ea typeface="ＭＳ Ｐゴシック" pitchFamily="34" charset="-128"/>
              </a:rPr>
              <a:t>Confidential / Draft</a:t>
            </a:r>
          </a:p>
        </p:txBody>
      </p:sp>
      <p:pic>
        <p:nvPicPr>
          <p:cNvPr id="1031" name="CompanyLogoHolder" descr="&lt;tags&gt;&lt;tag n=&quot;Visible&quot; v=&quot;False&quot; /&gt;&lt;/tags&gt;" hidden="1"/>
          <p:cNvPicPr preferRelativeResize="0">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9263" y="6240463"/>
            <a:ext cx="16287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32" name="Straight Connector 6"/>
          <p:cNvCxnSpPr>
            <a:cxnSpLocks noChangeShapeType="1"/>
          </p:cNvCxnSpPr>
          <p:nvPr/>
        </p:nvCxnSpPr>
        <p:spPr bwMode="auto">
          <a:xfrm>
            <a:off x="0" y="836613"/>
            <a:ext cx="8839200" cy="1587"/>
          </a:xfrm>
          <a:prstGeom prst="line">
            <a:avLst/>
          </a:prstGeom>
          <a:noFill/>
          <a:ln w="9525" algn="ctr">
            <a:solidFill>
              <a:srgbClr val="1F497D"/>
            </a:solidFill>
            <a:round/>
            <a:headEnd/>
            <a:tailEnd/>
          </a:ln>
          <a:extLst>
            <a:ext uri="{909E8E84-426E-40DD-AFC4-6F175D3DCCD1}">
              <a14:hiddenFill xmlns:a14="http://schemas.microsoft.com/office/drawing/2010/main">
                <a:noFill/>
              </a14:hiddenFill>
            </a:ext>
          </a:extLst>
        </p:spPr>
      </p:cxnSp>
      <p:cxnSp>
        <p:nvCxnSpPr>
          <p:cNvPr id="1033" name="Straight Connector 7"/>
          <p:cNvCxnSpPr>
            <a:cxnSpLocks noChangeShapeType="1"/>
          </p:cNvCxnSpPr>
          <p:nvPr/>
        </p:nvCxnSpPr>
        <p:spPr bwMode="auto">
          <a:xfrm>
            <a:off x="0" y="912813"/>
            <a:ext cx="8991600" cy="1587"/>
          </a:xfrm>
          <a:prstGeom prst="line">
            <a:avLst/>
          </a:prstGeom>
          <a:noFill/>
          <a:ln w="38100" algn="ctr">
            <a:solidFill>
              <a:srgbClr val="1F497D"/>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cxnSp>
      <p:pic>
        <p:nvPicPr>
          <p:cNvPr id="1034" name="Picture 10" descr="ContourGlobal TM Logo.jp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5725" y="6267450"/>
            <a:ext cx="12827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5" name="Straight Connector 4"/>
          <p:cNvCxnSpPr>
            <a:cxnSpLocks noChangeShapeType="1"/>
          </p:cNvCxnSpPr>
          <p:nvPr/>
        </p:nvCxnSpPr>
        <p:spPr bwMode="auto">
          <a:xfrm>
            <a:off x="1524000" y="6553200"/>
            <a:ext cx="7620000" cy="1588"/>
          </a:xfrm>
          <a:prstGeom prst="line">
            <a:avLst/>
          </a:prstGeom>
          <a:noFill/>
          <a:ln w="9525" algn="ctr">
            <a:solidFill>
              <a:srgbClr val="1F497D"/>
            </a:solidFill>
            <a:round/>
            <a:headEnd/>
            <a:tailEnd/>
          </a:ln>
          <a:extLst>
            <a:ext uri="{909E8E84-426E-40DD-AFC4-6F175D3DCCD1}">
              <a14:hiddenFill xmlns:a14="http://schemas.microsoft.com/office/drawing/2010/main">
                <a:noFill/>
              </a14:hiddenFill>
            </a:ext>
          </a:extLst>
        </p:spPr>
      </p:cxnSp>
      <p:sp>
        <p:nvSpPr>
          <p:cNvPr id="8" name="Slide Number Placeholder 5"/>
          <p:cNvSpPr txBox="1">
            <a:spLocks/>
          </p:cNvSpPr>
          <p:nvPr/>
        </p:nvSpPr>
        <p:spPr bwMode="auto">
          <a:xfrm>
            <a:off x="8610600" y="6553200"/>
            <a:ext cx="533400" cy="304800"/>
          </a:xfrm>
          <a:prstGeom prst="rect">
            <a:avLst/>
          </a:prstGeom>
          <a:solidFill>
            <a:srgbClr val="1F497D"/>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lgn="l" eaLnBrk="0" hangingPunct="0">
              <a:defRPr sz="2400">
                <a:solidFill>
                  <a:schemeClr val="tx1"/>
                </a:solidFill>
                <a:latin typeface="Calibri" pitchFamily="34" charset="0"/>
              </a:defRPr>
            </a:lvl1pPr>
            <a:lvl2pPr marL="742950" indent="-285750" algn="l" eaLnBrk="0" hangingPunct="0">
              <a:defRPr sz="2400">
                <a:solidFill>
                  <a:schemeClr val="tx1"/>
                </a:solidFill>
                <a:latin typeface="Calibri" pitchFamily="34" charset="0"/>
              </a:defRPr>
            </a:lvl2pPr>
            <a:lvl3pPr marL="1143000" indent="-228600" algn="l" eaLnBrk="0" hangingPunct="0">
              <a:defRPr sz="2400">
                <a:solidFill>
                  <a:schemeClr val="tx1"/>
                </a:solidFill>
                <a:latin typeface="Calibri" pitchFamily="34" charset="0"/>
              </a:defRPr>
            </a:lvl3pPr>
            <a:lvl4pPr marL="1600200" indent="-228600" algn="l" eaLnBrk="0" hangingPunct="0">
              <a:defRPr sz="2400">
                <a:solidFill>
                  <a:schemeClr val="tx1"/>
                </a:solidFill>
                <a:latin typeface="Calibri" pitchFamily="34" charset="0"/>
              </a:defRPr>
            </a:lvl4pPr>
            <a:lvl5pPr marL="2057400" indent="-228600" algn="l" eaLnBrk="0" hangingPunct="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algn="r" eaLnBrk="1" hangingPunct="1">
              <a:defRPr/>
            </a:pPr>
            <a:endParaRPr lang="en-US" sz="800" smtClean="0">
              <a:solidFill>
                <a:srgbClr val="FFFFFF"/>
              </a:solidFill>
            </a:endParaRPr>
          </a:p>
        </p:txBody>
      </p:sp>
      <p:sp>
        <p:nvSpPr>
          <p:cNvPr id="771253" name="SlideNumber"/>
          <p:cNvSpPr>
            <a:spLocks noGrp="1" noChangeArrowheads="1"/>
          </p:cNvSpPr>
          <p:nvPr>
            <p:ph type="sldNum" sz="quarter" idx="4"/>
          </p:nvPr>
        </p:nvSpPr>
        <p:spPr bwMode="auto">
          <a:xfrm>
            <a:off x="7321550" y="6467475"/>
            <a:ext cx="1755775"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r">
              <a:lnSpc>
                <a:spcPct val="100000"/>
              </a:lnSpc>
              <a:buClrTx/>
              <a:defRPr sz="1000" smtClean="0">
                <a:solidFill>
                  <a:schemeClr val="bg1"/>
                </a:solidFill>
                <a:ea typeface="ＭＳ Ｐゴシック" pitchFamily="34" charset="-128"/>
              </a:defRPr>
            </a:lvl1pPr>
          </a:lstStyle>
          <a:p>
            <a:pPr>
              <a:defRPr/>
            </a:pPr>
            <a:fld id="{E80E29F4-7434-4280-8BF5-52AC0E151772}" type="slidenum">
              <a:rPr lang="ja-JP" altLang="en-US">
                <a:solidFill>
                  <a:srgbClr val="FFFFFF"/>
                </a:solidFill>
                <a:latin typeface="Calibri"/>
              </a:rPr>
              <a:pPr>
                <a:defRPr/>
              </a:pPr>
              <a:t>‹#›</a:t>
            </a:fld>
            <a:endParaRPr lang="en-US" altLang="ja-JP">
              <a:solidFill>
                <a:srgbClr val="FFFFFF"/>
              </a:solidFill>
              <a:latin typeface="Calibri"/>
            </a:endParaRPr>
          </a:p>
        </p:txBody>
      </p:sp>
      <p:sp>
        <p:nvSpPr>
          <p:cNvPr id="10" name="TextBox 11"/>
          <p:cNvSpPr txBox="1"/>
          <p:nvPr/>
        </p:nvSpPr>
        <p:spPr>
          <a:xfrm>
            <a:off x="7659688" y="6519863"/>
            <a:ext cx="896937" cy="198437"/>
          </a:xfrm>
          <a:prstGeom prst="rect">
            <a:avLst/>
          </a:prstGeom>
          <a:noFill/>
        </p:spPr>
        <p:txBody>
          <a:bodyPr wrap="none">
            <a:spAutoFit/>
          </a:bodyPr>
          <a:lstStyle>
            <a:lvl1pPr algn="l" eaLnBrk="0" hangingPunct="0">
              <a:defRPr sz="2400">
                <a:solidFill>
                  <a:schemeClr val="tx1"/>
                </a:solidFill>
                <a:latin typeface="Calibri" pitchFamily="34" charset="0"/>
              </a:defRPr>
            </a:lvl1pPr>
            <a:lvl2pPr marL="742950" indent="-285750" algn="l" eaLnBrk="0" hangingPunct="0">
              <a:defRPr sz="2400">
                <a:solidFill>
                  <a:schemeClr val="tx1"/>
                </a:solidFill>
                <a:latin typeface="Calibri" pitchFamily="34" charset="0"/>
              </a:defRPr>
            </a:lvl2pPr>
            <a:lvl3pPr marL="1143000" indent="-228600" algn="l" eaLnBrk="0" hangingPunct="0">
              <a:defRPr sz="2400">
                <a:solidFill>
                  <a:schemeClr val="tx1"/>
                </a:solidFill>
                <a:latin typeface="Calibri" pitchFamily="34" charset="0"/>
              </a:defRPr>
            </a:lvl3pPr>
            <a:lvl4pPr marL="1600200" indent="-228600" algn="l" eaLnBrk="0" hangingPunct="0">
              <a:defRPr sz="2400">
                <a:solidFill>
                  <a:schemeClr val="tx1"/>
                </a:solidFill>
                <a:latin typeface="Calibri" pitchFamily="34" charset="0"/>
              </a:defRPr>
            </a:lvl4pPr>
            <a:lvl5pPr marL="2057400" indent="-228600" algn="l" eaLnBrk="0" hangingPunct="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eaLnBrk="1" hangingPunct="1">
              <a:defRPr/>
            </a:pPr>
            <a:r>
              <a:rPr lang="en-US" sz="700" smtClean="0">
                <a:solidFill>
                  <a:srgbClr val="000000"/>
                </a:solidFill>
              </a:rPr>
              <a:t>Strictly Confidential</a:t>
            </a:r>
          </a:p>
        </p:txBody>
      </p:sp>
    </p:spTree>
    <p:extLst>
      <p:ext uri="{BB962C8B-B14F-4D97-AF65-F5344CB8AC3E}">
        <p14:creationId xmlns:p14="http://schemas.microsoft.com/office/powerpoint/2010/main" val="347321694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hdr="0" ftr="0" dt="0"/>
  <p:txStyles>
    <p:titleStyle>
      <a:lvl1pPr algn="l" defTabSz="728663" rtl="0" eaLnBrk="0" fontAlgn="base" hangingPunct="0">
        <a:lnSpc>
          <a:spcPct val="95000"/>
        </a:lnSpc>
        <a:spcBef>
          <a:spcPct val="0"/>
        </a:spcBef>
        <a:spcAft>
          <a:spcPct val="0"/>
        </a:spcAft>
        <a:defRPr sz="2400">
          <a:solidFill>
            <a:schemeClr val="tx1"/>
          </a:solidFill>
          <a:latin typeface="+mj-lt"/>
          <a:ea typeface="+mj-ea"/>
          <a:cs typeface="+mj-cs"/>
        </a:defRPr>
      </a:lvl1pPr>
      <a:lvl2pPr algn="l" defTabSz="728663" rtl="0" eaLnBrk="0" fontAlgn="base" hangingPunct="0">
        <a:lnSpc>
          <a:spcPct val="95000"/>
        </a:lnSpc>
        <a:spcBef>
          <a:spcPct val="0"/>
        </a:spcBef>
        <a:spcAft>
          <a:spcPct val="0"/>
        </a:spcAft>
        <a:defRPr sz="2400">
          <a:solidFill>
            <a:schemeClr val="tx1"/>
          </a:solidFill>
          <a:latin typeface="Calibri" pitchFamily="34" charset="0"/>
        </a:defRPr>
      </a:lvl2pPr>
      <a:lvl3pPr algn="l" defTabSz="728663" rtl="0" eaLnBrk="0" fontAlgn="base" hangingPunct="0">
        <a:lnSpc>
          <a:spcPct val="95000"/>
        </a:lnSpc>
        <a:spcBef>
          <a:spcPct val="0"/>
        </a:spcBef>
        <a:spcAft>
          <a:spcPct val="0"/>
        </a:spcAft>
        <a:defRPr sz="2400">
          <a:solidFill>
            <a:schemeClr val="tx1"/>
          </a:solidFill>
          <a:latin typeface="Calibri" pitchFamily="34" charset="0"/>
        </a:defRPr>
      </a:lvl3pPr>
      <a:lvl4pPr algn="l" defTabSz="728663" rtl="0" eaLnBrk="0" fontAlgn="base" hangingPunct="0">
        <a:lnSpc>
          <a:spcPct val="95000"/>
        </a:lnSpc>
        <a:spcBef>
          <a:spcPct val="0"/>
        </a:spcBef>
        <a:spcAft>
          <a:spcPct val="0"/>
        </a:spcAft>
        <a:defRPr sz="2400">
          <a:solidFill>
            <a:schemeClr val="tx1"/>
          </a:solidFill>
          <a:latin typeface="Calibri" pitchFamily="34" charset="0"/>
        </a:defRPr>
      </a:lvl4pPr>
      <a:lvl5pPr algn="l" defTabSz="728663" rtl="0" eaLnBrk="0" fontAlgn="base" hangingPunct="0">
        <a:lnSpc>
          <a:spcPct val="95000"/>
        </a:lnSpc>
        <a:spcBef>
          <a:spcPct val="0"/>
        </a:spcBef>
        <a:spcAft>
          <a:spcPct val="0"/>
        </a:spcAft>
        <a:defRPr sz="2400">
          <a:solidFill>
            <a:schemeClr val="tx1"/>
          </a:solidFill>
          <a:latin typeface="Calibri" pitchFamily="34" charset="0"/>
        </a:defRPr>
      </a:lvl5pPr>
      <a:lvl6pPr marL="457200" algn="l" defTabSz="728663" rtl="0" fontAlgn="base">
        <a:lnSpc>
          <a:spcPct val="95000"/>
        </a:lnSpc>
        <a:spcBef>
          <a:spcPct val="0"/>
        </a:spcBef>
        <a:spcAft>
          <a:spcPct val="0"/>
        </a:spcAft>
        <a:defRPr sz="2400">
          <a:solidFill>
            <a:schemeClr val="tx1"/>
          </a:solidFill>
          <a:latin typeface="Calibri" pitchFamily="34" charset="0"/>
        </a:defRPr>
      </a:lvl6pPr>
      <a:lvl7pPr marL="914400" algn="l" defTabSz="728663" rtl="0" fontAlgn="base">
        <a:lnSpc>
          <a:spcPct val="95000"/>
        </a:lnSpc>
        <a:spcBef>
          <a:spcPct val="0"/>
        </a:spcBef>
        <a:spcAft>
          <a:spcPct val="0"/>
        </a:spcAft>
        <a:defRPr sz="2400">
          <a:solidFill>
            <a:schemeClr val="tx1"/>
          </a:solidFill>
          <a:latin typeface="Calibri" pitchFamily="34" charset="0"/>
        </a:defRPr>
      </a:lvl7pPr>
      <a:lvl8pPr marL="1371600" algn="l" defTabSz="728663" rtl="0" fontAlgn="base">
        <a:lnSpc>
          <a:spcPct val="95000"/>
        </a:lnSpc>
        <a:spcBef>
          <a:spcPct val="0"/>
        </a:spcBef>
        <a:spcAft>
          <a:spcPct val="0"/>
        </a:spcAft>
        <a:defRPr sz="2400">
          <a:solidFill>
            <a:schemeClr val="tx1"/>
          </a:solidFill>
          <a:latin typeface="Calibri" pitchFamily="34" charset="0"/>
        </a:defRPr>
      </a:lvl8pPr>
      <a:lvl9pPr marL="1828800" algn="l" defTabSz="728663" rtl="0" fontAlgn="base">
        <a:lnSpc>
          <a:spcPct val="95000"/>
        </a:lnSpc>
        <a:spcBef>
          <a:spcPct val="0"/>
        </a:spcBef>
        <a:spcAft>
          <a:spcPct val="0"/>
        </a:spcAft>
        <a:defRPr sz="2400">
          <a:solidFill>
            <a:schemeClr val="tx1"/>
          </a:solidFill>
          <a:latin typeface="Calibri" pitchFamily="34" charset="0"/>
        </a:defRPr>
      </a:lvl9pPr>
    </p:titleStyle>
    <p:bodyStyle>
      <a:lvl1pPr marL="342900" indent="-342900" algn="l" defTabSz="728663" rtl="0" eaLnBrk="0" fontAlgn="base" hangingPunct="0">
        <a:lnSpc>
          <a:spcPct val="95000"/>
        </a:lnSpc>
        <a:spcBef>
          <a:spcPct val="95000"/>
        </a:spcBef>
        <a:spcAft>
          <a:spcPct val="0"/>
        </a:spcAft>
        <a:buClr>
          <a:schemeClr val="tx1"/>
        </a:buClr>
        <a:buSzPct val="120000"/>
        <a:buFont typeface="Wingdings" pitchFamily="2" charset="2"/>
        <a:defRPr sz="1400" b="1">
          <a:solidFill>
            <a:schemeClr val="tx1"/>
          </a:solidFill>
          <a:latin typeface="+mn-lt"/>
          <a:ea typeface="+mn-ea"/>
          <a:cs typeface="+mn-cs"/>
        </a:defRPr>
      </a:lvl1pPr>
      <a:lvl2pPr marL="1588" indent="455613" algn="l" defTabSz="728663" rtl="0" eaLnBrk="0" fontAlgn="base" hangingPunct="0">
        <a:lnSpc>
          <a:spcPct val="95000"/>
        </a:lnSpc>
        <a:spcBef>
          <a:spcPct val="36000"/>
        </a:spcBef>
        <a:spcAft>
          <a:spcPct val="0"/>
        </a:spcAft>
        <a:buClr>
          <a:schemeClr val="tx1"/>
        </a:buClr>
        <a:buSzPct val="120000"/>
        <a:defRPr sz="1400">
          <a:solidFill>
            <a:schemeClr val="tx1"/>
          </a:solidFill>
          <a:latin typeface="+mn-lt"/>
        </a:defRPr>
      </a:lvl2pPr>
      <a:lvl3pPr marL="228600" indent="-225425" algn="l" defTabSz="728663" rtl="0" eaLnBrk="0" fontAlgn="base" hangingPunct="0">
        <a:lnSpc>
          <a:spcPct val="95000"/>
        </a:lnSpc>
        <a:spcBef>
          <a:spcPct val="0"/>
        </a:spcBef>
        <a:spcAft>
          <a:spcPct val="0"/>
        </a:spcAft>
        <a:buClr>
          <a:schemeClr val="tx1"/>
        </a:buClr>
        <a:buSzPct val="110000"/>
        <a:buChar char="•"/>
        <a:defRPr sz="1400">
          <a:solidFill>
            <a:schemeClr val="tx1"/>
          </a:solidFill>
          <a:latin typeface="+mn-lt"/>
        </a:defRPr>
      </a:lvl3pPr>
      <a:lvl4pPr marL="466725" indent="-236538" algn="l" defTabSz="728663" rtl="0" eaLnBrk="0" fontAlgn="base" hangingPunct="0">
        <a:lnSpc>
          <a:spcPct val="95000"/>
        </a:lnSpc>
        <a:spcBef>
          <a:spcPct val="0"/>
        </a:spcBef>
        <a:spcAft>
          <a:spcPct val="0"/>
        </a:spcAft>
        <a:buClr>
          <a:schemeClr val="tx1"/>
        </a:buClr>
        <a:buFont typeface="Calibri" pitchFamily="34" charset="0"/>
        <a:buChar char="−"/>
        <a:defRPr sz="1400">
          <a:solidFill>
            <a:schemeClr val="tx1"/>
          </a:solidFill>
          <a:latin typeface="+mn-lt"/>
        </a:defRPr>
      </a:lvl4pPr>
      <a:lvl5pPr marL="706438" indent="-238125" algn="l" defTabSz="728663" rtl="0" eaLnBrk="0" fontAlgn="base" hangingPunct="0">
        <a:lnSpc>
          <a:spcPct val="95000"/>
        </a:lnSpc>
        <a:spcBef>
          <a:spcPct val="0"/>
        </a:spcBef>
        <a:spcAft>
          <a:spcPct val="0"/>
        </a:spcAft>
        <a:buClr>
          <a:schemeClr val="tx1"/>
        </a:buClr>
        <a:buChar char="•"/>
        <a:defRPr sz="1400">
          <a:solidFill>
            <a:schemeClr val="tx1"/>
          </a:solidFill>
          <a:latin typeface="+mn-lt"/>
        </a:defRPr>
      </a:lvl5pPr>
      <a:lvl6pPr marL="1163638" indent="-238125" algn="l" defTabSz="728663" rtl="0" fontAlgn="base">
        <a:lnSpc>
          <a:spcPct val="95000"/>
        </a:lnSpc>
        <a:spcBef>
          <a:spcPct val="0"/>
        </a:spcBef>
        <a:spcAft>
          <a:spcPct val="0"/>
        </a:spcAft>
        <a:buClr>
          <a:schemeClr val="tx1"/>
        </a:buClr>
        <a:buChar char="•"/>
        <a:defRPr sz="1400">
          <a:solidFill>
            <a:schemeClr val="tx1"/>
          </a:solidFill>
          <a:latin typeface="+mn-lt"/>
        </a:defRPr>
      </a:lvl6pPr>
      <a:lvl7pPr marL="1620838" indent="-238125" algn="l" defTabSz="728663" rtl="0" fontAlgn="base">
        <a:lnSpc>
          <a:spcPct val="95000"/>
        </a:lnSpc>
        <a:spcBef>
          <a:spcPct val="0"/>
        </a:spcBef>
        <a:spcAft>
          <a:spcPct val="0"/>
        </a:spcAft>
        <a:buClr>
          <a:schemeClr val="tx1"/>
        </a:buClr>
        <a:buChar char="•"/>
        <a:defRPr sz="1400">
          <a:solidFill>
            <a:schemeClr val="tx1"/>
          </a:solidFill>
          <a:latin typeface="+mn-lt"/>
        </a:defRPr>
      </a:lvl7pPr>
      <a:lvl8pPr marL="2078038" indent="-238125" algn="l" defTabSz="728663" rtl="0" fontAlgn="base">
        <a:lnSpc>
          <a:spcPct val="95000"/>
        </a:lnSpc>
        <a:spcBef>
          <a:spcPct val="0"/>
        </a:spcBef>
        <a:spcAft>
          <a:spcPct val="0"/>
        </a:spcAft>
        <a:buClr>
          <a:schemeClr val="tx1"/>
        </a:buClr>
        <a:buChar char="•"/>
        <a:defRPr sz="1400">
          <a:solidFill>
            <a:schemeClr val="tx1"/>
          </a:solidFill>
          <a:latin typeface="+mn-lt"/>
        </a:defRPr>
      </a:lvl8pPr>
      <a:lvl9pPr marL="2535238" indent="-238125" algn="l" defTabSz="728663" rtl="0" fontAlgn="base">
        <a:lnSpc>
          <a:spcPct val="95000"/>
        </a:lnSpc>
        <a:spcBef>
          <a:spcPct val="0"/>
        </a:spcBef>
        <a:spcAft>
          <a:spcPct val="0"/>
        </a:spcAft>
        <a:buClr>
          <a:schemeClr val="tx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4.xml"/><Relationship Id="rId1" Type="http://schemas.openxmlformats.org/officeDocument/2006/relationships/tags" Target="../tags/tag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chart" Target="../charts/chart3.xml"/><Relationship Id="rId7"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8.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hyperlink" Target="http://homepage.mac.com/josephcbrandt/Gladiator/large-7.html" TargetMode="External"/><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5603" name="Text Box 5"/>
          <p:cNvSpPr txBox="1">
            <a:spLocks noChangeArrowheads="1"/>
          </p:cNvSpPr>
          <p:nvPr/>
        </p:nvSpPr>
        <p:spPr bwMode="gray">
          <a:xfrm>
            <a:off x="533400" y="5334000"/>
            <a:ext cx="4953000" cy="526298"/>
          </a:xfrm>
          <a:prstGeom prst="rect">
            <a:avLst/>
          </a:prstGeom>
          <a:noFill/>
          <a:ln w="9525" algn="ctr">
            <a:noFill/>
            <a:miter lim="800000"/>
            <a:headEnd/>
            <a:tailEnd/>
          </a:ln>
        </p:spPr>
        <p:txBody>
          <a:bodyPr wrap="square" lIns="0" tIns="0" rIns="0" bIns="0">
            <a:spAutoFit/>
          </a:bodyPr>
          <a:lstStyle/>
          <a:p>
            <a:pPr algn="just">
              <a:lnSpc>
                <a:spcPct val="95000"/>
              </a:lnSpc>
            </a:pPr>
            <a:r>
              <a:rPr lang="en-US" dirty="0" smtClean="0">
                <a:solidFill>
                  <a:srgbClr val="898989"/>
                </a:solidFill>
                <a:latin typeface="Calibri" pitchFamily="34" charset="0"/>
              </a:rPr>
              <a:t>Bulgaria Energy Forum, </a:t>
            </a:r>
            <a:r>
              <a:rPr lang="en-GB" dirty="0" smtClean="0">
                <a:solidFill>
                  <a:srgbClr val="898989"/>
                </a:solidFill>
                <a:latin typeface="Calibri" pitchFamily="34" charset="0"/>
              </a:rPr>
              <a:t>Sheraton Hotel Balkan,</a:t>
            </a:r>
          </a:p>
          <a:p>
            <a:pPr algn="just">
              <a:lnSpc>
                <a:spcPct val="95000"/>
              </a:lnSpc>
            </a:pPr>
            <a:r>
              <a:rPr lang="en-GB" dirty="0" smtClean="0">
                <a:solidFill>
                  <a:srgbClr val="898989"/>
                </a:solidFill>
                <a:latin typeface="Calibri" pitchFamily="34" charset="0"/>
              </a:rPr>
              <a:t>Sofia, 11-12 December 2012</a:t>
            </a:r>
          </a:p>
        </p:txBody>
      </p:sp>
      <p:grpSp>
        <p:nvGrpSpPr>
          <p:cNvPr id="25604" name="Group 6"/>
          <p:cNvGrpSpPr>
            <a:grpSpLocks/>
          </p:cNvGrpSpPr>
          <p:nvPr/>
        </p:nvGrpSpPr>
        <p:grpSpPr bwMode="auto">
          <a:xfrm>
            <a:off x="2687697" y="1982788"/>
            <a:ext cx="4378236" cy="1504950"/>
            <a:chOff x="609600" y="298559"/>
            <a:chExt cx="2824670" cy="882541"/>
          </a:xfrm>
        </p:grpSpPr>
        <p:sp>
          <p:nvSpPr>
            <p:cNvPr id="25605" name="Rectangle 2"/>
            <p:cNvSpPr>
              <a:spLocks noChangeArrowheads="1"/>
            </p:cNvSpPr>
            <p:nvPr/>
          </p:nvSpPr>
          <p:spPr bwMode="auto">
            <a:xfrm flipH="1">
              <a:off x="2672270" y="298559"/>
              <a:ext cx="762000" cy="322109"/>
            </a:xfrm>
            <a:prstGeom prst="rect">
              <a:avLst/>
            </a:prstGeom>
            <a:noFill/>
            <a:ln w="9525">
              <a:noFill/>
              <a:miter lim="800000"/>
              <a:headEnd/>
              <a:tailEnd/>
            </a:ln>
          </p:spPr>
          <p:txBody>
            <a:bodyPr anchor="ctr">
              <a:spAutoFit/>
            </a:bodyPr>
            <a:lstStyle/>
            <a:p>
              <a:pPr indent="457200"/>
              <a:r>
                <a:rPr lang="en-US" sz="1100" dirty="0">
                  <a:solidFill>
                    <a:srgbClr val="000000"/>
                  </a:solidFill>
                  <a:latin typeface="Calibri" pitchFamily="34" charset="0"/>
                  <a:cs typeface="Times New Roman" pitchFamily="18" charset="0"/>
                </a:rPr>
                <a:t> </a:t>
              </a:r>
              <a:r>
                <a:rPr lang="en-US" sz="1200" dirty="0">
                  <a:solidFill>
                    <a:srgbClr val="1F497D"/>
                  </a:solidFill>
                  <a:latin typeface="Calibri" pitchFamily="34" charset="0"/>
                  <a:cs typeface="Times New Roman" pitchFamily="18" charset="0"/>
                </a:rPr>
                <a:t>®</a:t>
              </a:r>
              <a:r>
                <a:rPr lang="en-US" sz="1100" dirty="0">
                  <a:solidFill>
                    <a:srgbClr val="1F497D"/>
                  </a:solidFill>
                  <a:latin typeface="Calibri" pitchFamily="34" charset="0"/>
                  <a:cs typeface="Times New Roman" pitchFamily="18" charset="0"/>
                </a:rPr>
                <a:t> </a:t>
              </a:r>
              <a:endParaRPr lang="en-US" sz="1100" dirty="0">
                <a:solidFill>
                  <a:srgbClr val="000000"/>
                </a:solidFill>
                <a:latin typeface="Calibri" pitchFamily="34" charset="0"/>
              </a:endParaRPr>
            </a:p>
            <a:p>
              <a:pPr indent="457200" eaLnBrk="0" hangingPunct="0"/>
              <a:endParaRPr lang="en-US" dirty="0">
                <a:solidFill>
                  <a:srgbClr val="000000"/>
                </a:solidFill>
                <a:latin typeface="Calibri" pitchFamily="34" charset="0"/>
              </a:endParaRPr>
            </a:p>
          </p:txBody>
        </p:sp>
        <p:pic>
          <p:nvPicPr>
            <p:cNvPr id="25606" name="Picture 1" descr="ContourGlobal"/>
            <p:cNvPicPr>
              <a:picLocks noChangeAspect="1" noChangeArrowheads="1"/>
            </p:cNvPicPr>
            <p:nvPr/>
          </p:nvPicPr>
          <p:blipFill>
            <a:blip r:embed="rId4" cstate="print"/>
            <a:srcRect/>
            <a:stretch>
              <a:fillRect/>
            </a:stretch>
          </p:blipFill>
          <p:spPr bwMode="auto">
            <a:xfrm>
              <a:off x="609600" y="457200"/>
              <a:ext cx="2438400" cy="723900"/>
            </a:xfrm>
            <a:prstGeom prst="rect">
              <a:avLst/>
            </a:prstGeom>
            <a:noFill/>
            <a:ln w="9525">
              <a:noFill/>
              <a:miter lim="800000"/>
              <a:headEnd/>
              <a:tailEnd/>
            </a:ln>
          </p:spPr>
        </p:pic>
      </p:grpSp>
      <p:sp>
        <p:nvSpPr>
          <p:cNvPr id="6" name="Text Box 4"/>
          <p:cNvSpPr txBox="1">
            <a:spLocks noChangeArrowheads="1"/>
          </p:cNvSpPr>
          <p:nvPr/>
        </p:nvSpPr>
        <p:spPr bwMode="gray">
          <a:xfrm>
            <a:off x="533400" y="3810000"/>
            <a:ext cx="8237537" cy="738664"/>
          </a:xfrm>
          <a:prstGeom prst="rect">
            <a:avLst/>
          </a:prstGeom>
          <a:noFill/>
          <a:ln w="9525" algn="ctr">
            <a:noFill/>
            <a:miter lim="800000"/>
            <a:headEnd/>
            <a:tailEnd/>
          </a:ln>
          <a:effectLst/>
        </p:spPr>
        <p:txBody>
          <a:bodyPr lIns="0" tIns="0" rIns="0" bIns="0">
            <a:spAutoFit/>
          </a:bodyPr>
          <a:lstStyle/>
          <a:p>
            <a:pPr algn="ctr"/>
            <a:r>
              <a:rPr lang="en-GB" sz="2400" b="1" dirty="0" smtClean="0">
                <a:solidFill>
                  <a:schemeClr val="bg1">
                    <a:lumMod val="50000"/>
                  </a:schemeClr>
                </a:solidFill>
                <a:latin typeface="Calibri" pitchFamily="34" charset="0"/>
                <a:cs typeface="Calibri" pitchFamily="34" charset="0"/>
              </a:rPr>
              <a:t>Maritsa East 3 </a:t>
            </a:r>
            <a:r>
              <a:rPr lang="en-GB" sz="2400" b="1" dirty="0" smtClean="0">
                <a:solidFill>
                  <a:schemeClr val="bg1">
                    <a:lumMod val="50000"/>
                  </a:schemeClr>
                </a:solidFill>
                <a:latin typeface="Calibri" pitchFamily="34" charset="0"/>
                <a:cs typeface="Calibri" pitchFamily="34" charset="0"/>
              </a:rPr>
              <a:t> </a:t>
            </a:r>
            <a:endParaRPr lang="en-GB" sz="2400" b="1" dirty="0" smtClean="0">
              <a:solidFill>
                <a:schemeClr val="bg1">
                  <a:lumMod val="50000"/>
                </a:schemeClr>
              </a:solidFill>
              <a:latin typeface="Calibri" pitchFamily="34" charset="0"/>
              <a:cs typeface="Calibri" pitchFamily="34" charset="0"/>
            </a:endParaRPr>
          </a:p>
          <a:p>
            <a:pPr algn="ctr"/>
            <a:r>
              <a:rPr lang="en-GB" sz="2400" b="1" dirty="0" smtClean="0">
                <a:solidFill>
                  <a:schemeClr val="bg1">
                    <a:lumMod val="50000"/>
                  </a:schemeClr>
                </a:solidFill>
                <a:latin typeface="Calibri" pitchFamily="34" charset="0"/>
                <a:cs typeface="Calibri" pitchFamily="34" charset="0"/>
              </a:rPr>
              <a:t>from a Success Story to a Progress Story</a:t>
            </a:r>
          </a:p>
        </p:txBody>
      </p:sp>
      <p:sp>
        <p:nvSpPr>
          <p:cNvPr id="7" name="Text Box 5"/>
          <p:cNvSpPr txBox="1">
            <a:spLocks noChangeArrowheads="1"/>
          </p:cNvSpPr>
          <p:nvPr/>
        </p:nvSpPr>
        <p:spPr bwMode="gray">
          <a:xfrm>
            <a:off x="6324600" y="5334000"/>
            <a:ext cx="2590800" cy="526298"/>
          </a:xfrm>
          <a:prstGeom prst="rect">
            <a:avLst/>
          </a:prstGeom>
          <a:noFill/>
          <a:ln w="9525" algn="ctr">
            <a:noFill/>
            <a:miter lim="800000"/>
            <a:headEnd/>
            <a:tailEnd/>
          </a:ln>
        </p:spPr>
        <p:txBody>
          <a:bodyPr wrap="square" lIns="0" tIns="0" rIns="0" bIns="0">
            <a:spAutoFit/>
          </a:bodyPr>
          <a:lstStyle/>
          <a:p>
            <a:pPr algn="just">
              <a:lnSpc>
                <a:spcPct val="95000"/>
              </a:lnSpc>
            </a:pPr>
            <a:r>
              <a:rPr lang="en-US" dirty="0" smtClean="0">
                <a:solidFill>
                  <a:srgbClr val="898989"/>
                </a:solidFill>
                <a:latin typeface="Calibri" pitchFamily="34" charset="0"/>
              </a:rPr>
              <a:t>Garry K. Levesley</a:t>
            </a:r>
          </a:p>
          <a:p>
            <a:pPr algn="just">
              <a:lnSpc>
                <a:spcPct val="95000"/>
              </a:lnSpc>
            </a:pPr>
            <a:r>
              <a:rPr lang="en-US" dirty="0" smtClean="0">
                <a:solidFill>
                  <a:srgbClr val="898989"/>
                </a:solidFill>
                <a:latin typeface="Calibri" pitchFamily="34" charset="0"/>
              </a:rPr>
              <a:t>Executive Director</a:t>
            </a:r>
            <a:endParaRPr lang="en-GB" dirty="0" smtClean="0">
              <a:solidFill>
                <a:srgbClr val="898989"/>
              </a:solidFill>
              <a:latin typeface="Calibri" pitchFamily="34" charset="0"/>
            </a:endParaRPr>
          </a:p>
        </p:txBody>
      </p:sp>
    </p:spTree>
    <p:custDataLst>
      <p:tags r:id="rId1"/>
    </p:custDataLst>
    <p:extLst>
      <p:ext uri="{BB962C8B-B14F-4D97-AF65-F5344CB8AC3E}">
        <p14:creationId xmlns:p14="http://schemas.microsoft.com/office/powerpoint/2010/main" val="90540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985341" y="0"/>
            <a:ext cx="7331075" cy="979488"/>
          </a:xfrm>
        </p:spPr>
        <p:txBody>
          <a:bodyPr>
            <a:normAutofit/>
          </a:bodyPr>
          <a:lstStyle/>
          <a:p>
            <a:r>
              <a:rPr lang="en-GB" b="1" dirty="0" smtClean="0"/>
              <a:t>The Goals of the Rehabilitation</a:t>
            </a:r>
          </a:p>
        </p:txBody>
      </p:sp>
      <p:sp>
        <p:nvSpPr>
          <p:cNvPr id="7174" name="Rectangle 5"/>
          <p:cNvSpPr>
            <a:spLocks noChangeArrowheads="1"/>
          </p:cNvSpPr>
          <p:nvPr/>
        </p:nvSpPr>
        <p:spPr bwMode="auto">
          <a:xfrm>
            <a:off x="6908800" y="1431925"/>
            <a:ext cx="228600" cy="244475"/>
          </a:xfrm>
          <a:prstGeom prst="rect">
            <a:avLst/>
          </a:prstGeom>
          <a:noFill/>
          <a:ln w="9525">
            <a:noFill/>
            <a:miter lim="800000"/>
            <a:headEnd/>
            <a:tailEnd/>
          </a:ln>
        </p:spPr>
        <p:txBody>
          <a:bodyPr wrap="none">
            <a:spAutoFit/>
          </a:bodyPr>
          <a:lstStyle/>
          <a:p>
            <a:pPr>
              <a:spcBef>
                <a:spcPct val="50000"/>
              </a:spcBef>
              <a:buFontTx/>
              <a:buChar char="•"/>
            </a:pPr>
            <a:endParaRPr lang="en-US" sz="1000">
              <a:solidFill>
                <a:schemeClr val="accent1"/>
              </a:solidFill>
            </a:endParaRPr>
          </a:p>
        </p:txBody>
      </p:sp>
      <p:sp>
        <p:nvSpPr>
          <p:cNvPr id="10" name="Rectangle 9"/>
          <p:cNvSpPr/>
          <p:nvPr/>
        </p:nvSpPr>
        <p:spPr>
          <a:xfrm>
            <a:off x="838201" y="1161395"/>
            <a:ext cx="7620000" cy="5139869"/>
          </a:xfrm>
          <a:prstGeom prst="rect">
            <a:avLst/>
          </a:prstGeom>
        </p:spPr>
        <p:txBody>
          <a:bodyPr wrap="square">
            <a:spAutoFit/>
          </a:bodyPr>
          <a:lstStyle/>
          <a:p>
            <a:pPr marL="320675" lvl="1" indent="-238125" defTabSz="806450">
              <a:spcBef>
                <a:spcPct val="20000"/>
              </a:spcBef>
              <a:buFont typeface="Wingdings" pitchFamily="2" charset="2"/>
              <a:buChar char="§"/>
              <a:tabLst>
                <a:tab pos="320675" algn="l"/>
              </a:tabLst>
            </a:pPr>
            <a:r>
              <a:rPr lang="en-US" sz="2000" dirty="0" smtClean="0">
                <a:latin typeface="Calibri" pitchFamily="34" charset="0"/>
                <a:cs typeface="Calibri" pitchFamily="34" charset="0"/>
              </a:rPr>
              <a:t>Extension of </a:t>
            </a:r>
            <a:r>
              <a:rPr lang="en-US" sz="2000" dirty="0">
                <a:latin typeface="Calibri" pitchFamily="34" charset="0"/>
                <a:cs typeface="Calibri" pitchFamily="34" charset="0"/>
              </a:rPr>
              <a:t>the operational life of the plant by </a:t>
            </a:r>
            <a:r>
              <a:rPr lang="en-US" sz="2000" b="1" dirty="0">
                <a:latin typeface="Calibri" pitchFamily="34" charset="0"/>
                <a:cs typeface="Calibri" pitchFamily="34" charset="0"/>
              </a:rPr>
              <a:t>minimum </a:t>
            </a:r>
            <a:r>
              <a:rPr lang="ru-RU" sz="2000" b="1" dirty="0">
                <a:latin typeface="Calibri" pitchFamily="34" charset="0"/>
                <a:cs typeface="Calibri" pitchFamily="34" charset="0"/>
              </a:rPr>
              <a:t>15 </a:t>
            </a:r>
            <a:r>
              <a:rPr lang="en-US" sz="2000" b="1" dirty="0" smtClean="0">
                <a:latin typeface="Calibri" pitchFamily="34" charset="0"/>
                <a:cs typeface="Calibri" pitchFamily="34" charset="0"/>
              </a:rPr>
              <a:t>years</a:t>
            </a:r>
          </a:p>
          <a:p>
            <a:pPr marL="320675" lvl="1" indent="-238125" defTabSz="806450">
              <a:spcBef>
                <a:spcPct val="20000"/>
              </a:spcBef>
              <a:buFont typeface="Wingdings" pitchFamily="2" charset="2"/>
              <a:buChar char="§"/>
              <a:tabLst>
                <a:tab pos="320675" algn="l"/>
              </a:tabLst>
            </a:pPr>
            <a:endParaRPr lang="en-US" sz="2000" dirty="0">
              <a:latin typeface="Calibri" pitchFamily="34" charset="0"/>
              <a:cs typeface="Calibri" pitchFamily="34" charset="0"/>
            </a:endParaRPr>
          </a:p>
          <a:p>
            <a:pPr marL="320675" lvl="1" indent="-238125" defTabSz="806450">
              <a:spcBef>
                <a:spcPct val="20000"/>
              </a:spcBef>
              <a:buFont typeface="Wingdings" pitchFamily="2" charset="2"/>
              <a:buChar char="§"/>
              <a:tabLst>
                <a:tab pos="320675" algn="l"/>
              </a:tabLst>
            </a:pPr>
            <a:r>
              <a:rPr lang="en-US" sz="2000" dirty="0">
                <a:latin typeface="Calibri" pitchFamily="34" charset="0"/>
                <a:cs typeface="Calibri" pitchFamily="34" charset="0"/>
              </a:rPr>
              <a:t>Increase of the capacity of each of the </a:t>
            </a:r>
            <a:r>
              <a:rPr lang="en-US" sz="2000" dirty="0" smtClean="0">
                <a:latin typeface="Calibri" pitchFamily="34" charset="0"/>
                <a:cs typeface="Calibri" pitchFamily="34" charset="0"/>
              </a:rPr>
              <a:t>units:</a:t>
            </a:r>
            <a:br>
              <a:rPr lang="en-US" sz="2000" dirty="0" smtClean="0">
                <a:latin typeface="Calibri" pitchFamily="34" charset="0"/>
                <a:cs typeface="Calibri" pitchFamily="34" charset="0"/>
              </a:rPr>
            </a:br>
            <a:r>
              <a:rPr lang="en-US" sz="2000" dirty="0" smtClean="0">
                <a:latin typeface="Calibri" pitchFamily="34" charset="0"/>
                <a:cs typeface="Calibri" pitchFamily="34" charset="0"/>
              </a:rPr>
              <a:t>from </a:t>
            </a:r>
            <a:r>
              <a:rPr lang="ru-RU" sz="2000" dirty="0">
                <a:latin typeface="Calibri" pitchFamily="34" charset="0"/>
                <a:cs typeface="Calibri" pitchFamily="34" charset="0"/>
              </a:rPr>
              <a:t>210 </a:t>
            </a:r>
            <a:r>
              <a:rPr lang="en-US" sz="2000" dirty="0">
                <a:latin typeface="Calibri" pitchFamily="34" charset="0"/>
                <a:cs typeface="Calibri" pitchFamily="34" charset="0"/>
              </a:rPr>
              <a:t>MW</a:t>
            </a:r>
            <a:r>
              <a:rPr lang="ru-RU" sz="2000" dirty="0">
                <a:latin typeface="Calibri" pitchFamily="34" charset="0"/>
                <a:cs typeface="Calibri" pitchFamily="34" charset="0"/>
              </a:rPr>
              <a:t> </a:t>
            </a:r>
            <a:r>
              <a:rPr lang="en-US" sz="2000" dirty="0">
                <a:latin typeface="Calibri" pitchFamily="34" charset="0"/>
                <a:cs typeface="Calibri" pitchFamily="34" charset="0"/>
              </a:rPr>
              <a:t>to </a:t>
            </a:r>
            <a:r>
              <a:rPr lang="ru-RU" sz="2000" b="1" dirty="0">
                <a:latin typeface="Calibri" pitchFamily="34" charset="0"/>
                <a:cs typeface="Calibri" pitchFamily="34" charset="0"/>
              </a:rPr>
              <a:t>22</a:t>
            </a:r>
            <a:r>
              <a:rPr lang="en-US" sz="2000" b="1" dirty="0">
                <a:latin typeface="Calibri" pitchFamily="34" charset="0"/>
                <a:cs typeface="Calibri" pitchFamily="34" charset="0"/>
              </a:rPr>
              <a:t>7</a:t>
            </a:r>
            <a:r>
              <a:rPr lang="ru-RU" sz="2000" b="1" dirty="0">
                <a:latin typeface="Calibri" pitchFamily="34" charset="0"/>
                <a:cs typeface="Calibri" pitchFamily="34" charset="0"/>
              </a:rPr>
              <a:t> </a:t>
            </a:r>
            <a:r>
              <a:rPr lang="en-US" sz="2000" b="1" dirty="0" smtClean="0">
                <a:latin typeface="Calibri" pitchFamily="34" charset="0"/>
                <a:cs typeface="Calibri" pitchFamily="34" charset="0"/>
              </a:rPr>
              <a:t>MW</a:t>
            </a:r>
          </a:p>
          <a:p>
            <a:pPr marL="320675" lvl="1" indent="-238125" defTabSz="806450">
              <a:spcBef>
                <a:spcPct val="20000"/>
              </a:spcBef>
              <a:buFont typeface="Wingdings" pitchFamily="2" charset="2"/>
              <a:buChar char="§"/>
              <a:tabLst>
                <a:tab pos="320675" algn="l"/>
              </a:tabLst>
            </a:pPr>
            <a:endParaRPr lang="en-US" sz="2000" dirty="0" smtClean="0">
              <a:latin typeface="Calibri" pitchFamily="34" charset="0"/>
              <a:cs typeface="Calibri" pitchFamily="34" charset="0"/>
            </a:endParaRPr>
          </a:p>
          <a:p>
            <a:pPr marL="320675" lvl="1" indent="-238125" defTabSz="806450">
              <a:spcBef>
                <a:spcPct val="20000"/>
              </a:spcBef>
              <a:buFont typeface="Wingdings" pitchFamily="2" charset="2"/>
              <a:buChar char="§"/>
              <a:tabLst>
                <a:tab pos="320675" algn="l"/>
              </a:tabLst>
            </a:pPr>
            <a:r>
              <a:rPr lang="en-US" sz="2000" dirty="0" smtClean="0">
                <a:latin typeface="Calibri" pitchFamily="34" charset="0"/>
                <a:cs typeface="Calibri" pitchFamily="34" charset="0"/>
              </a:rPr>
              <a:t>Increase of the efficiency and availability of the plant </a:t>
            </a:r>
            <a:br>
              <a:rPr lang="en-US" sz="2000" dirty="0" smtClean="0">
                <a:latin typeface="Calibri" pitchFamily="34" charset="0"/>
                <a:cs typeface="Calibri" pitchFamily="34" charset="0"/>
              </a:rPr>
            </a:br>
            <a:r>
              <a:rPr lang="en-US" sz="2000" dirty="0" smtClean="0">
                <a:latin typeface="Calibri" pitchFamily="34" charset="0"/>
                <a:cs typeface="Calibri" pitchFamily="34" charset="0"/>
              </a:rPr>
              <a:t>from 30% to </a:t>
            </a:r>
            <a:r>
              <a:rPr lang="en-US" sz="2000" b="1" dirty="0" smtClean="0">
                <a:latin typeface="Calibri" pitchFamily="34" charset="0"/>
                <a:cs typeface="Calibri" pitchFamily="34" charset="0"/>
              </a:rPr>
              <a:t>over 35%</a:t>
            </a:r>
          </a:p>
          <a:p>
            <a:pPr marL="320675" lvl="1" indent="-238125" defTabSz="806450">
              <a:spcBef>
                <a:spcPct val="20000"/>
              </a:spcBef>
              <a:buFont typeface="Wingdings" pitchFamily="2" charset="2"/>
              <a:buChar char="§"/>
              <a:tabLst>
                <a:tab pos="320675" algn="l"/>
              </a:tabLst>
            </a:pPr>
            <a:endParaRPr lang="en-US" sz="2000" dirty="0" smtClean="0">
              <a:latin typeface="Calibri" pitchFamily="34" charset="0"/>
              <a:cs typeface="Calibri" pitchFamily="34" charset="0"/>
            </a:endParaRPr>
          </a:p>
          <a:p>
            <a:pPr marL="320675" lvl="1" indent="-238125" defTabSz="806450">
              <a:spcBef>
                <a:spcPct val="20000"/>
              </a:spcBef>
              <a:buFont typeface="Wingdings" pitchFamily="2" charset="2"/>
              <a:buChar char="§"/>
              <a:tabLst>
                <a:tab pos="320675" algn="l"/>
              </a:tabLst>
            </a:pPr>
            <a:r>
              <a:rPr lang="en-US" sz="2000" dirty="0" smtClean="0">
                <a:latin typeface="Calibri" pitchFamily="34" charset="0"/>
                <a:cs typeface="Calibri" pitchFamily="34" charset="0"/>
              </a:rPr>
              <a:t>Improve the plants’ </a:t>
            </a:r>
            <a:r>
              <a:rPr lang="en-US" sz="2000" b="1" dirty="0" smtClean="0">
                <a:latin typeface="Calibri" pitchFamily="34" charset="0"/>
                <a:cs typeface="Calibri" pitchFamily="34" charset="0"/>
              </a:rPr>
              <a:t>reliability</a:t>
            </a:r>
          </a:p>
          <a:p>
            <a:pPr marL="320675" lvl="1" indent="-238125" defTabSz="806450">
              <a:spcBef>
                <a:spcPct val="20000"/>
              </a:spcBef>
              <a:buFont typeface="Wingdings" pitchFamily="2" charset="2"/>
              <a:buChar char="§"/>
              <a:tabLst>
                <a:tab pos="320675" algn="l"/>
              </a:tabLst>
            </a:pPr>
            <a:endParaRPr lang="en-US" sz="2000" dirty="0" smtClean="0">
              <a:latin typeface="Calibri" pitchFamily="34" charset="0"/>
              <a:cs typeface="Calibri" pitchFamily="34" charset="0"/>
            </a:endParaRPr>
          </a:p>
          <a:p>
            <a:pPr marL="320675" lvl="1" indent="-238125" defTabSz="806450">
              <a:buFont typeface="Wingdings" pitchFamily="2" charset="2"/>
              <a:buChar char="§"/>
              <a:tabLst>
                <a:tab pos="320675" algn="l"/>
              </a:tabLst>
            </a:pPr>
            <a:r>
              <a:rPr lang="en-US" sz="2000" b="1" dirty="0" smtClean="0">
                <a:latin typeface="Calibri" pitchFamily="34" charset="0"/>
                <a:cs typeface="Calibri" pitchFamily="34" charset="0"/>
              </a:rPr>
              <a:t>Full compliance </a:t>
            </a:r>
            <a:r>
              <a:rPr lang="en-US" sz="2000" dirty="0" smtClean="0">
                <a:latin typeface="Calibri" pitchFamily="34" charset="0"/>
                <a:cs typeface="Calibri" pitchFamily="34" charset="0"/>
              </a:rPr>
              <a:t>with the requirements of the European </a:t>
            </a:r>
            <a:r>
              <a:rPr lang="en-GB" sz="2000" dirty="0" smtClean="0">
                <a:latin typeface="Calibri" pitchFamily="34" charset="0"/>
                <a:cs typeface="Calibri" pitchFamily="34" charset="0"/>
              </a:rPr>
              <a:t>Environment</a:t>
            </a:r>
            <a:r>
              <a:rPr lang="en-US" sz="2000" dirty="0" smtClean="0">
                <a:latin typeface="Calibri" pitchFamily="34" charset="0"/>
                <a:cs typeface="Calibri" pitchFamily="34" charset="0"/>
              </a:rPr>
              <a:t> Legislation now and for the foreseeable future</a:t>
            </a:r>
          </a:p>
          <a:p>
            <a:pPr marL="320675" lvl="1" indent="-238125" defTabSz="806450">
              <a:buFont typeface="Wingdings" pitchFamily="2" charset="2"/>
              <a:buChar char="§"/>
              <a:tabLst>
                <a:tab pos="320675" algn="l"/>
              </a:tabLst>
            </a:pPr>
            <a:endParaRPr lang="en-US" sz="2000" dirty="0" smtClean="0">
              <a:latin typeface="Calibri" pitchFamily="34" charset="0"/>
              <a:cs typeface="Calibri" pitchFamily="34" charset="0"/>
            </a:endParaRPr>
          </a:p>
          <a:p>
            <a:pPr marL="320675" lvl="1" indent="-238125" defTabSz="806450">
              <a:buFont typeface="Wingdings" pitchFamily="2" charset="2"/>
              <a:buChar char="§"/>
              <a:tabLst>
                <a:tab pos="320675" algn="l"/>
              </a:tabLst>
            </a:pPr>
            <a:r>
              <a:rPr lang="en-US" sz="2000" dirty="0" smtClean="0">
                <a:latin typeface="Calibri" pitchFamily="34" charset="0"/>
                <a:cs typeface="Calibri" pitchFamily="34" charset="0"/>
              </a:rPr>
              <a:t>Improve the </a:t>
            </a:r>
            <a:r>
              <a:rPr lang="en-US" sz="2000" b="1" dirty="0" smtClean="0">
                <a:latin typeface="Calibri" pitchFamily="34" charset="0"/>
                <a:cs typeface="Calibri" pitchFamily="34" charset="0"/>
              </a:rPr>
              <a:t>Health and Safety </a:t>
            </a:r>
            <a:r>
              <a:rPr lang="en-US" sz="2000" dirty="0" smtClean="0">
                <a:latin typeface="Calibri" pitchFamily="34" charset="0"/>
                <a:cs typeface="Calibri" pitchFamily="34" charset="0"/>
              </a:rPr>
              <a:t>Environment for Workers and Contractors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985341" y="0"/>
            <a:ext cx="7701459" cy="979488"/>
          </a:xfrm>
        </p:spPr>
        <p:txBody>
          <a:bodyPr>
            <a:normAutofit/>
          </a:bodyPr>
          <a:lstStyle/>
          <a:p>
            <a:r>
              <a:rPr lang="en-US" b="1" dirty="0" smtClean="0"/>
              <a:t>ContourGlobal Maritsa East 3 TPP </a:t>
            </a:r>
            <a:r>
              <a:rPr lang="en-US" b="1" dirty="0" smtClean="0"/>
              <a:t>before and after Rehabilitation</a:t>
            </a:r>
            <a:endParaRPr lang="en-GB" b="1" dirty="0"/>
          </a:p>
        </p:txBody>
      </p:sp>
      <p:sp>
        <p:nvSpPr>
          <p:cNvPr id="7174" name="Rectangle 5"/>
          <p:cNvSpPr>
            <a:spLocks noChangeArrowheads="1"/>
          </p:cNvSpPr>
          <p:nvPr/>
        </p:nvSpPr>
        <p:spPr bwMode="auto">
          <a:xfrm>
            <a:off x="6908800" y="1450181"/>
            <a:ext cx="228600" cy="244475"/>
          </a:xfrm>
          <a:prstGeom prst="rect">
            <a:avLst/>
          </a:prstGeom>
          <a:noFill/>
          <a:ln w="9525">
            <a:noFill/>
            <a:miter lim="800000"/>
            <a:headEnd/>
            <a:tailEnd/>
          </a:ln>
        </p:spPr>
        <p:txBody>
          <a:bodyPr wrap="none">
            <a:spAutoFit/>
          </a:bodyPr>
          <a:lstStyle/>
          <a:p>
            <a:pPr>
              <a:spcBef>
                <a:spcPct val="50000"/>
              </a:spcBef>
              <a:buFontTx/>
              <a:buChar char="•"/>
            </a:pPr>
            <a:endParaRPr lang="en-US" sz="1000">
              <a:solidFill>
                <a:schemeClr val="accent1"/>
              </a:solidFill>
            </a:endParaRPr>
          </a:p>
        </p:txBody>
      </p:sp>
      <p:sp>
        <p:nvSpPr>
          <p:cNvPr id="10" name="Text Box 4"/>
          <p:cNvSpPr txBox="1">
            <a:spLocks noChangeArrowheads="1"/>
          </p:cNvSpPr>
          <p:nvPr/>
        </p:nvSpPr>
        <p:spPr bwMode="auto">
          <a:xfrm>
            <a:off x="4724400" y="1279773"/>
            <a:ext cx="4191000" cy="4493538"/>
          </a:xfrm>
          <a:prstGeom prst="rect">
            <a:avLst/>
          </a:prstGeom>
          <a:noFill/>
          <a:ln w="9525">
            <a:noFill/>
            <a:miter lim="800000"/>
            <a:headEnd/>
            <a:tailEnd/>
          </a:ln>
        </p:spPr>
        <p:txBody>
          <a:bodyPr wrap="square">
            <a:spAutoFit/>
          </a:bodyPr>
          <a:lstStyle/>
          <a:p>
            <a:pPr marL="342900" indent="-342900">
              <a:spcBef>
                <a:spcPct val="50000"/>
              </a:spcBef>
              <a:buFont typeface="Wingdings" pitchFamily="2" charset="2"/>
              <a:buChar char="§"/>
              <a:defRPr/>
            </a:pPr>
            <a:r>
              <a:rPr lang="en-US" sz="2200" dirty="0" smtClean="0">
                <a:latin typeface="Calibri" pitchFamily="34" charset="0"/>
                <a:cs typeface="Calibri" pitchFamily="34" charset="0"/>
              </a:rPr>
              <a:t>Gross </a:t>
            </a:r>
            <a:r>
              <a:rPr lang="en-US" sz="2200" dirty="0">
                <a:latin typeface="Calibri" pitchFamily="34" charset="0"/>
                <a:cs typeface="Calibri" pitchFamily="34" charset="0"/>
              </a:rPr>
              <a:t>Capacity 908 </a:t>
            </a:r>
            <a:r>
              <a:rPr lang="en-US" sz="2200" dirty="0" smtClean="0">
                <a:latin typeface="Calibri" pitchFamily="34" charset="0"/>
                <a:cs typeface="Calibri" pitchFamily="34" charset="0"/>
              </a:rPr>
              <a:t>MW</a:t>
            </a:r>
          </a:p>
          <a:p>
            <a:pPr marL="342900" indent="-342900">
              <a:spcBef>
                <a:spcPct val="50000"/>
              </a:spcBef>
              <a:buFont typeface="Wingdings" pitchFamily="2" charset="2"/>
              <a:buChar char="§"/>
              <a:defRPr/>
            </a:pPr>
            <a:r>
              <a:rPr lang="en-US" sz="2200" dirty="0" smtClean="0">
                <a:latin typeface="Calibri" pitchFamily="34" charset="0"/>
                <a:cs typeface="Calibri" pitchFamily="34" charset="0"/>
              </a:rPr>
              <a:t>4 Units: </a:t>
            </a:r>
            <a:r>
              <a:rPr lang="en-US" sz="2200" dirty="0">
                <a:latin typeface="Calibri" pitchFamily="34" charset="0"/>
                <a:cs typeface="Calibri" pitchFamily="34" charset="0"/>
              </a:rPr>
              <a:t>227 MW </a:t>
            </a:r>
            <a:r>
              <a:rPr lang="en-US" sz="2200" dirty="0" smtClean="0">
                <a:latin typeface="Calibri" pitchFamily="34" charset="0"/>
                <a:cs typeface="Calibri" pitchFamily="34" charset="0"/>
              </a:rPr>
              <a:t>each</a:t>
            </a:r>
          </a:p>
          <a:p>
            <a:pPr marL="342900" indent="-342900">
              <a:spcBef>
                <a:spcPct val="50000"/>
              </a:spcBef>
              <a:buFont typeface="Wingdings" pitchFamily="2" charset="2"/>
              <a:buChar char="§"/>
              <a:defRPr/>
            </a:pPr>
            <a:r>
              <a:rPr lang="en-US" sz="2200" dirty="0" smtClean="0">
                <a:latin typeface="Calibri" pitchFamily="34" charset="0"/>
                <a:cs typeface="Calibri" pitchFamily="34" charset="0"/>
              </a:rPr>
              <a:t>Efficiency </a:t>
            </a:r>
            <a:r>
              <a:rPr lang="en-US" sz="2200" dirty="0">
                <a:latin typeface="Calibri" pitchFamily="34" charset="0"/>
                <a:cs typeface="Calibri" pitchFamily="34" charset="0"/>
              </a:rPr>
              <a:t>over </a:t>
            </a:r>
            <a:r>
              <a:rPr lang="en-US" sz="2200" dirty="0" smtClean="0">
                <a:latin typeface="Calibri" pitchFamily="34" charset="0"/>
                <a:cs typeface="Calibri" pitchFamily="34" charset="0"/>
              </a:rPr>
              <a:t>35%</a:t>
            </a:r>
          </a:p>
          <a:p>
            <a:pPr marL="342900" indent="-342900">
              <a:spcBef>
                <a:spcPct val="50000"/>
              </a:spcBef>
              <a:buFont typeface="Wingdings" pitchFamily="2" charset="2"/>
              <a:buChar char="§"/>
              <a:defRPr/>
            </a:pPr>
            <a:r>
              <a:rPr lang="en-US" sz="2200" dirty="0" smtClean="0">
                <a:latin typeface="Calibri" pitchFamily="34" charset="0"/>
                <a:cs typeface="Calibri" pitchFamily="34" charset="0"/>
              </a:rPr>
              <a:t>Availability </a:t>
            </a:r>
            <a:r>
              <a:rPr lang="en-US" sz="2200" dirty="0">
                <a:latin typeface="Calibri" pitchFamily="34" charset="0"/>
                <a:cs typeface="Calibri" pitchFamily="34" charset="0"/>
              </a:rPr>
              <a:t>over </a:t>
            </a:r>
            <a:r>
              <a:rPr lang="en-US" sz="2200" dirty="0" smtClean="0">
                <a:latin typeface="Calibri" pitchFamily="34" charset="0"/>
                <a:cs typeface="Calibri" pitchFamily="34" charset="0"/>
              </a:rPr>
              <a:t>85%</a:t>
            </a:r>
          </a:p>
          <a:p>
            <a:pPr marL="342900" indent="-342900">
              <a:spcBef>
                <a:spcPct val="50000"/>
              </a:spcBef>
              <a:buFont typeface="Wingdings" pitchFamily="2" charset="2"/>
              <a:buChar char="§"/>
              <a:defRPr/>
            </a:pPr>
            <a:r>
              <a:rPr lang="en-US" sz="2200" dirty="0" smtClean="0">
                <a:latin typeface="Calibri" pitchFamily="34" charset="0"/>
                <a:cs typeface="Calibri" pitchFamily="34" charset="0"/>
              </a:rPr>
              <a:t>Expected life: 2030</a:t>
            </a:r>
          </a:p>
          <a:p>
            <a:pPr marL="342900" indent="-342900">
              <a:spcBef>
                <a:spcPct val="50000"/>
              </a:spcBef>
              <a:buFont typeface="Wingdings" pitchFamily="2" charset="2"/>
              <a:buChar char="§"/>
              <a:defRPr/>
            </a:pPr>
            <a:r>
              <a:rPr lang="en-US" sz="2200" dirty="0" smtClean="0">
                <a:latin typeface="Calibri" pitchFamily="34" charset="0"/>
                <a:cs typeface="Calibri" pitchFamily="34" charset="0"/>
              </a:rPr>
              <a:t>Particulate: 10.2 g/kWh</a:t>
            </a:r>
          </a:p>
          <a:p>
            <a:pPr marL="342900" indent="-342900">
              <a:spcBef>
                <a:spcPct val="50000"/>
              </a:spcBef>
              <a:buFont typeface="Wingdings" pitchFamily="2" charset="2"/>
              <a:buChar char="§"/>
              <a:defRPr/>
            </a:pPr>
            <a:r>
              <a:rPr lang="en-US" sz="2200" dirty="0" smtClean="0">
                <a:latin typeface="Calibri" pitchFamily="34" charset="0"/>
                <a:cs typeface="Calibri" pitchFamily="34" charset="0"/>
              </a:rPr>
              <a:t>CO2:  1330 g/kWh</a:t>
            </a:r>
          </a:p>
          <a:p>
            <a:pPr marL="342900" indent="-342900">
              <a:spcBef>
                <a:spcPct val="50000"/>
              </a:spcBef>
              <a:buFont typeface="Wingdings" pitchFamily="2" charset="2"/>
              <a:buChar char="§"/>
              <a:defRPr/>
            </a:pPr>
            <a:r>
              <a:rPr lang="en-US" sz="2200" dirty="0" err="1" smtClean="0">
                <a:latin typeface="Calibri" pitchFamily="34" charset="0"/>
                <a:cs typeface="Calibri" pitchFamily="34" charset="0"/>
              </a:rPr>
              <a:t>SOx</a:t>
            </a:r>
            <a:r>
              <a:rPr lang="en-US" sz="2200" dirty="0" smtClean="0">
                <a:latin typeface="Calibri" pitchFamily="34" charset="0"/>
                <a:cs typeface="Calibri" pitchFamily="34" charset="0"/>
              </a:rPr>
              <a:t>:   4 g/kWh</a:t>
            </a:r>
          </a:p>
          <a:p>
            <a:pPr marL="342900" indent="-342900">
              <a:spcBef>
                <a:spcPct val="50000"/>
              </a:spcBef>
              <a:buFont typeface="Wingdings" pitchFamily="2" charset="2"/>
              <a:buChar char="§"/>
              <a:defRPr/>
            </a:pPr>
            <a:r>
              <a:rPr lang="en-US" sz="2200" dirty="0" err="1" smtClean="0">
                <a:latin typeface="Calibri" pitchFamily="34" charset="0"/>
                <a:cs typeface="Calibri" pitchFamily="34" charset="0"/>
              </a:rPr>
              <a:t>NOx</a:t>
            </a:r>
            <a:r>
              <a:rPr lang="en-US" sz="2200" dirty="0" smtClean="0">
                <a:latin typeface="Calibri" pitchFamily="34" charset="0"/>
                <a:cs typeface="Calibri" pitchFamily="34" charset="0"/>
              </a:rPr>
              <a:t>:  1 g/kWh</a:t>
            </a:r>
          </a:p>
        </p:txBody>
      </p:sp>
      <p:sp>
        <p:nvSpPr>
          <p:cNvPr id="11" name="Rectangle 5"/>
          <p:cNvSpPr>
            <a:spLocks noChangeArrowheads="1"/>
          </p:cNvSpPr>
          <p:nvPr/>
        </p:nvSpPr>
        <p:spPr bwMode="auto">
          <a:xfrm>
            <a:off x="6908800" y="1450181"/>
            <a:ext cx="228600" cy="244475"/>
          </a:xfrm>
          <a:prstGeom prst="rect">
            <a:avLst/>
          </a:prstGeom>
          <a:noFill/>
          <a:ln w="9525">
            <a:noFill/>
            <a:miter lim="800000"/>
            <a:headEnd/>
            <a:tailEnd/>
          </a:ln>
        </p:spPr>
        <p:txBody>
          <a:bodyPr wrap="none">
            <a:spAutoFit/>
          </a:bodyPr>
          <a:lstStyle/>
          <a:p>
            <a:pPr>
              <a:spcBef>
                <a:spcPct val="50000"/>
              </a:spcBef>
              <a:buFontTx/>
              <a:buChar char="•"/>
            </a:pPr>
            <a:endParaRPr lang="en-US" sz="1000">
              <a:solidFill>
                <a:schemeClr val="accent1"/>
              </a:solidFill>
            </a:endParaRPr>
          </a:p>
        </p:txBody>
      </p:sp>
      <p:sp>
        <p:nvSpPr>
          <p:cNvPr id="12" name="TextBox 11"/>
          <p:cNvSpPr txBox="1"/>
          <p:nvPr/>
        </p:nvSpPr>
        <p:spPr>
          <a:xfrm>
            <a:off x="304800" y="1237456"/>
            <a:ext cx="3886200" cy="5001369"/>
          </a:xfrm>
          <a:prstGeom prst="rect">
            <a:avLst/>
          </a:prstGeom>
          <a:noFill/>
        </p:spPr>
        <p:txBody>
          <a:bodyPr wrap="square" rtlCol="0">
            <a:spAutoFit/>
          </a:bodyPr>
          <a:lstStyle/>
          <a:p>
            <a:pPr marL="342900" indent="-342900">
              <a:spcBef>
                <a:spcPct val="50000"/>
              </a:spcBef>
              <a:buFont typeface="Wingdings" pitchFamily="2" charset="2"/>
              <a:buChar char="§"/>
              <a:defRPr/>
            </a:pPr>
            <a:r>
              <a:rPr lang="en-US" sz="2200" dirty="0">
                <a:latin typeface="Calibri" pitchFamily="34" charset="0"/>
                <a:cs typeface="Calibri" pitchFamily="34" charset="0"/>
              </a:rPr>
              <a:t>Gross Capacity 840 MW</a:t>
            </a:r>
          </a:p>
          <a:p>
            <a:pPr marL="342900" indent="-342900">
              <a:spcBef>
                <a:spcPct val="50000"/>
              </a:spcBef>
              <a:buFont typeface="Wingdings" pitchFamily="2" charset="2"/>
              <a:buChar char="§"/>
              <a:defRPr/>
            </a:pPr>
            <a:r>
              <a:rPr lang="en-US" sz="2200" dirty="0">
                <a:latin typeface="Calibri" pitchFamily="34" charset="0"/>
                <a:cs typeface="Calibri" pitchFamily="34" charset="0"/>
              </a:rPr>
              <a:t>4 Units: 210 MW each</a:t>
            </a:r>
          </a:p>
          <a:p>
            <a:pPr marL="342900" indent="-342900">
              <a:spcBef>
                <a:spcPct val="50000"/>
              </a:spcBef>
              <a:buFont typeface="Wingdings" pitchFamily="2" charset="2"/>
              <a:buChar char="§"/>
              <a:defRPr/>
            </a:pPr>
            <a:r>
              <a:rPr lang="en-US" sz="2200" dirty="0" smtClean="0">
                <a:latin typeface="Calibri" pitchFamily="34" charset="0"/>
                <a:cs typeface="Calibri" pitchFamily="34" charset="0"/>
              </a:rPr>
              <a:t>Efficiency </a:t>
            </a:r>
            <a:r>
              <a:rPr lang="en-US" sz="2200" dirty="0">
                <a:latin typeface="Calibri" pitchFamily="34" charset="0"/>
                <a:cs typeface="Calibri" pitchFamily="34" charset="0"/>
              </a:rPr>
              <a:t>ca. 30%</a:t>
            </a:r>
          </a:p>
          <a:p>
            <a:pPr marL="342900" indent="-342900">
              <a:spcBef>
                <a:spcPct val="50000"/>
              </a:spcBef>
              <a:buFont typeface="Wingdings" pitchFamily="2" charset="2"/>
              <a:buChar char="§"/>
              <a:defRPr/>
            </a:pPr>
            <a:r>
              <a:rPr lang="en-US" sz="2200" dirty="0">
                <a:latin typeface="Calibri" pitchFamily="34" charset="0"/>
                <a:cs typeface="Calibri" pitchFamily="34" charset="0"/>
              </a:rPr>
              <a:t>Availability ca. 75</a:t>
            </a:r>
            <a:r>
              <a:rPr lang="en-US" sz="2200" dirty="0" smtClean="0">
                <a:latin typeface="Calibri" pitchFamily="34" charset="0"/>
                <a:cs typeface="Calibri" pitchFamily="34" charset="0"/>
              </a:rPr>
              <a:t>%</a:t>
            </a:r>
          </a:p>
          <a:p>
            <a:pPr marL="342900" indent="-342900">
              <a:spcBef>
                <a:spcPct val="50000"/>
              </a:spcBef>
              <a:buFont typeface="Wingdings" pitchFamily="2" charset="2"/>
              <a:buChar char="§"/>
              <a:defRPr/>
            </a:pPr>
            <a:r>
              <a:rPr lang="en-US" sz="2200" dirty="0" smtClean="0">
                <a:latin typeface="Calibri" pitchFamily="34" charset="0"/>
                <a:cs typeface="Calibri" pitchFamily="34" charset="0"/>
              </a:rPr>
              <a:t>Expected life: ca. 2008</a:t>
            </a:r>
          </a:p>
          <a:p>
            <a:pPr marL="342900" indent="-342900">
              <a:spcBef>
                <a:spcPct val="50000"/>
              </a:spcBef>
              <a:buFont typeface="Wingdings" pitchFamily="2" charset="2"/>
              <a:buChar char="§"/>
              <a:defRPr/>
            </a:pPr>
            <a:r>
              <a:rPr lang="en-US" sz="2200" dirty="0" smtClean="0">
                <a:latin typeface="Calibri" pitchFamily="34" charset="0"/>
                <a:cs typeface="Calibri" pitchFamily="34" charset="0"/>
              </a:rPr>
              <a:t>Particulate: 1.1 g/kWh</a:t>
            </a:r>
          </a:p>
          <a:p>
            <a:pPr marL="342900" indent="-342900">
              <a:spcBef>
                <a:spcPct val="50000"/>
              </a:spcBef>
              <a:buFont typeface="Wingdings" pitchFamily="2" charset="2"/>
              <a:buChar char="§"/>
              <a:defRPr/>
            </a:pPr>
            <a:r>
              <a:rPr lang="en-US" sz="2200" dirty="0" smtClean="0">
                <a:latin typeface="Calibri" pitchFamily="34" charset="0"/>
                <a:cs typeface="Calibri" pitchFamily="34" charset="0"/>
              </a:rPr>
              <a:t>CO2:  1500 g/kWh</a:t>
            </a:r>
          </a:p>
          <a:p>
            <a:pPr marL="342900" indent="-342900">
              <a:spcBef>
                <a:spcPct val="50000"/>
              </a:spcBef>
              <a:buFont typeface="Wingdings" pitchFamily="2" charset="2"/>
              <a:buChar char="§"/>
              <a:defRPr/>
            </a:pPr>
            <a:r>
              <a:rPr lang="en-US" sz="2200" dirty="0" err="1" smtClean="0">
                <a:latin typeface="Calibri" pitchFamily="34" charset="0"/>
                <a:cs typeface="Calibri" pitchFamily="34" charset="0"/>
              </a:rPr>
              <a:t>SOx</a:t>
            </a:r>
            <a:r>
              <a:rPr lang="en-US" sz="2200" dirty="0" smtClean="0">
                <a:latin typeface="Calibri" pitchFamily="34" charset="0"/>
                <a:cs typeface="Calibri" pitchFamily="34" charset="0"/>
              </a:rPr>
              <a:t>:   72 g/kWh</a:t>
            </a:r>
          </a:p>
          <a:p>
            <a:pPr marL="342900" indent="-342900">
              <a:spcBef>
                <a:spcPct val="50000"/>
              </a:spcBef>
              <a:buFont typeface="Wingdings" pitchFamily="2" charset="2"/>
              <a:buChar char="§"/>
              <a:defRPr/>
            </a:pPr>
            <a:r>
              <a:rPr lang="en-US" sz="2200" dirty="0" err="1" smtClean="0">
                <a:latin typeface="Calibri" pitchFamily="34" charset="0"/>
                <a:cs typeface="Calibri" pitchFamily="34" charset="0"/>
              </a:rPr>
              <a:t>NOx</a:t>
            </a:r>
            <a:r>
              <a:rPr lang="en-US" sz="2200" dirty="0" smtClean="0">
                <a:latin typeface="Calibri" pitchFamily="34" charset="0"/>
                <a:cs typeface="Calibri" pitchFamily="34" charset="0"/>
              </a:rPr>
              <a:t>:  2.5 g/kWh</a:t>
            </a:r>
          </a:p>
          <a:p>
            <a:pPr marL="342900" indent="-342900">
              <a:spcBef>
                <a:spcPct val="50000"/>
              </a:spcBef>
              <a:defRPr/>
            </a:pPr>
            <a:endParaRPr lang="en-US" sz="2200" dirty="0" smtClean="0">
              <a:latin typeface="Calibri" pitchFamily="34" charset="0"/>
              <a:cs typeface="Calibri" pitchFamily="34" charset="0"/>
            </a:endParaRPr>
          </a:p>
        </p:txBody>
      </p:sp>
    </p:spTree>
    <p:extLst>
      <p:ext uri="{BB962C8B-B14F-4D97-AF65-F5344CB8AC3E}">
        <p14:creationId xmlns:p14="http://schemas.microsoft.com/office/powerpoint/2010/main" val="264628567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Control Room before and after</a:t>
            </a:r>
            <a:endParaRPr lang="en-US" b="1" dirty="0"/>
          </a:p>
        </p:txBody>
      </p:sp>
      <p:pic>
        <p:nvPicPr>
          <p:cNvPr id="5" name="Picture 6" descr="49__B"/>
          <p:cNvPicPr>
            <a:picLocks noChangeAspect="1" noChangeArrowheads="1"/>
          </p:cNvPicPr>
          <p:nvPr/>
        </p:nvPicPr>
        <p:blipFill>
          <a:blip r:embed="rId2" cstate="screen"/>
          <a:srcRect/>
          <a:stretch>
            <a:fillRect/>
          </a:stretch>
        </p:blipFill>
        <p:spPr bwMode="auto">
          <a:xfrm>
            <a:off x="228600" y="1143000"/>
            <a:ext cx="3659701" cy="2592288"/>
          </a:xfrm>
          <a:prstGeom prst="rect">
            <a:avLst/>
          </a:prstGeom>
          <a:noFill/>
          <a:ln w="9525">
            <a:noFill/>
            <a:miter lim="800000"/>
            <a:headEnd/>
            <a:tailEnd/>
          </a:ln>
        </p:spPr>
      </p:pic>
      <p:pic>
        <p:nvPicPr>
          <p:cNvPr id="259077" name="Picture 5" descr="C:\work\121211 Energy Forum presentation\IMG_0824.JPG"/>
          <p:cNvPicPr>
            <a:picLocks noChangeAspect="1" noChangeArrowheads="1"/>
          </p:cNvPicPr>
          <p:nvPr/>
        </p:nvPicPr>
        <p:blipFill>
          <a:blip r:embed="rId3" cstate="print"/>
          <a:srcRect/>
          <a:stretch>
            <a:fillRect/>
          </a:stretch>
        </p:blipFill>
        <p:spPr bwMode="auto">
          <a:xfrm>
            <a:off x="3733800" y="3200400"/>
            <a:ext cx="5202237" cy="3276600"/>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985341" y="0"/>
            <a:ext cx="7331075" cy="979488"/>
          </a:xfrm>
        </p:spPr>
        <p:txBody>
          <a:bodyPr>
            <a:normAutofit/>
          </a:bodyPr>
          <a:lstStyle/>
          <a:p>
            <a:r>
              <a:rPr lang="en-GB" b="1" dirty="0" smtClean="0"/>
              <a:t>Dramatic improvements</a:t>
            </a:r>
            <a:endParaRPr lang="en-GB" b="1" dirty="0" smtClean="0"/>
          </a:p>
        </p:txBody>
      </p:sp>
      <p:sp>
        <p:nvSpPr>
          <p:cNvPr id="7174" name="Rectangle 5"/>
          <p:cNvSpPr>
            <a:spLocks noChangeArrowheads="1"/>
          </p:cNvSpPr>
          <p:nvPr/>
        </p:nvSpPr>
        <p:spPr bwMode="auto">
          <a:xfrm>
            <a:off x="6908800" y="1431925"/>
            <a:ext cx="228600" cy="244475"/>
          </a:xfrm>
          <a:prstGeom prst="rect">
            <a:avLst/>
          </a:prstGeom>
          <a:noFill/>
          <a:ln w="9525">
            <a:noFill/>
            <a:miter lim="800000"/>
            <a:headEnd/>
            <a:tailEnd/>
          </a:ln>
        </p:spPr>
        <p:txBody>
          <a:bodyPr wrap="none">
            <a:spAutoFit/>
          </a:bodyPr>
          <a:lstStyle/>
          <a:p>
            <a:pPr>
              <a:spcBef>
                <a:spcPct val="50000"/>
              </a:spcBef>
              <a:buFontTx/>
              <a:buChar char="•"/>
            </a:pPr>
            <a:endParaRPr lang="en-US" sz="1000">
              <a:solidFill>
                <a:schemeClr val="accent1"/>
              </a:solidFill>
            </a:endParaRPr>
          </a:p>
        </p:txBody>
      </p:sp>
      <p:graphicFrame>
        <p:nvGraphicFramePr>
          <p:cNvPr id="5" name="Object 2"/>
          <p:cNvGraphicFramePr>
            <a:graphicFrameLocks noChangeAspect="1"/>
          </p:cNvGraphicFramePr>
          <p:nvPr/>
        </p:nvGraphicFramePr>
        <p:xfrm>
          <a:off x="3254375" y="2471738"/>
          <a:ext cx="3300413" cy="2505075"/>
        </p:xfrm>
        <a:graphic>
          <a:graphicData uri="http://schemas.openxmlformats.org/drawingml/2006/chart">
            <c:chart xmlns:c="http://schemas.openxmlformats.org/drawingml/2006/chart" xmlns:r="http://schemas.openxmlformats.org/officeDocument/2006/relationships" r:id="rId3"/>
          </a:graphicData>
        </a:graphic>
      </p:graphicFrame>
      <p:sp>
        <p:nvSpPr>
          <p:cNvPr id="6" name="AutoShape 7"/>
          <p:cNvSpPr>
            <a:spLocks noChangeArrowheads="1"/>
          </p:cNvSpPr>
          <p:nvPr/>
        </p:nvSpPr>
        <p:spPr bwMode="auto">
          <a:xfrm flipV="1">
            <a:off x="3451575" y="5359400"/>
            <a:ext cx="4273550" cy="265113"/>
          </a:xfrm>
          <a:prstGeom prst="triangle">
            <a:avLst>
              <a:gd name="adj" fmla="val 49704"/>
            </a:avLst>
          </a:prstGeom>
          <a:solidFill>
            <a:srgbClr val="004A8F"/>
          </a:solidFill>
          <a:ln w="38100">
            <a:solidFill>
              <a:srgbClr val="004A8F"/>
            </a:solidFill>
            <a:miter lim="800000"/>
            <a:headEnd/>
            <a:tailEnd/>
          </a:ln>
          <a:effectLst>
            <a:prstShdw prst="shdw17" dist="17961" dir="2700000">
              <a:srgbClr val="995A00"/>
            </a:prstShdw>
          </a:effectLst>
        </p:spPr>
        <p:txBody>
          <a:bodyPr>
            <a:spAutoFit/>
          </a:bodyPr>
          <a:lstStyle/>
          <a:p>
            <a:endParaRPr lang="en-US"/>
          </a:p>
        </p:txBody>
      </p:sp>
      <p:sp>
        <p:nvSpPr>
          <p:cNvPr id="7" name="Text Box 8"/>
          <p:cNvSpPr txBox="1">
            <a:spLocks noChangeArrowheads="1"/>
          </p:cNvSpPr>
          <p:nvPr/>
        </p:nvSpPr>
        <p:spPr bwMode="auto">
          <a:xfrm>
            <a:off x="2980706" y="4924425"/>
            <a:ext cx="1345232" cy="332433"/>
          </a:xfrm>
          <a:prstGeom prst="rect">
            <a:avLst/>
          </a:prstGeom>
          <a:noFill/>
          <a:ln w="9525">
            <a:noFill/>
            <a:miter lim="800000"/>
            <a:headEnd/>
            <a:tailEnd/>
          </a:ln>
        </p:spPr>
        <p:txBody>
          <a:bodyPr wrap="square" lIns="87924" tIns="43959" rIns="87924" bIns="43959">
            <a:spAutoFit/>
          </a:bodyPr>
          <a:lstStyle/>
          <a:p>
            <a:pPr algn="ctr" defTabSz="879475" eaLnBrk="0" hangingPunct="0">
              <a:lnSpc>
                <a:spcPts val="1938"/>
              </a:lnSpc>
            </a:pPr>
            <a:r>
              <a:rPr lang="it-IT" sz="1800" b="1" dirty="0">
                <a:latin typeface="Calibri" pitchFamily="34" charset="0"/>
                <a:cs typeface="Calibri" pitchFamily="34" charset="0"/>
              </a:rPr>
              <a:t>CO</a:t>
            </a:r>
            <a:r>
              <a:rPr lang="it-IT" sz="1800" b="1" baseline="-25000" dirty="0">
                <a:latin typeface="Calibri" pitchFamily="34" charset="0"/>
                <a:cs typeface="Calibri" pitchFamily="34" charset="0"/>
              </a:rPr>
              <a:t>2</a:t>
            </a:r>
            <a:r>
              <a:rPr lang="it-IT" sz="1800" b="1" dirty="0">
                <a:latin typeface="Calibri" pitchFamily="34" charset="0"/>
                <a:cs typeface="Calibri" pitchFamily="34" charset="0"/>
              </a:rPr>
              <a:t>(g/kWh)</a:t>
            </a:r>
            <a:endParaRPr lang="it-IT" sz="1800" b="1" baseline="-25000" dirty="0">
              <a:latin typeface="Calibri" pitchFamily="34" charset="0"/>
              <a:cs typeface="Calibri" pitchFamily="34" charset="0"/>
            </a:endParaRPr>
          </a:p>
        </p:txBody>
      </p:sp>
      <p:sp>
        <p:nvSpPr>
          <p:cNvPr id="8" name="Text Box 9"/>
          <p:cNvSpPr txBox="1">
            <a:spLocks noChangeArrowheads="1"/>
          </p:cNvSpPr>
          <p:nvPr/>
        </p:nvSpPr>
        <p:spPr bwMode="auto">
          <a:xfrm>
            <a:off x="4482075" y="4926013"/>
            <a:ext cx="1419225" cy="332433"/>
          </a:xfrm>
          <a:prstGeom prst="rect">
            <a:avLst/>
          </a:prstGeom>
          <a:noFill/>
          <a:ln w="9525">
            <a:noFill/>
            <a:miter lim="800000"/>
            <a:headEnd/>
            <a:tailEnd/>
          </a:ln>
        </p:spPr>
        <p:txBody>
          <a:bodyPr lIns="87924" tIns="43959" rIns="87924" bIns="43959">
            <a:spAutoFit/>
          </a:bodyPr>
          <a:lstStyle/>
          <a:p>
            <a:pPr defTabSz="879475" eaLnBrk="0" hangingPunct="0">
              <a:lnSpc>
                <a:spcPts val="1938"/>
              </a:lnSpc>
            </a:pPr>
            <a:r>
              <a:rPr lang="it-IT" sz="1800" b="1" dirty="0">
                <a:latin typeface="Calibri" pitchFamily="34" charset="0"/>
                <a:cs typeface="Calibri" pitchFamily="34" charset="0"/>
              </a:rPr>
              <a:t>SOx (g/kWh)</a:t>
            </a:r>
            <a:endParaRPr lang="it-IT" sz="1800" b="1" baseline="-25000" dirty="0">
              <a:latin typeface="Calibri" pitchFamily="34" charset="0"/>
              <a:cs typeface="Calibri" pitchFamily="34" charset="0"/>
            </a:endParaRPr>
          </a:p>
        </p:txBody>
      </p:sp>
      <p:sp>
        <p:nvSpPr>
          <p:cNvPr id="9" name="Text Box 10"/>
          <p:cNvSpPr txBox="1">
            <a:spLocks noChangeArrowheads="1"/>
          </p:cNvSpPr>
          <p:nvPr/>
        </p:nvSpPr>
        <p:spPr bwMode="auto">
          <a:xfrm>
            <a:off x="5868987" y="4927600"/>
            <a:ext cx="1469963" cy="332433"/>
          </a:xfrm>
          <a:prstGeom prst="rect">
            <a:avLst/>
          </a:prstGeom>
          <a:noFill/>
          <a:ln w="9525">
            <a:noFill/>
            <a:miter lim="800000"/>
            <a:headEnd/>
            <a:tailEnd/>
          </a:ln>
        </p:spPr>
        <p:txBody>
          <a:bodyPr wrap="square" lIns="87924" tIns="43959" rIns="87924" bIns="43959">
            <a:spAutoFit/>
          </a:bodyPr>
          <a:lstStyle/>
          <a:p>
            <a:pPr algn="ctr" defTabSz="879475" eaLnBrk="0" hangingPunct="0">
              <a:lnSpc>
                <a:spcPts val="1938"/>
              </a:lnSpc>
            </a:pPr>
            <a:r>
              <a:rPr lang="it-IT" sz="1800" b="1" dirty="0">
                <a:latin typeface="Calibri" pitchFamily="34" charset="0"/>
                <a:cs typeface="Calibri" pitchFamily="34" charset="0"/>
              </a:rPr>
              <a:t>NOx (g/kWh)</a:t>
            </a:r>
          </a:p>
        </p:txBody>
      </p:sp>
      <p:sp>
        <p:nvSpPr>
          <p:cNvPr id="11" name="Text Box 11"/>
          <p:cNvSpPr txBox="1">
            <a:spLocks noChangeArrowheads="1"/>
          </p:cNvSpPr>
          <p:nvPr/>
        </p:nvSpPr>
        <p:spPr bwMode="auto">
          <a:xfrm>
            <a:off x="7018308" y="4929188"/>
            <a:ext cx="2434442" cy="332433"/>
          </a:xfrm>
          <a:prstGeom prst="rect">
            <a:avLst/>
          </a:prstGeom>
          <a:noFill/>
          <a:ln w="9525">
            <a:noFill/>
            <a:miter lim="800000"/>
            <a:headEnd/>
            <a:tailEnd/>
          </a:ln>
        </p:spPr>
        <p:txBody>
          <a:bodyPr wrap="square" lIns="87924" tIns="43959" rIns="87924" bIns="43959">
            <a:spAutoFit/>
          </a:bodyPr>
          <a:lstStyle/>
          <a:p>
            <a:pPr algn="ctr" defTabSz="879475" eaLnBrk="0" hangingPunct="0">
              <a:lnSpc>
                <a:spcPts val="1938"/>
              </a:lnSpc>
            </a:pPr>
            <a:r>
              <a:rPr lang="it-IT" sz="1800" b="1" dirty="0">
                <a:latin typeface="Calibri" pitchFamily="34" charset="0"/>
                <a:cs typeface="Calibri" pitchFamily="34" charset="0"/>
              </a:rPr>
              <a:t>Particulate (g/kWh)</a:t>
            </a:r>
          </a:p>
        </p:txBody>
      </p:sp>
      <p:sp>
        <p:nvSpPr>
          <p:cNvPr id="12" name="AutoShape 14"/>
          <p:cNvSpPr>
            <a:spLocks noChangeArrowheads="1"/>
          </p:cNvSpPr>
          <p:nvPr/>
        </p:nvSpPr>
        <p:spPr bwMode="auto">
          <a:xfrm>
            <a:off x="3182587" y="5786438"/>
            <a:ext cx="5450774" cy="369280"/>
          </a:xfrm>
          <a:prstGeom prst="roundRect">
            <a:avLst>
              <a:gd name="adj" fmla="val 16667"/>
            </a:avLst>
          </a:prstGeom>
          <a:noFill/>
          <a:ln w="28575">
            <a:pattFill prst="pct50">
              <a:fgClr>
                <a:srgbClr val="4D4D4D"/>
              </a:fgClr>
              <a:bgClr>
                <a:srgbClr val="FFFFFF"/>
              </a:bgClr>
            </a:pattFill>
            <a:round/>
            <a:headEnd/>
            <a:tailEnd/>
          </a:ln>
          <a:effectLst>
            <a:prstShdw prst="shdw17" dist="17961" dir="2700000">
              <a:srgbClr val="4D4D4D">
                <a:gamma/>
                <a:shade val="60000"/>
                <a:invGamma/>
              </a:srgbClr>
            </a:prstShdw>
          </a:effectLst>
        </p:spPr>
        <p:txBody>
          <a:bodyPr wrap="square" lIns="80604" tIns="40304" rIns="80604" bIns="40304">
            <a:spAutoFit/>
          </a:bodyPr>
          <a:lstStyle/>
          <a:p>
            <a:pPr algn="ctr" defTabSz="806450" eaLnBrk="0" hangingPunct="0">
              <a:lnSpc>
                <a:spcPct val="80000"/>
              </a:lnSpc>
              <a:defRPr/>
            </a:pPr>
            <a:r>
              <a:rPr lang="en-US" sz="2000" b="1" dirty="0" smtClean="0">
                <a:latin typeface="Calibri" pitchFamily="34" charset="0"/>
                <a:cs typeface="Calibri" pitchFamily="34" charset="0"/>
              </a:rPr>
              <a:t>Drastic </a:t>
            </a:r>
            <a:r>
              <a:rPr lang="en-US" sz="2000" b="1" dirty="0">
                <a:latin typeface="Calibri" pitchFamily="34" charset="0"/>
                <a:cs typeface="Calibri" pitchFamily="34" charset="0"/>
              </a:rPr>
              <a:t>E</a:t>
            </a:r>
            <a:r>
              <a:rPr lang="en-US" sz="2000" b="1" dirty="0" smtClean="0">
                <a:latin typeface="Calibri" pitchFamily="34" charset="0"/>
                <a:cs typeface="Calibri" pitchFamily="34" charset="0"/>
              </a:rPr>
              <a:t>missions </a:t>
            </a:r>
            <a:r>
              <a:rPr lang="en-US" sz="2000" b="1" dirty="0">
                <a:latin typeface="Calibri" pitchFamily="34" charset="0"/>
                <a:cs typeface="Calibri" pitchFamily="34" charset="0"/>
              </a:rPr>
              <a:t>R</a:t>
            </a:r>
            <a:r>
              <a:rPr lang="en-US" sz="2000" b="1" dirty="0" smtClean="0">
                <a:latin typeface="Calibri" pitchFamily="34" charset="0"/>
                <a:cs typeface="Calibri" pitchFamily="34" charset="0"/>
              </a:rPr>
              <a:t>eduction</a:t>
            </a:r>
            <a:endParaRPr lang="en-US" sz="2000" b="1" dirty="0">
              <a:latin typeface="Calibri" pitchFamily="34" charset="0"/>
              <a:cs typeface="Calibri" pitchFamily="34" charset="0"/>
            </a:endParaRPr>
          </a:p>
        </p:txBody>
      </p:sp>
      <p:graphicFrame>
        <p:nvGraphicFramePr>
          <p:cNvPr id="13" name="Object 16"/>
          <p:cNvGraphicFramePr>
            <a:graphicFrameLocks noChangeAspect="1"/>
          </p:cNvGraphicFramePr>
          <p:nvPr/>
        </p:nvGraphicFramePr>
        <p:xfrm>
          <a:off x="5724525" y="2060575"/>
          <a:ext cx="3741738" cy="2979738"/>
        </p:xfrm>
        <a:graphic>
          <a:graphicData uri="http://schemas.openxmlformats.org/presentationml/2006/ole">
            <mc:AlternateContent xmlns:mc="http://schemas.openxmlformats.org/markup-compatibility/2006">
              <mc:Choice xmlns:v="urn:schemas-microsoft-com:vml" Requires="v">
                <p:oleObj spid="_x0000_s140302" name="Chart" r:id="rId4" imgW="7086690" imgH="5067210" progId="MSGraph.Chart.8">
                  <p:embed followColorScheme="full"/>
                </p:oleObj>
              </mc:Choice>
              <mc:Fallback>
                <p:oleObj name="Chart" r:id="rId4" imgW="7086690" imgH="5067210" progId="MSGraph.Chart.8">
                  <p:embed followColorScheme="full"/>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525" y="2060575"/>
                        <a:ext cx="3741738" cy="297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7"/>
          <p:cNvGraphicFramePr>
            <a:graphicFrameLocks noChangeAspect="1"/>
          </p:cNvGraphicFramePr>
          <p:nvPr/>
        </p:nvGraphicFramePr>
        <p:xfrm>
          <a:off x="7162800" y="2349500"/>
          <a:ext cx="3208338" cy="2667000"/>
        </p:xfrm>
        <a:graphic>
          <a:graphicData uri="http://schemas.openxmlformats.org/presentationml/2006/ole">
            <mc:AlternateContent xmlns:mc="http://schemas.openxmlformats.org/markup-compatibility/2006">
              <mc:Choice xmlns:v="urn:schemas-microsoft-com:vml" Requires="v">
                <p:oleObj spid="_x0000_s140303" name="Chart" r:id="rId6" imgW="7086714" imgH="5067376" progId="MSGraph.Chart.8">
                  <p:embed/>
                </p:oleObj>
              </mc:Choice>
              <mc:Fallback>
                <p:oleObj name="Chart" r:id="rId6" imgW="7086714" imgH="5067376" progId="MSGraph.Chart.8">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2349500"/>
                        <a:ext cx="32083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15" name="Object 19"/>
          <p:cNvGraphicFramePr>
            <a:graphicFrameLocks noChangeAspect="1"/>
          </p:cNvGraphicFramePr>
          <p:nvPr/>
        </p:nvGraphicFramePr>
        <p:xfrm>
          <a:off x="4532313" y="2276872"/>
          <a:ext cx="3373437" cy="2699941"/>
        </p:xfrm>
        <a:graphic>
          <a:graphicData uri="http://schemas.openxmlformats.org/drawingml/2006/chart">
            <c:chart xmlns:c="http://schemas.openxmlformats.org/drawingml/2006/chart" xmlns:r="http://schemas.openxmlformats.org/officeDocument/2006/relationships" r:id="rId8"/>
          </a:graphicData>
        </a:graphic>
      </p:graphicFrame>
      <p:sp>
        <p:nvSpPr>
          <p:cNvPr id="16" name="Line 12"/>
          <p:cNvSpPr>
            <a:spLocks noChangeShapeType="1"/>
          </p:cNvSpPr>
          <p:nvPr/>
        </p:nvSpPr>
        <p:spPr bwMode="auto">
          <a:xfrm>
            <a:off x="2987675" y="4941888"/>
            <a:ext cx="5054600" cy="6350"/>
          </a:xfrm>
          <a:prstGeom prst="line">
            <a:avLst/>
          </a:prstGeom>
          <a:noFill/>
          <a:ln w="19050">
            <a:solidFill>
              <a:schemeClr val="tx1"/>
            </a:solidFill>
            <a:round/>
            <a:headEnd/>
            <a:tailEnd/>
          </a:ln>
        </p:spPr>
        <p:txBody>
          <a:bodyPr lIns="125135" tIns="62568" rIns="125135" bIns="62568"/>
          <a:lstStyle/>
          <a:p>
            <a:endParaRPr lang="en-GB"/>
          </a:p>
        </p:txBody>
      </p:sp>
      <p:sp>
        <p:nvSpPr>
          <p:cNvPr id="17" name="Text Box 4"/>
          <p:cNvSpPr txBox="1">
            <a:spLocks noChangeArrowheads="1"/>
          </p:cNvSpPr>
          <p:nvPr/>
        </p:nvSpPr>
        <p:spPr bwMode="auto">
          <a:xfrm>
            <a:off x="4143375" y="1000125"/>
            <a:ext cx="1377950" cy="331788"/>
          </a:xfrm>
          <a:prstGeom prst="rect">
            <a:avLst/>
          </a:prstGeom>
          <a:noFill/>
          <a:ln w="9525">
            <a:noFill/>
            <a:miter lim="800000"/>
            <a:headEnd/>
            <a:tailEnd/>
          </a:ln>
        </p:spPr>
        <p:txBody>
          <a:bodyPr lIns="87924" tIns="43959" rIns="87924" bIns="43959">
            <a:spAutoFit/>
          </a:bodyPr>
          <a:lstStyle/>
          <a:p>
            <a:pPr algn="ctr" defTabSz="879475" eaLnBrk="0" hangingPunct="0">
              <a:lnSpc>
                <a:spcPts val="1938"/>
              </a:lnSpc>
            </a:pPr>
            <a:r>
              <a:rPr lang="it-IT" sz="2000" b="1" dirty="0">
                <a:latin typeface="Calibri" pitchFamily="34" charset="0"/>
                <a:cs typeface="Calibri" pitchFamily="34" charset="0"/>
              </a:rPr>
              <a:t>Before</a:t>
            </a:r>
          </a:p>
        </p:txBody>
      </p:sp>
      <p:sp>
        <p:nvSpPr>
          <p:cNvPr id="18" name="Rectangle 5"/>
          <p:cNvSpPr>
            <a:spLocks noChangeArrowheads="1"/>
          </p:cNvSpPr>
          <p:nvPr/>
        </p:nvSpPr>
        <p:spPr bwMode="auto">
          <a:xfrm>
            <a:off x="4714875" y="1357313"/>
            <a:ext cx="123825" cy="134937"/>
          </a:xfrm>
          <a:prstGeom prst="rect">
            <a:avLst/>
          </a:prstGeom>
          <a:solidFill>
            <a:srgbClr val="FF9933"/>
          </a:solidFill>
          <a:ln w="9525">
            <a:solidFill>
              <a:schemeClr val="tx1"/>
            </a:solidFill>
            <a:miter lim="800000"/>
            <a:headEnd/>
            <a:tailEnd/>
          </a:ln>
        </p:spPr>
        <p:txBody>
          <a:bodyPr wrap="none" lIns="125135" tIns="62568" rIns="125135" bIns="62568" anchor="ctr"/>
          <a:lstStyle/>
          <a:p>
            <a:endParaRPr lang="en-US"/>
          </a:p>
        </p:txBody>
      </p:sp>
      <p:sp>
        <p:nvSpPr>
          <p:cNvPr id="19" name="Rectangle 6"/>
          <p:cNvSpPr>
            <a:spLocks noChangeArrowheads="1"/>
          </p:cNvSpPr>
          <p:nvPr/>
        </p:nvSpPr>
        <p:spPr bwMode="auto">
          <a:xfrm>
            <a:off x="6643688" y="1357313"/>
            <a:ext cx="127000" cy="134937"/>
          </a:xfrm>
          <a:prstGeom prst="rect">
            <a:avLst/>
          </a:prstGeom>
          <a:solidFill>
            <a:srgbClr val="99CCFF"/>
          </a:solidFill>
          <a:ln w="9525">
            <a:solidFill>
              <a:schemeClr val="tx1"/>
            </a:solidFill>
            <a:miter lim="800000"/>
            <a:headEnd/>
            <a:tailEnd/>
          </a:ln>
        </p:spPr>
        <p:txBody>
          <a:bodyPr wrap="none" lIns="125135" tIns="62568" rIns="125135" bIns="62568" anchor="ctr"/>
          <a:lstStyle/>
          <a:p>
            <a:endParaRPr lang="en-US"/>
          </a:p>
        </p:txBody>
      </p:sp>
      <p:sp>
        <p:nvSpPr>
          <p:cNvPr id="20" name="Text Box 15"/>
          <p:cNvSpPr txBox="1">
            <a:spLocks noChangeArrowheads="1"/>
          </p:cNvSpPr>
          <p:nvPr/>
        </p:nvSpPr>
        <p:spPr bwMode="auto">
          <a:xfrm>
            <a:off x="6000750" y="1000125"/>
            <a:ext cx="1435100" cy="339230"/>
          </a:xfrm>
          <a:prstGeom prst="rect">
            <a:avLst/>
          </a:prstGeom>
          <a:noFill/>
          <a:ln w="9525">
            <a:noFill/>
            <a:miter lim="800000"/>
            <a:headEnd/>
            <a:tailEnd/>
          </a:ln>
        </p:spPr>
        <p:txBody>
          <a:bodyPr lIns="87924" tIns="43959" rIns="87924" bIns="43959">
            <a:spAutoFit/>
          </a:bodyPr>
          <a:lstStyle/>
          <a:p>
            <a:pPr algn="ctr" defTabSz="879475" eaLnBrk="0" hangingPunct="0">
              <a:lnSpc>
                <a:spcPts val="1938"/>
              </a:lnSpc>
            </a:pPr>
            <a:r>
              <a:rPr lang="it-IT" sz="2000" b="1" dirty="0">
                <a:latin typeface="Calibri" pitchFamily="34" charset="0"/>
                <a:cs typeface="Calibri" pitchFamily="34" charset="0"/>
              </a:rPr>
              <a:t>After</a:t>
            </a:r>
          </a:p>
        </p:txBody>
      </p:sp>
      <p:sp>
        <p:nvSpPr>
          <p:cNvPr id="21" name="AutoShape 20"/>
          <p:cNvSpPr>
            <a:spLocks/>
          </p:cNvSpPr>
          <p:nvPr/>
        </p:nvSpPr>
        <p:spPr bwMode="auto">
          <a:xfrm>
            <a:off x="323528" y="2637023"/>
            <a:ext cx="2633429" cy="2801876"/>
          </a:xfrm>
          <a:prstGeom prst="roundRect">
            <a:avLst>
              <a:gd name="adj" fmla="val 16667"/>
            </a:avLst>
          </a:prstGeom>
          <a:noFill/>
          <a:ln w="19050">
            <a:solidFill>
              <a:srgbClr val="004A8F"/>
            </a:solidFill>
            <a:round/>
            <a:headEnd/>
            <a:tailEnd/>
          </a:ln>
        </p:spPr>
        <p:txBody>
          <a:bodyPr wrap="none" lIns="91433" tIns="45716" rIns="91433" bIns="45716" anchor="ctr"/>
          <a:lstStyle/>
          <a:p>
            <a:r>
              <a:rPr lang="en-US" sz="2000" b="1" dirty="0">
                <a:latin typeface="Calibri" pitchFamily="34" charset="0"/>
                <a:cs typeface="Calibri" pitchFamily="34" charset="0"/>
              </a:rPr>
              <a:t>The first lignite</a:t>
            </a:r>
          </a:p>
          <a:p>
            <a:r>
              <a:rPr lang="en-US" sz="2000" b="1" dirty="0">
                <a:latin typeface="Calibri" pitchFamily="34" charset="0"/>
                <a:cs typeface="Calibri" pitchFamily="34" charset="0"/>
              </a:rPr>
              <a:t>power plant </a:t>
            </a:r>
            <a:r>
              <a:rPr lang="en-US" sz="2000" b="1" dirty="0" smtClean="0">
                <a:latin typeface="Calibri" pitchFamily="34" charset="0"/>
                <a:cs typeface="Calibri" pitchFamily="34" charset="0"/>
              </a:rPr>
              <a:t>at the </a:t>
            </a:r>
            <a:endParaRPr lang="en-US" sz="2000" b="1" dirty="0">
              <a:latin typeface="Calibri" pitchFamily="34" charset="0"/>
              <a:cs typeface="Calibri" pitchFamily="34" charset="0"/>
            </a:endParaRPr>
          </a:p>
          <a:p>
            <a:r>
              <a:rPr lang="en-US" sz="2000" b="1" dirty="0">
                <a:latin typeface="Calibri" pitchFamily="34" charset="0"/>
                <a:cs typeface="Calibri" pitchFamily="34" charset="0"/>
              </a:rPr>
              <a:t>Balkans in full </a:t>
            </a:r>
          </a:p>
          <a:p>
            <a:r>
              <a:rPr lang="en-US" sz="2000" b="1" dirty="0">
                <a:latin typeface="Calibri" pitchFamily="34" charset="0"/>
                <a:cs typeface="Calibri" pitchFamily="34" charset="0"/>
              </a:rPr>
              <a:t>compliance with the </a:t>
            </a:r>
          </a:p>
          <a:p>
            <a:r>
              <a:rPr lang="en-US" sz="2000" b="1" dirty="0">
                <a:latin typeface="Calibri" pitchFamily="34" charset="0"/>
                <a:cs typeface="Calibri" pitchFamily="34" charset="0"/>
              </a:rPr>
              <a:t>European </a:t>
            </a:r>
            <a:endParaRPr lang="en-US" sz="2000" b="1" dirty="0" smtClean="0">
              <a:latin typeface="Calibri" pitchFamily="34" charset="0"/>
              <a:cs typeface="Calibri" pitchFamily="34" charset="0"/>
            </a:endParaRPr>
          </a:p>
          <a:p>
            <a:r>
              <a:rPr lang="en-US" sz="2000" b="1" dirty="0" smtClean="0">
                <a:latin typeface="Calibri" pitchFamily="34" charset="0"/>
                <a:cs typeface="Calibri" pitchFamily="34" charset="0"/>
              </a:rPr>
              <a:t>Environmental </a:t>
            </a:r>
            <a:endParaRPr lang="en-US" sz="2000" b="1" dirty="0">
              <a:latin typeface="Calibri" pitchFamily="34" charset="0"/>
              <a:cs typeface="Calibri" pitchFamily="34" charset="0"/>
            </a:endParaRPr>
          </a:p>
          <a:p>
            <a:r>
              <a:rPr lang="en-US" sz="2000" b="1" dirty="0">
                <a:latin typeface="Calibri" pitchFamily="34" charset="0"/>
                <a:cs typeface="Calibri" pitchFamily="34" charset="0"/>
              </a:rPr>
              <a:t>Standards</a:t>
            </a:r>
            <a:endParaRPr lang="it-IT" sz="2000" b="1" dirty="0">
              <a:latin typeface="Calibri" pitchFamily="34" charset="0"/>
              <a:cs typeface="Calibri" pitchFamily="34" charset="0"/>
            </a:endParaRPr>
          </a:p>
        </p:txBody>
      </p:sp>
      <p:sp>
        <p:nvSpPr>
          <p:cNvPr id="22" name="Text Box 3"/>
          <p:cNvSpPr txBox="1">
            <a:spLocks noChangeArrowheads="1"/>
          </p:cNvSpPr>
          <p:nvPr/>
        </p:nvSpPr>
        <p:spPr bwMode="auto">
          <a:xfrm>
            <a:off x="1667188" y="1540291"/>
            <a:ext cx="6135687" cy="808589"/>
          </a:xfrm>
          <a:prstGeom prst="rect">
            <a:avLst/>
          </a:prstGeom>
          <a:gradFill rotWithShape="1">
            <a:gsLst>
              <a:gs pos="0">
                <a:srgbClr val="FFCC00">
                  <a:alpha val="39998"/>
                </a:srgbClr>
              </a:gs>
              <a:gs pos="100000">
                <a:srgbClr val="FFF6D1"/>
              </a:gs>
            </a:gsLst>
            <a:path path="rect">
              <a:fillToRect r="100000" b="100000"/>
            </a:path>
          </a:gradFill>
          <a:ln w="9525">
            <a:noFill/>
            <a:miter lim="800000"/>
            <a:headEnd/>
            <a:tailEnd/>
          </a:ln>
        </p:spPr>
        <p:txBody>
          <a:bodyPr lIns="87924" tIns="43959" rIns="87924" bIns="43959">
            <a:spAutoFit/>
          </a:bodyPr>
          <a:lstStyle/>
          <a:p>
            <a:pPr defTabSz="879475" eaLnBrk="0" hangingPunct="0">
              <a:lnSpc>
                <a:spcPts val="1500"/>
              </a:lnSpc>
              <a:tabLst>
                <a:tab pos="3240088" algn="ctr"/>
                <a:tab pos="5297488" algn="ctr"/>
              </a:tabLst>
            </a:pPr>
            <a:r>
              <a:rPr lang="en-US" sz="2000" b="1" dirty="0">
                <a:latin typeface="Calibri" pitchFamily="34" charset="0"/>
                <a:cs typeface="Calibri" pitchFamily="34" charset="0"/>
              </a:rPr>
              <a:t>Gross </a:t>
            </a:r>
            <a:r>
              <a:rPr lang="en-US" sz="2000" b="1" dirty="0" smtClean="0">
                <a:latin typeface="Calibri" pitchFamily="34" charset="0"/>
                <a:cs typeface="Calibri" pitchFamily="34" charset="0"/>
              </a:rPr>
              <a:t>Power	</a:t>
            </a:r>
            <a:r>
              <a:rPr lang="bg-BG" sz="2000" b="1" dirty="0" smtClean="0">
                <a:latin typeface="Calibri" pitchFamily="34" charset="0"/>
                <a:cs typeface="Calibri" pitchFamily="34" charset="0"/>
              </a:rPr>
              <a:t>840</a:t>
            </a:r>
            <a:r>
              <a:rPr lang="en-US" sz="2000" b="1" dirty="0">
                <a:latin typeface="Calibri" pitchFamily="34" charset="0"/>
                <a:cs typeface="Calibri" pitchFamily="34" charset="0"/>
              </a:rPr>
              <a:t>MW	</a:t>
            </a:r>
            <a:r>
              <a:rPr lang="bg-BG" sz="2000" b="1" dirty="0">
                <a:latin typeface="Calibri" pitchFamily="34" charset="0"/>
                <a:cs typeface="Calibri" pitchFamily="34" charset="0"/>
              </a:rPr>
              <a:t>908</a:t>
            </a:r>
            <a:r>
              <a:rPr lang="en-US" sz="2000" b="1" dirty="0">
                <a:latin typeface="Calibri" pitchFamily="34" charset="0"/>
                <a:cs typeface="Calibri" pitchFamily="34" charset="0"/>
              </a:rPr>
              <a:t> MW</a:t>
            </a:r>
          </a:p>
          <a:p>
            <a:pPr defTabSz="879475" eaLnBrk="0" hangingPunct="0">
              <a:lnSpc>
                <a:spcPts val="1500"/>
              </a:lnSpc>
              <a:tabLst>
                <a:tab pos="3240088" algn="ctr"/>
                <a:tab pos="5297488" algn="ctr"/>
              </a:tabLst>
            </a:pPr>
            <a:endParaRPr lang="en-US" sz="2000" b="1" dirty="0">
              <a:latin typeface="Calibri" pitchFamily="34" charset="0"/>
              <a:cs typeface="Calibri" pitchFamily="34" charset="0"/>
            </a:endParaRPr>
          </a:p>
          <a:p>
            <a:pPr defTabSz="879475" eaLnBrk="0" hangingPunct="0">
              <a:lnSpc>
                <a:spcPts val="1500"/>
              </a:lnSpc>
              <a:tabLst>
                <a:tab pos="3240088" algn="ctr"/>
                <a:tab pos="5297488" algn="ctr"/>
              </a:tabLst>
            </a:pPr>
            <a:r>
              <a:rPr lang="en-US" sz="2000" b="1" dirty="0">
                <a:latin typeface="Calibri" pitchFamily="34" charset="0"/>
                <a:cs typeface="Calibri" pitchFamily="34" charset="0"/>
              </a:rPr>
              <a:t>Net Efficiency	30%	35%</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p:cNvSpPr>
          <p:nvPr/>
        </p:nvSpPr>
        <p:spPr bwMode="auto">
          <a:xfrm>
            <a:off x="3756161" y="1123404"/>
            <a:ext cx="5158530" cy="5041900"/>
          </a:xfrm>
          <a:prstGeom prst="rect">
            <a:avLst/>
          </a:prstGeom>
          <a:noFill/>
          <a:ln w="9525">
            <a:noFill/>
            <a:miter lim="800000"/>
            <a:headEnd/>
            <a:tailEnd/>
          </a:ln>
        </p:spPr>
        <p:txBody>
          <a:bodyPr lIns="0" tIns="0" rIns="40636" bIns="0"/>
          <a:lstStyle/>
          <a:p>
            <a:pPr marL="182563" indent="-142875">
              <a:spcBef>
                <a:spcPct val="20000"/>
              </a:spcBef>
              <a:buFont typeface="Wingdings" pitchFamily="2" charset="2"/>
              <a:buChar char="§"/>
            </a:pPr>
            <a:r>
              <a:rPr lang="en-US" dirty="0" smtClean="0">
                <a:latin typeface="Calibri" pitchFamily="34" charset="0"/>
                <a:cs typeface="Calibri" pitchFamily="34" charset="0"/>
                <a:sym typeface="Verdana" pitchFamily="34" charset="0"/>
              </a:rPr>
              <a:t> </a:t>
            </a:r>
            <a:r>
              <a:rPr lang="en-GB" dirty="0" smtClean="0">
                <a:latin typeface="Calibri" pitchFamily="34" charset="0"/>
                <a:cs typeface="Calibri" pitchFamily="34" charset="0"/>
                <a:sym typeface="Verdana" pitchFamily="34" charset="0"/>
              </a:rPr>
              <a:t>The environmental management system has been ISO14001-2004 certified in 2009</a:t>
            </a:r>
          </a:p>
          <a:p>
            <a:pPr marL="182563" indent="-142875">
              <a:spcBef>
                <a:spcPct val="20000"/>
              </a:spcBef>
              <a:buFont typeface="Wingdings" pitchFamily="2" charset="2"/>
              <a:buChar char="§"/>
            </a:pPr>
            <a:endParaRPr lang="en-GB" dirty="0" smtClean="0">
              <a:latin typeface="Calibri" pitchFamily="34" charset="0"/>
              <a:cs typeface="Calibri" pitchFamily="34" charset="0"/>
              <a:sym typeface="Verdana" pitchFamily="34" charset="0"/>
            </a:endParaRPr>
          </a:p>
          <a:p>
            <a:pPr marL="182563" indent="-142875">
              <a:spcBef>
                <a:spcPct val="20000"/>
              </a:spcBef>
              <a:buFont typeface="Wingdings" pitchFamily="2" charset="2"/>
              <a:buChar char="§"/>
            </a:pPr>
            <a:r>
              <a:rPr lang="en-GB" dirty="0" smtClean="0">
                <a:latin typeface="Calibri" pitchFamily="34" charset="0"/>
                <a:cs typeface="Calibri" pitchFamily="34" charset="0"/>
                <a:sym typeface="Verdana" pitchFamily="34" charset="0"/>
              </a:rPr>
              <a:t> </a:t>
            </a:r>
            <a:r>
              <a:rPr lang="en-US" dirty="0" smtClean="0">
                <a:latin typeface="Calibri" pitchFamily="34" charset="0"/>
                <a:cs typeface="Calibri" pitchFamily="34" charset="0"/>
                <a:sym typeface="Verdana" pitchFamily="34" charset="0"/>
              </a:rPr>
              <a:t>Electrostatic precipitators purify the flue gasses from dust ensuring efficiency </a:t>
            </a:r>
            <a:r>
              <a:rPr lang="en-US" dirty="0">
                <a:latin typeface="Calibri" pitchFamily="34" charset="0"/>
                <a:cs typeface="Calibri" pitchFamily="34" charset="0"/>
                <a:sym typeface="Verdana" pitchFamily="34" charset="0"/>
              </a:rPr>
              <a:t>of over </a:t>
            </a:r>
            <a:r>
              <a:rPr lang="en-US" dirty="0" smtClean="0">
                <a:latin typeface="Calibri" pitchFamily="34" charset="0"/>
                <a:cs typeface="Calibri" pitchFamily="34" charset="0"/>
                <a:sym typeface="Verdana" pitchFamily="34" charset="0"/>
              </a:rPr>
              <a:t>99,96%</a:t>
            </a:r>
          </a:p>
          <a:p>
            <a:pPr marL="182563" indent="-142875">
              <a:spcBef>
                <a:spcPct val="20000"/>
              </a:spcBef>
              <a:buFont typeface="Wingdings" pitchFamily="2" charset="2"/>
              <a:buChar char="§"/>
            </a:pPr>
            <a:endParaRPr lang="en-US" dirty="0" smtClean="0">
              <a:latin typeface="Calibri" pitchFamily="34" charset="0"/>
              <a:cs typeface="Calibri" pitchFamily="34" charset="0"/>
              <a:sym typeface="Verdana" pitchFamily="34" charset="0"/>
            </a:endParaRPr>
          </a:p>
          <a:p>
            <a:pPr marL="182563" indent="-142875">
              <a:spcBef>
                <a:spcPct val="20000"/>
              </a:spcBef>
              <a:buFont typeface="Wingdings" pitchFamily="2" charset="2"/>
              <a:buChar char="§"/>
            </a:pPr>
            <a:r>
              <a:rPr lang="en-US" dirty="0" smtClean="0">
                <a:latin typeface="Calibri" pitchFamily="34" charset="0"/>
                <a:cs typeface="Calibri" pitchFamily="34" charset="0"/>
                <a:sym typeface="Verdana" pitchFamily="34" charset="0"/>
              </a:rPr>
              <a:t>Flue Gas Desulphurization Units: 2 FGDs connected with 4 units (as per design)</a:t>
            </a:r>
          </a:p>
          <a:p>
            <a:pPr marL="182563" indent="-142875">
              <a:spcBef>
                <a:spcPct val="20000"/>
              </a:spcBef>
              <a:buFont typeface="Wingdings" pitchFamily="2" charset="2"/>
              <a:buChar char="§"/>
            </a:pPr>
            <a:endParaRPr lang="en-US" dirty="0" smtClean="0">
              <a:latin typeface="Calibri" pitchFamily="34" charset="0"/>
              <a:cs typeface="Calibri" pitchFamily="34" charset="0"/>
              <a:sym typeface="Verdana" pitchFamily="34" charset="0"/>
            </a:endParaRPr>
          </a:p>
          <a:p>
            <a:pPr marL="182563" indent="-142875">
              <a:spcBef>
                <a:spcPct val="20000"/>
              </a:spcBef>
              <a:buFont typeface="Wingdings" pitchFamily="2" charset="2"/>
              <a:buChar char="§"/>
            </a:pPr>
            <a:r>
              <a:rPr lang="en-US" dirty="0" smtClean="0">
                <a:latin typeface="Calibri" pitchFamily="34" charset="0"/>
                <a:cs typeface="Calibri" pitchFamily="34" charset="0"/>
                <a:sym typeface="Verdana" pitchFamily="34" charset="0"/>
              </a:rPr>
              <a:t> The </a:t>
            </a:r>
            <a:r>
              <a:rPr lang="en-US" dirty="0">
                <a:latin typeface="Calibri" pitchFamily="34" charset="0"/>
                <a:cs typeface="Calibri" pitchFamily="34" charset="0"/>
                <a:sym typeface="Verdana" pitchFamily="34" charset="0"/>
              </a:rPr>
              <a:t>wet process of the FGD provides a further decrease of the dust content in the gases </a:t>
            </a:r>
            <a:r>
              <a:rPr lang="en-US" dirty="0" smtClean="0">
                <a:latin typeface="Calibri" pitchFamily="34" charset="0"/>
                <a:cs typeface="Calibri" pitchFamily="34" charset="0"/>
                <a:sym typeface="Verdana" pitchFamily="34" charset="0"/>
              </a:rPr>
              <a:t>ensuring </a:t>
            </a:r>
            <a:r>
              <a:rPr lang="en-US" dirty="0">
                <a:latin typeface="Calibri" pitchFamily="34" charset="0"/>
                <a:cs typeface="Calibri" pitchFamily="34" charset="0"/>
                <a:sym typeface="Verdana" pitchFamily="34" charset="0"/>
              </a:rPr>
              <a:t>a level of dust far below the law limit of 50 mg/Nm3</a:t>
            </a:r>
            <a:endParaRPr lang="ru-RU" dirty="0">
              <a:latin typeface="Calibri" pitchFamily="34" charset="0"/>
              <a:cs typeface="Calibri" pitchFamily="34" charset="0"/>
              <a:sym typeface="Verdana" pitchFamily="34" charset="0"/>
            </a:endParaRPr>
          </a:p>
        </p:txBody>
      </p:sp>
      <p:sp>
        <p:nvSpPr>
          <p:cNvPr id="8" name="Rectangle 2"/>
          <p:cNvSpPr txBox="1">
            <a:spLocks noChangeArrowheads="1"/>
          </p:cNvSpPr>
          <p:nvPr/>
        </p:nvSpPr>
        <p:spPr>
          <a:xfrm>
            <a:off x="971550" y="213758"/>
            <a:ext cx="7848600" cy="700642"/>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effectLst/>
                <a:uLnTx/>
                <a:uFillTx/>
                <a:latin typeface="Calibri" pitchFamily="34" charset="0"/>
                <a:ea typeface="ヒラギノ角ゴ Pro W6" pitchFamily="1" charset="-128"/>
                <a:cs typeface="Calibri" pitchFamily="34" charset="0"/>
              </a:rPr>
              <a:t>Environment</a:t>
            </a:r>
            <a:r>
              <a:rPr kumimoji="0" lang="en-US" sz="2400" b="1" i="0" u="none" strike="noStrike" kern="0" cap="none" spc="0" normalizeH="0" noProof="0" dirty="0" smtClean="0">
                <a:ln>
                  <a:noFill/>
                </a:ln>
                <a:effectLst/>
                <a:uLnTx/>
                <a:uFillTx/>
                <a:latin typeface="Calibri" pitchFamily="34" charset="0"/>
                <a:ea typeface="ヒラギノ角ゴ Pro W6" pitchFamily="1" charset="-128"/>
                <a:cs typeface="Calibri" pitchFamily="34" charset="0"/>
              </a:rPr>
              <a:t> Compliance</a:t>
            </a:r>
            <a:endParaRPr kumimoji="0" lang="bg-BG" sz="2400" b="1" i="0" u="none" strike="noStrike" kern="0" cap="none" spc="0" normalizeH="0" baseline="0" noProof="0" dirty="0" smtClean="0">
              <a:ln>
                <a:noFill/>
              </a:ln>
              <a:effectLst/>
              <a:uLnTx/>
              <a:uFillTx/>
              <a:latin typeface="Calibri" pitchFamily="34" charset="0"/>
              <a:ea typeface="+mj-ea"/>
              <a:cs typeface="Calibri" pitchFamily="34" charset="0"/>
            </a:endParaRPr>
          </a:p>
        </p:txBody>
      </p:sp>
      <p:pic>
        <p:nvPicPr>
          <p:cNvPr id="9" name="Picture 18" descr="SA501443"/>
          <p:cNvPicPr>
            <a:picLocks noChangeAspect="1" noChangeArrowheads="1"/>
          </p:cNvPicPr>
          <p:nvPr/>
        </p:nvPicPr>
        <p:blipFill>
          <a:blip r:embed="rId2" cstate="screen"/>
          <a:srcRect/>
          <a:stretch>
            <a:fillRect/>
          </a:stretch>
        </p:blipFill>
        <p:spPr bwMode="auto">
          <a:xfrm>
            <a:off x="533400" y="1099815"/>
            <a:ext cx="3158238" cy="3929385"/>
          </a:xfrm>
          <a:prstGeom prst="rect">
            <a:avLst/>
          </a:prstGeom>
          <a:noFill/>
          <a:ln w="9525">
            <a:solidFill>
              <a:srgbClr val="000000"/>
            </a:solid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p:cNvSpPr>
          <p:nvPr/>
        </p:nvSpPr>
        <p:spPr bwMode="auto">
          <a:xfrm>
            <a:off x="4499992" y="1052736"/>
            <a:ext cx="4392488" cy="5424264"/>
          </a:xfrm>
          <a:prstGeom prst="rect">
            <a:avLst/>
          </a:prstGeom>
          <a:noFill/>
          <a:ln w="9525">
            <a:noFill/>
            <a:miter lim="800000"/>
            <a:headEnd/>
            <a:tailEnd/>
          </a:ln>
        </p:spPr>
        <p:txBody>
          <a:bodyPr lIns="0" tIns="0" rIns="40633" bIns="0"/>
          <a:lstStyle/>
          <a:p>
            <a:pPr marL="39688">
              <a:buClr>
                <a:schemeClr val="tx1"/>
              </a:buClr>
              <a:buFontTx/>
              <a:buChar char="•"/>
            </a:pPr>
            <a:r>
              <a:rPr lang="en-US" dirty="0">
                <a:latin typeface="Calibri" pitchFamily="34" charset="0"/>
                <a:cs typeface="Calibri" pitchFamily="34" charset="0"/>
                <a:sym typeface="Verdana" pitchFamily="34" charset="0"/>
              </a:rPr>
              <a:t>  </a:t>
            </a:r>
            <a:r>
              <a:rPr lang="en-US" dirty="0" smtClean="0">
                <a:latin typeface="Calibri" pitchFamily="34" charset="0"/>
                <a:cs typeface="Calibri" pitchFamily="34" charset="0"/>
                <a:sym typeface="Verdana" pitchFamily="34" charset="0"/>
              </a:rPr>
              <a:t>A </a:t>
            </a:r>
            <a:r>
              <a:rPr lang="en-US" dirty="0">
                <a:latin typeface="Calibri" pitchFamily="34" charset="0"/>
                <a:cs typeface="Calibri" pitchFamily="34" charset="0"/>
                <a:sym typeface="Verdana" pitchFamily="34" charset="0"/>
              </a:rPr>
              <a:t>new Effluent Treatment Plant purifies all the process water before discharging it in the nearby river. It processes effluent waters up to 1000 m3/h with final sand filtration to meet the highest </a:t>
            </a:r>
            <a:r>
              <a:rPr lang="en-US" dirty="0" smtClean="0">
                <a:latin typeface="Calibri" pitchFamily="34" charset="0"/>
                <a:cs typeface="Calibri" pitchFamily="34" charset="0"/>
                <a:sym typeface="Verdana" pitchFamily="34" charset="0"/>
              </a:rPr>
              <a:t>standards;</a:t>
            </a:r>
            <a:endParaRPr lang="en-US" dirty="0">
              <a:latin typeface="Calibri" pitchFamily="34" charset="0"/>
              <a:cs typeface="Calibri" pitchFamily="34" charset="0"/>
              <a:sym typeface="Verdana" pitchFamily="34" charset="0"/>
            </a:endParaRPr>
          </a:p>
          <a:p>
            <a:pPr marL="39688">
              <a:buClr>
                <a:schemeClr val="tx1"/>
              </a:buClr>
              <a:buFontTx/>
              <a:buChar char="•"/>
            </a:pPr>
            <a:endParaRPr lang="en-US" dirty="0">
              <a:latin typeface="Calibri" pitchFamily="34" charset="0"/>
              <a:cs typeface="Calibri" pitchFamily="34" charset="0"/>
              <a:sym typeface="Verdana" pitchFamily="34" charset="0"/>
            </a:endParaRPr>
          </a:p>
          <a:p>
            <a:pPr marL="39688">
              <a:buClr>
                <a:schemeClr val="tx1"/>
              </a:buClr>
              <a:buFontTx/>
              <a:buChar char="•"/>
            </a:pPr>
            <a:r>
              <a:rPr lang="en-US" dirty="0">
                <a:latin typeface="Calibri" pitchFamily="34" charset="0"/>
                <a:cs typeface="Calibri" pitchFamily="34" charset="0"/>
                <a:sym typeface="Verdana" pitchFamily="34" charset="0"/>
              </a:rPr>
              <a:t>  A new </a:t>
            </a:r>
            <a:r>
              <a:rPr lang="en-US" dirty="0" smtClean="0">
                <a:latin typeface="Calibri" pitchFamily="34" charset="0"/>
                <a:cs typeface="Calibri" pitchFamily="34" charset="0"/>
                <a:sym typeface="Verdana" pitchFamily="34" charset="0"/>
              </a:rPr>
              <a:t>Sewage Plant </a:t>
            </a:r>
            <a:r>
              <a:rPr lang="en-US" dirty="0">
                <a:latin typeface="Calibri" pitchFamily="34" charset="0"/>
                <a:cs typeface="Calibri" pitchFamily="34" charset="0"/>
                <a:sym typeface="Verdana" pitchFamily="34" charset="0"/>
              </a:rPr>
              <a:t>treats the sewage water, which in the past was discharged directly in the </a:t>
            </a:r>
            <a:r>
              <a:rPr lang="en-US" dirty="0" smtClean="0">
                <a:latin typeface="Calibri" pitchFamily="34" charset="0"/>
                <a:cs typeface="Calibri" pitchFamily="34" charset="0"/>
                <a:sym typeface="Verdana" pitchFamily="34" charset="0"/>
              </a:rPr>
              <a:t>river;</a:t>
            </a:r>
            <a:endParaRPr lang="en-US" dirty="0">
              <a:latin typeface="Calibri" pitchFamily="34" charset="0"/>
              <a:cs typeface="Calibri" pitchFamily="34" charset="0"/>
              <a:sym typeface="Verdana" pitchFamily="34" charset="0"/>
            </a:endParaRPr>
          </a:p>
          <a:p>
            <a:pPr marL="39688">
              <a:buClr>
                <a:schemeClr val="tx1"/>
              </a:buClr>
              <a:buFontTx/>
              <a:buChar char="•"/>
            </a:pPr>
            <a:endParaRPr lang="en-US" dirty="0">
              <a:latin typeface="Calibri" pitchFamily="34" charset="0"/>
              <a:cs typeface="Calibri" pitchFamily="34" charset="0"/>
              <a:sym typeface="Verdana" pitchFamily="34" charset="0"/>
            </a:endParaRPr>
          </a:p>
          <a:p>
            <a:pPr marL="39688">
              <a:buClr>
                <a:schemeClr val="tx1"/>
              </a:buClr>
              <a:buFontTx/>
              <a:buChar char="•"/>
            </a:pPr>
            <a:r>
              <a:rPr lang="en-US" dirty="0">
                <a:latin typeface="Calibri" pitchFamily="34" charset="0"/>
                <a:cs typeface="Calibri" pitchFamily="34" charset="0"/>
                <a:sym typeface="Verdana" pitchFamily="34" charset="0"/>
              </a:rPr>
              <a:t>  New oil water separators treat the water from any contamination of </a:t>
            </a:r>
            <a:r>
              <a:rPr lang="en-US" dirty="0" smtClean="0">
                <a:latin typeface="Calibri" pitchFamily="34" charset="0"/>
                <a:cs typeface="Calibri" pitchFamily="34" charset="0"/>
                <a:sym typeface="Verdana" pitchFamily="34" charset="0"/>
              </a:rPr>
              <a:t>oil;</a:t>
            </a:r>
            <a:endParaRPr lang="en-US" dirty="0">
              <a:latin typeface="Calibri" pitchFamily="34" charset="0"/>
              <a:cs typeface="Calibri" pitchFamily="34" charset="0"/>
              <a:sym typeface="Verdana" pitchFamily="34" charset="0"/>
            </a:endParaRPr>
          </a:p>
          <a:p>
            <a:pPr marL="39688">
              <a:buClr>
                <a:schemeClr val="tx1"/>
              </a:buClr>
              <a:buFontTx/>
              <a:buChar char="•"/>
            </a:pPr>
            <a:endParaRPr lang="en-US" dirty="0">
              <a:latin typeface="Calibri" pitchFamily="34" charset="0"/>
              <a:cs typeface="Calibri" pitchFamily="34" charset="0"/>
              <a:sym typeface="Verdana" pitchFamily="34" charset="0"/>
            </a:endParaRPr>
          </a:p>
          <a:p>
            <a:pPr marL="39688">
              <a:buClr>
                <a:schemeClr val="tx1"/>
              </a:buClr>
              <a:buFontTx/>
              <a:buChar char="•"/>
            </a:pPr>
            <a:r>
              <a:rPr lang="en-US" dirty="0">
                <a:latin typeface="Calibri" pitchFamily="34" charset="0"/>
                <a:cs typeface="Calibri" pitchFamily="34" charset="0"/>
                <a:sym typeface="Verdana" pitchFamily="34" charset="0"/>
              </a:rPr>
              <a:t>  New precipitation basins remove suspended coal dust from stockyard </a:t>
            </a:r>
            <a:r>
              <a:rPr lang="en-US" dirty="0" smtClean="0">
                <a:latin typeface="Calibri" pitchFamily="34" charset="0"/>
                <a:cs typeface="Calibri" pitchFamily="34" charset="0"/>
                <a:sym typeface="Verdana" pitchFamily="34" charset="0"/>
              </a:rPr>
              <a:t>drainage;</a:t>
            </a:r>
            <a:endParaRPr lang="en-US" dirty="0">
              <a:latin typeface="Calibri" pitchFamily="34" charset="0"/>
              <a:cs typeface="Calibri" pitchFamily="34" charset="0"/>
              <a:sym typeface="Verdana" pitchFamily="34" charset="0"/>
            </a:endParaRPr>
          </a:p>
          <a:p>
            <a:pPr marL="39688">
              <a:buClr>
                <a:schemeClr val="tx1"/>
              </a:buClr>
              <a:buFontTx/>
              <a:buChar char="•"/>
            </a:pPr>
            <a:endParaRPr lang="en-US" dirty="0">
              <a:latin typeface="Calibri" pitchFamily="34" charset="0"/>
              <a:cs typeface="Calibri" pitchFamily="34" charset="0"/>
              <a:sym typeface="Verdana" pitchFamily="34" charset="0"/>
            </a:endParaRPr>
          </a:p>
          <a:p>
            <a:pPr marL="39688">
              <a:buClr>
                <a:schemeClr val="tx1"/>
              </a:buClr>
              <a:buFontTx/>
              <a:buChar char="•"/>
            </a:pPr>
            <a:r>
              <a:rPr lang="en-US" dirty="0">
                <a:latin typeface="Calibri" pitchFamily="34" charset="0"/>
                <a:cs typeface="Calibri" pitchFamily="34" charset="0"/>
                <a:sym typeface="Verdana" pitchFamily="34" charset="0"/>
              </a:rPr>
              <a:t>  A new first flushing basin removes oil from rain water before </a:t>
            </a:r>
            <a:r>
              <a:rPr lang="en-US" dirty="0" smtClean="0">
                <a:latin typeface="Calibri" pitchFamily="34" charset="0"/>
                <a:cs typeface="Calibri" pitchFamily="34" charset="0"/>
                <a:sym typeface="Verdana" pitchFamily="34" charset="0"/>
              </a:rPr>
              <a:t>discharge.</a:t>
            </a:r>
            <a:endParaRPr lang="ru-RU" dirty="0">
              <a:latin typeface="Calibri" pitchFamily="34" charset="0"/>
              <a:cs typeface="Calibri" pitchFamily="34" charset="0"/>
              <a:sym typeface="Verdana" pitchFamily="34" charset="0"/>
            </a:endParaRPr>
          </a:p>
        </p:txBody>
      </p:sp>
      <p:sp>
        <p:nvSpPr>
          <p:cNvPr id="17414" name="Rectangle 6"/>
          <p:cNvSpPr>
            <a:spLocks/>
          </p:cNvSpPr>
          <p:nvPr/>
        </p:nvSpPr>
        <p:spPr bwMode="auto">
          <a:xfrm>
            <a:off x="381000" y="3789040"/>
            <a:ext cx="3528391" cy="1440160"/>
          </a:xfrm>
          <a:prstGeom prst="rect">
            <a:avLst/>
          </a:prstGeom>
          <a:noFill/>
          <a:ln w="9525">
            <a:noFill/>
            <a:miter lim="800000"/>
            <a:headEnd/>
            <a:tailEnd/>
          </a:ln>
        </p:spPr>
        <p:txBody>
          <a:bodyPr lIns="0" tIns="0" rIns="40633" bIns="0"/>
          <a:lstStyle/>
          <a:p>
            <a:pPr marL="39688">
              <a:buClr>
                <a:schemeClr val="tx1"/>
              </a:buClr>
            </a:pPr>
            <a:r>
              <a:rPr lang="en-GB" dirty="0">
                <a:latin typeface="Calibri" pitchFamily="34" charset="0"/>
                <a:cs typeface="Calibri" pitchFamily="34" charset="0"/>
                <a:sym typeface="Verdana" pitchFamily="34" charset="0"/>
              </a:rPr>
              <a:t>Before the implementation of the </a:t>
            </a:r>
            <a:r>
              <a:rPr lang="en-GB" dirty="0" smtClean="0">
                <a:latin typeface="Calibri" pitchFamily="34" charset="0"/>
                <a:cs typeface="Calibri" pitchFamily="34" charset="0"/>
                <a:sym typeface="Verdana" pitchFamily="34" charset="0"/>
              </a:rPr>
              <a:t>plant program, </a:t>
            </a:r>
          </a:p>
          <a:p>
            <a:pPr marL="39688">
              <a:buClr>
                <a:schemeClr val="tx1"/>
              </a:buClr>
            </a:pPr>
            <a:r>
              <a:rPr lang="en-GB" dirty="0" smtClean="0">
                <a:latin typeface="Calibri" pitchFamily="34" charset="0"/>
                <a:cs typeface="Calibri" pitchFamily="34" charset="0"/>
                <a:sym typeface="Verdana" pitchFamily="34" charset="0"/>
              </a:rPr>
              <a:t>all </a:t>
            </a:r>
            <a:r>
              <a:rPr lang="en-GB" dirty="0">
                <a:latin typeface="Calibri" pitchFamily="34" charset="0"/>
                <a:cs typeface="Calibri" pitchFamily="34" charset="0"/>
                <a:sym typeface="Verdana" pitchFamily="34" charset="0"/>
              </a:rPr>
              <a:t>water used was discharged without any treatment</a:t>
            </a:r>
            <a:endParaRPr lang="ru-RU" dirty="0">
              <a:latin typeface="Calibri" pitchFamily="34" charset="0"/>
              <a:cs typeface="Calibri" pitchFamily="34" charset="0"/>
              <a:sym typeface="Verdana" pitchFamily="34" charset="0"/>
            </a:endParaRPr>
          </a:p>
        </p:txBody>
      </p:sp>
      <p:sp>
        <p:nvSpPr>
          <p:cNvPr id="12" name="Rectangle 2"/>
          <p:cNvSpPr txBox="1">
            <a:spLocks noChangeArrowheads="1"/>
          </p:cNvSpPr>
          <p:nvPr/>
        </p:nvSpPr>
        <p:spPr>
          <a:xfrm>
            <a:off x="971550" y="136070"/>
            <a:ext cx="7848600" cy="700642"/>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effectLst/>
                <a:uLnTx/>
                <a:uFillTx/>
                <a:latin typeface="Calibri" pitchFamily="34" charset="0"/>
                <a:ea typeface="ヒラギノ角ゴ Pro W6" pitchFamily="1" charset="-128"/>
                <a:cs typeface="Calibri" pitchFamily="34" charset="0"/>
              </a:rPr>
              <a:t>Environment</a:t>
            </a:r>
            <a:r>
              <a:rPr kumimoji="0" lang="en-US" sz="2400" b="1" i="0" u="none" strike="noStrike" kern="0" cap="none" spc="0" normalizeH="0" noProof="0" dirty="0" smtClean="0">
                <a:ln>
                  <a:noFill/>
                </a:ln>
                <a:effectLst/>
                <a:uLnTx/>
                <a:uFillTx/>
                <a:latin typeface="Calibri" pitchFamily="34" charset="0"/>
                <a:ea typeface="ヒラギノ角ゴ Pro W6" pitchFamily="1" charset="-128"/>
                <a:cs typeface="Calibri" pitchFamily="34" charset="0"/>
              </a:rPr>
              <a:t> Compliance</a:t>
            </a:r>
            <a:endParaRPr kumimoji="0" lang="bg-BG" sz="2400" b="1" i="0" u="none" strike="noStrike" kern="0" cap="none" spc="0" normalizeH="0" baseline="0" noProof="0" dirty="0" smtClean="0">
              <a:ln>
                <a:noFill/>
              </a:ln>
              <a:effectLst/>
              <a:uLnTx/>
              <a:uFillTx/>
              <a:latin typeface="Calibri" pitchFamily="34" charset="0"/>
              <a:ea typeface="+mj-ea"/>
              <a:cs typeface="Calibri" pitchFamily="34" charset="0"/>
            </a:endParaRPr>
          </a:p>
        </p:txBody>
      </p:sp>
      <p:pic>
        <p:nvPicPr>
          <p:cNvPr id="31746" name="Picture 2" descr="\\soffs02\Shared\PHOTOS\2009\091202 Aleksandar Ivanov Air Photos EME3 TPP\prewiew\IMG_3430.jpg"/>
          <p:cNvPicPr>
            <a:picLocks noChangeAspect="1" noChangeArrowheads="1"/>
          </p:cNvPicPr>
          <p:nvPr/>
        </p:nvPicPr>
        <p:blipFill>
          <a:blip r:embed="rId3" cstate="print"/>
          <a:srcRect l="8414" b="18845"/>
          <a:stretch>
            <a:fillRect/>
          </a:stretch>
        </p:blipFill>
        <p:spPr bwMode="auto">
          <a:xfrm>
            <a:off x="395536" y="1124744"/>
            <a:ext cx="4030768" cy="2380456"/>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p:cNvSpPr>
          <p:nvPr/>
        </p:nvSpPr>
        <p:spPr bwMode="auto">
          <a:xfrm>
            <a:off x="3649808" y="1103893"/>
            <a:ext cx="5244810" cy="4915907"/>
          </a:xfrm>
          <a:prstGeom prst="rect">
            <a:avLst/>
          </a:prstGeom>
          <a:noFill/>
          <a:ln w="9525">
            <a:noFill/>
            <a:miter lim="800000"/>
            <a:headEnd/>
            <a:tailEnd/>
          </a:ln>
        </p:spPr>
        <p:txBody>
          <a:bodyPr lIns="0" tIns="0" rIns="40633" bIns="0"/>
          <a:lstStyle/>
          <a:p>
            <a:pPr marL="39688">
              <a:buClr>
                <a:schemeClr val="tx1"/>
              </a:buClr>
            </a:pPr>
            <a:r>
              <a:rPr lang="en-GB" b="1" dirty="0" smtClean="0">
                <a:latin typeface="Calibri" pitchFamily="34" charset="0"/>
                <a:cs typeface="Calibri" pitchFamily="34" charset="0"/>
              </a:rPr>
              <a:t>Water Management and Water Consumption Reduction</a:t>
            </a:r>
          </a:p>
          <a:p>
            <a:pPr marL="39688">
              <a:buClr>
                <a:schemeClr val="tx1"/>
              </a:buClr>
            </a:pPr>
            <a:endParaRPr lang="en-GB" b="1" dirty="0" smtClean="0">
              <a:latin typeface="Calibri" pitchFamily="34" charset="0"/>
              <a:cs typeface="Calibri" pitchFamily="34" charset="0"/>
            </a:endParaRPr>
          </a:p>
          <a:p>
            <a:pPr marL="39688">
              <a:buClr>
                <a:schemeClr val="tx1"/>
              </a:buClr>
              <a:buFontTx/>
              <a:buChar char="•"/>
            </a:pPr>
            <a:r>
              <a:rPr lang="en-GB" dirty="0" smtClean="0">
                <a:latin typeface="Calibri" pitchFamily="34" charset="0"/>
                <a:cs typeface="Calibri" pitchFamily="34" charset="0"/>
              </a:rPr>
              <a:t>  </a:t>
            </a:r>
            <a:r>
              <a:rPr lang="en-GB" dirty="0">
                <a:latin typeface="Calibri" pitchFamily="34" charset="0"/>
                <a:cs typeface="Calibri" pitchFamily="34" charset="0"/>
              </a:rPr>
              <a:t>Two new make up water lines from </a:t>
            </a:r>
            <a:r>
              <a:rPr lang="en-GB" dirty="0" err="1">
                <a:latin typeface="Calibri" pitchFamily="34" charset="0"/>
                <a:cs typeface="Calibri" pitchFamily="34" charset="0"/>
              </a:rPr>
              <a:t>Rozov</a:t>
            </a:r>
            <a:r>
              <a:rPr lang="en-GB" dirty="0">
                <a:latin typeface="Calibri" pitchFamily="34" charset="0"/>
                <a:cs typeface="Calibri" pitchFamily="34" charset="0"/>
              </a:rPr>
              <a:t> </a:t>
            </a:r>
            <a:r>
              <a:rPr lang="en-GB" dirty="0" err="1" smtClean="0">
                <a:latin typeface="Calibri" pitchFamily="34" charset="0"/>
                <a:cs typeface="Calibri" pitchFamily="34" charset="0"/>
              </a:rPr>
              <a:t>Kladenets</a:t>
            </a:r>
            <a:r>
              <a:rPr lang="en-GB" dirty="0" smtClean="0">
                <a:latin typeface="Calibri" pitchFamily="34" charset="0"/>
                <a:cs typeface="Calibri" pitchFamily="34" charset="0"/>
              </a:rPr>
              <a:t> </a:t>
            </a:r>
            <a:r>
              <a:rPr lang="en-GB" dirty="0">
                <a:latin typeface="Calibri" pitchFamily="34" charset="0"/>
                <a:cs typeface="Calibri" pitchFamily="34" charset="0"/>
              </a:rPr>
              <a:t>lake to cooling towers have been installed - 8 km each; </a:t>
            </a:r>
            <a:r>
              <a:rPr lang="en-US" dirty="0">
                <a:latin typeface="Calibri" pitchFamily="34" charset="0"/>
                <a:cs typeface="Calibri" pitchFamily="34" charset="0"/>
                <a:sym typeface="Verdana" pitchFamily="34" charset="0"/>
              </a:rPr>
              <a:t>the old ones had a leak rate of 50% of the flow</a:t>
            </a:r>
          </a:p>
          <a:p>
            <a:pPr marL="39688">
              <a:buClr>
                <a:schemeClr val="tx1"/>
              </a:buClr>
              <a:buFontTx/>
              <a:buChar char="•"/>
            </a:pPr>
            <a:endParaRPr lang="en-US" dirty="0">
              <a:latin typeface="Calibri" pitchFamily="34" charset="0"/>
              <a:cs typeface="Calibri" pitchFamily="34" charset="0"/>
              <a:sym typeface="Verdana" pitchFamily="34" charset="0"/>
            </a:endParaRPr>
          </a:p>
          <a:p>
            <a:pPr marL="39688">
              <a:buClr>
                <a:schemeClr val="tx1"/>
              </a:buClr>
              <a:buFontTx/>
              <a:buChar char="•"/>
            </a:pPr>
            <a:r>
              <a:rPr lang="en-US" dirty="0">
                <a:latin typeface="Calibri" pitchFamily="34" charset="0"/>
                <a:cs typeface="Calibri" pitchFamily="34" charset="0"/>
                <a:sym typeface="Verdana" pitchFamily="34" charset="0"/>
              </a:rPr>
              <a:t>  A new Water management system recycles the water, which was previously in open circuits, in order to minimize consumption and discharge</a:t>
            </a:r>
          </a:p>
          <a:p>
            <a:pPr marL="39688">
              <a:buClr>
                <a:schemeClr val="tx1"/>
              </a:buClr>
              <a:buFontTx/>
              <a:buChar char="•"/>
            </a:pPr>
            <a:endParaRPr lang="en-US" dirty="0">
              <a:latin typeface="Calibri" pitchFamily="34" charset="0"/>
              <a:cs typeface="Calibri" pitchFamily="34" charset="0"/>
              <a:sym typeface="Verdana" pitchFamily="34" charset="0"/>
            </a:endParaRPr>
          </a:p>
          <a:p>
            <a:pPr marL="39688">
              <a:buClr>
                <a:schemeClr val="tx1"/>
              </a:buClr>
              <a:buFontTx/>
              <a:buChar char="•"/>
            </a:pPr>
            <a:r>
              <a:rPr lang="en-US" dirty="0">
                <a:latin typeface="Calibri" pitchFamily="34" charset="0"/>
                <a:cs typeface="Calibri" pitchFamily="34" charset="0"/>
                <a:sym typeface="Verdana" pitchFamily="34" charset="0"/>
              </a:rPr>
              <a:t>  A new Buffer Pond with capacity of 30.000 m3 has been constructed in the ash handling water management system to equalize the peaks and reduce the consumption of water</a:t>
            </a:r>
            <a:endParaRPr lang="ru-RU" dirty="0">
              <a:latin typeface="Calibri" pitchFamily="34" charset="0"/>
              <a:cs typeface="Calibri" pitchFamily="34" charset="0"/>
              <a:sym typeface="Verdana" pitchFamily="34" charset="0"/>
            </a:endParaRPr>
          </a:p>
        </p:txBody>
      </p:sp>
      <p:pic>
        <p:nvPicPr>
          <p:cNvPr id="18439" name="Picture 10"/>
          <p:cNvPicPr>
            <a:picLocks noChangeAspect="1" noChangeArrowheads="1"/>
          </p:cNvPicPr>
          <p:nvPr/>
        </p:nvPicPr>
        <p:blipFill>
          <a:blip r:embed="rId3" cstate="screen"/>
          <a:srcRect l="5395"/>
          <a:stretch>
            <a:fillRect/>
          </a:stretch>
        </p:blipFill>
        <p:spPr bwMode="auto">
          <a:xfrm>
            <a:off x="685800" y="1143000"/>
            <a:ext cx="2891062" cy="3429000"/>
          </a:xfrm>
          <a:prstGeom prst="rect">
            <a:avLst/>
          </a:prstGeom>
          <a:noFill/>
          <a:ln w="9525">
            <a:noFill/>
            <a:miter lim="800000"/>
            <a:headEnd/>
            <a:tailEnd/>
          </a:ln>
        </p:spPr>
      </p:pic>
      <p:sp>
        <p:nvSpPr>
          <p:cNvPr id="6" name="Rectangle 2"/>
          <p:cNvSpPr txBox="1">
            <a:spLocks noChangeArrowheads="1"/>
          </p:cNvSpPr>
          <p:nvPr/>
        </p:nvSpPr>
        <p:spPr>
          <a:xfrm>
            <a:off x="971550" y="136070"/>
            <a:ext cx="7848600" cy="700642"/>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effectLst/>
                <a:uLnTx/>
                <a:uFillTx/>
                <a:latin typeface="Calibri" pitchFamily="34" charset="0"/>
                <a:ea typeface="ヒラギノ角ゴ Pro W6" pitchFamily="1" charset="-128"/>
                <a:cs typeface="Calibri" pitchFamily="34" charset="0"/>
              </a:rPr>
              <a:t>Environment</a:t>
            </a:r>
            <a:r>
              <a:rPr kumimoji="0" lang="en-US" sz="2400" b="1" i="0" u="none" strike="noStrike" kern="0" cap="none" spc="0" normalizeH="0" noProof="0" dirty="0" smtClean="0">
                <a:ln>
                  <a:noFill/>
                </a:ln>
                <a:effectLst/>
                <a:uLnTx/>
                <a:uFillTx/>
                <a:latin typeface="Calibri" pitchFamily="34" charset="0"/>
                <a:ea typeface="ヒラギノ角ゴ Pro W6" pitchFamily="1" charset="-128"/>
                <a:cs typeface="Calibri" pitchFamily="34" charset="0"/>
              </a:rPr>
              <a:t> Compliance</a:t>
            </a:r>
            <a:endParaRPr kumimoji="0" lang="bg-BG" sz="2400" b="1" i="0" u="none" strike="noStrike" kern="0" cap="none" spc="0" normalizeH="0" baseline="0" noProof="0" dirty="0" smtClean="0">
              <a:ln>
                <a:noFill/>
              </a:ln>
              <a:effectLst/>
              <a:uLnTx/>
              <a:uFillTx/>
              <a:latin typeface="Calibri" pitchFamily="34" charset="0"/>
              <a:ea typeface="+mj-ea"/>
              <a:cs typeface="Calibri"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ltGray">
          <a:xfrm>
            <a:off x="2590800" y="2590800"/>
            <a:ext cx="3657600" cy="609600"/>
          </a:xfrm>
          <a:prstGeom prst="rect">
            <a:avLst/>
          </a:prstGeom>
          <a:solidFill>
            <a:schemeClr val="tx2">
              <a:lumMod val="60000"/>
              <a:lumOff val="40000"/>
              <a:alpha val="50195"/>
            </a:schemeClr>
          </a:solidFill>
          <a:ln w="9525">
            <a:miter lim="800000"/>
            <a:headEnd/>
            <a:tailEnd/>
          </a:ln>
          <a:scene3d>
            <a:camera prst="legacyObliqueBottomRight"/>
            <a:lightRig rig="legacyFlat3" dir="b"/>
          </a:scene3d>
          <a:sp3d prstMaterial="legacyMatte">
            <a:bevelT w="13500" h="13500" prst="angle"/>
            <a:bevelB w="13500" h="13500" prst="angle"/>
            <a:extrusionClr>
              <a:schemeClr val="accent2"/>
            </a:extrusionClr>
          </a:sp3d>
        </p:spPr>
        <p:txBody>
          <a:bodyPr wrap="none" anchor="ctr">
            <a:flatTx/>
          </a:bodyPr>
          <a:lstStyle/>
          <a:p>
            <a:pPr algn="ctr">
              <a:defRPr/>
            </a:pPr>
            <a:endParaRPr lang="es-ES_tradnl">
              <a:latin typeface="Arial" pitchFamily="34" charset="0"/>
              <a:cs typeface="Arial" pitchFamily="34" charset="0"/>
            </a:endParaRPr>
          </a:p>
        </p:txBody>
      </p:sp>
      <p:sp>
        <p:nvSpPr>
          <p:cNvPr id="18435" name="Title 1"/>
          <p:cNvSpPr>
            <a:spLocks noGrp="1"/>
          </p:cNvSpPr>
          <p:nvPr>
            <p:ph type="title"/>
          </p:nvPr>
        </p:nvSpPr>
        <p:spPr>
          <a:xfrm>
            <a:off x="914400" y="0"/>
            <a:ext cx="7920000" cy="900000"/>
          </a:xfrm>
        </p:spPr>
        <p:txBody>
          <a:bodyPr>
            <a:normAutofit/>
          </a:bodyPr>
          <a:lstStyle/>
          <a:p>
            <a:r>
              <a:rPr lang="en-US" sz="2400" b="1" dirty="0" smtClean="0">
                <a:latin typeface="Calibri" pitchFamily="34" charset="0"/>
                <a:cs typeface="Arial" charset="0"/>
              </a:rPr>
              <a:t>Table of Contents</a:t>
            </a:r>
          </a:p>
        </p:txBody>
      </p:sp>
      <p:sp>
        <p:nvSpPr>
          <p:cNvPr id="18436" name="KMA161C8A3"/>
          <p:cNvSpPr>
            <a:spLocks noChangeArrowheads="1"/>
          </p:cNvSpPr>
          <p:nvPr>
            <p:custDataLst>
              <p:tags r:id="rId1"/>
            </p:custDataLst>
          </p:nvPr>
        </p:nvSpPr>
        <p:spPr bwMode="auto">
          <a:xfrm>
            <a:off x="2590800" y="1676400"/>
            <a:ext cx="4267200" cy="1384995"/>
          </a:xfrm>
          <a:prstGeom prst="rect">
            <a:avLst/>
          </a:prstGeom>
          <a:noFill/>
          <a:ln w="9525">
            <a:noFill/>
            <a:miter lim="800000"/>
            <a:headEnd/>
            <a:tailEnd/>
          </a:ln>
        </p:spPr>
        <p:txBody>
          <a:bodyPr wrap="square" lIns="0" tIns="0" rIns="0" bIns="0">
            <a:spAutoFit/>
          </a:bodyPr>
          <a:lstStyle/>
          <a:p>
            <a:pPr marL="457200" indent="-457200">
              <a:spcAft>
                <a:spcPts val="1800"/>
              </a:spcAft>
              <a:buFont typeface="Wingdings" pitchFamily="2" charset="2"/>
              <a:buChar char="§"/>
            </a:pPr>
            <a:r>
              <a:rPr lang="en-US" sz="2000" dirty="0" smtClean="0">
                <a:latin typeface="Calibri" pitchFamily="34" charset="0"/>
              </a:rPr>
              <a:t>Who we are</a:t>
            </a:r>
          </a:p>
          <a:p>
            <a:pPr marL="457200" indent="-457200">
              <a:spcAft>
                <a:spcPts val="1800"/>
              </a:spcAft>
              <a:buFont typeface="Wingdings" pitchFamily="2" charset="2"/>
              <a:buChar char="§"/>
            </a:pPr>
            <a:r>
              <a:rPr lang="en-US" sz="2000" dirty="0" smtClean="0">
                <a:latin typeface="Calibri" pitchFamily="34" charset="0"/>
              </a:rPr>
              <a:t>Project History and </a:t>
            </a:r>
            <a:r>
              <a:rPr lang="en-US" sz="2000" dirty="0" smtClean="0">
                <a:latin typeface="Calibri" pitchFamily="34" charset="0"/>
              </a:rPr>
              <a:t>Development</a:t>
            </a:r>
            <a:endParaRPr lang="en-US" sz="2000" dirty="0" smtClean="0">
              <a:latin typeface="Calibri" pitchFamily="34" charset="0"/>
            </a:endParaRPr>
          </a:p>
          <a:p>
            <a:pPr marL="457200" indent="-457200">
              <a:spcAft>
                <a:spcPts val="1800"/>
              </a:spcAft>
              <a:buFont typeface="Wingdings" pitchFamily="2" charset="2"/>
              <a:buChar char="§"/>
            </a:pPr>
            <a:r>
              <a:rPr lang="en-US" sz="2000" dirty="0" smtClean="0">
                <a:latin typeface="Calibri" pitchFamily="34" charset="0"/>
              </a:rPr>
              <a:t>Future Developments</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2" y="-76200"/>
            <a:ext cx="8064375" cy="1125538"/>
          </a:xfrm>
        </p:spPr>
        <p:txBody>
          <a:bodyPr>
            <a:normAutofit/>
          </a:bodyPr>
          <a:lstStyle/>
          <a:p>
            <a:r>
              <a:rPr lang="en-US" b="1" dirty="0" smtClean="0"/>
              <a:t>Adapting to the EU Internal Energy Market requirements</a:t>
            </a:r>
            <a:endParaRPr lang="en-GB" b="1" dirty="0"/>
          </a:p>
        </p:txBody>
      </p:sp>
      <p:sp>
        <p:nvSpPr>
          <p:cNvPr id="5" name="Rectangle 4"/>
          <p:cNvSpPr/>
          <p:nvPr/>
        </p:nvSpPr>
        <p:spPr>
          <a:xfrm>
            <a:off x="971600" y="990600"/>
            <a:ext cx="7416824" cy="1200329"/>
          </a:xfrm>
          <a:prstGeom prst="rect">
            <a:avLst/>
          </a:prstGeom>
        </p:spPr>
        <p:txBody>
          <a:bodyPr wrap="square">
            <a:spAutoFit/>
          </a:bodyPr>
          <a:lstStyle/>
          <a:p>
            <a:r>
              <a:rPr lang="en-US" b="1" i="1" dirty="0" smtClean="0">
                <a:latin typeface="+mn-lt"/>
                <a:cs typeface="Calibri" pitchFamily="34" charset="0"/>
              </a:rPr>
              <a:t>“When it comes to gas and electricity, citizens and businesses are interested in two things – security of supply at any time and affordable price.” </a:t>
            </a:r>
          </a:p>
          <a:p>
            <a:r>
              <a:rPr lang="en-US" b="1" i="1" dirty="0" smtClean="0">
                <a:latin typeface="+mn-lt"/>
                <a:cs typeface="Calibri" pitchFamily="34" charset="0"/>
              </a:rPr>
              <a:t>					</a:t>
            </a:r>
            <a:r>
              <a:rPr lang="en-US" b="1" dirty="0" err="1" smtClean="0">
                <a:latin typeface="+mn-lt"/>
                <a:cs typeface="Calibri" pitchFamily="34" charset="0"/>
              </a:rPr>
              <a:t>Günther</a:t>
            </a:r>
            <a:r>
              <a:rPr lang="en-US" b="1" dirty="0" smtClean="0">
                <a:latin typeface="+mn-lt"/>
                <a:cs typeface="Calibri" pitchFamily="34" charset="0"/>
              </a:rPr>
              <a:t> H. </a:t>
            </a:r>
            <a:r>
              <a:rPr lang="en-US" b="1" dirty="0" err="1" smtClean="0">
                <a:latin typeface="+mn-lt"/>
                <a:cs typeface="Calibri" pitchFamily="34" charset="0"/>
              </a:rPr>
              <a:t>Oettinger</a:t>
            </a:r>
            <a:r>
              <a:rPr lang="en-US" b="1" dirty="0" smtClean="0">
                <a:latin typeface="+mn-lt"/>
                <a:cs typeface="Calibri" pitchFamily="34" charset="0"/>
              </a:rPr>
              <a:t>, </a:t>
            </a:r>
          </a:p>
          <a:p>
            <a:r>
              <a:rPr lang="en-US" b="1" dirty="0" smtClean="0">
                <a:latin typeface="+mn-lt"/>
                <a:cs typeface="Calibri" pitchFamily="34" charset="0"/>
              </a:rPr>
              <a:t>					EU Commissioner</a:t>
            </a:r>
            <a:endParaRPr lang="en-US" b="1" dirty="0">
              <a:latin typeface="+mn-lt"/>
              <a:cs typeface="Calibri" pitchFamily="34" charset="0"/>
            </a:endParaRPr>
          </a:p>
        </p:txBody>
      </p:sp>
      <p:sp>
        <p:nvSpPr>
          <p:cNvPr id="6" name="Rounded Rectangle 5"/>
          <p:cNvSpPr/>
          <p:nvPr/>
        </p:nvSpPr>
        <p:spPr>
          <a:xfrm>
            <a:off x="533400" y="5486400"/>
            <a:ext cx="830580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85800" y="5525869"/>
            <a:ext cx="8001000" cy="646331"/>
          </a:xfrm>
          <a:prstGeom prst="rect">
            <a:avLst/>
          </a:prstGeom>
        </p:spPr>
        <p:txBody>
          <a:bodyPr wrap="square">
            <a:spAutoFit/>
          </a:bodyPr>
          <a:lstStyle/>
          <a:p>
            <a:r>
              <a:rPr lang="en-US" b="1" dirty="0" smtClean="0">
                <a:latin typeface="Calibri" pitchFamily="34" charset="0"/>
                <a:cs typeface="Calibri" pitchFamily="34" charset="0"/>
              </a:rPr>
              <a:t>Currently  CG Maritsa East 3 accounts for  12% of net generation in Bulgaria, produced from local lignite, using environmentally compliant technology.</a:t>
            </a:r>
            <a:endParaRPr lang="en-US" dirty="0" smtClean="0">
              <a:latin typeface="Calibri" pitchFamily="34" charset="0"/>
              <a:cs typeface="Calibri" pitchFamily="34" charset="0"/>
            </a:endParaRPr>
          </a:p>
        </p:txBody>
      </p:sp>
      <p:sp>
        <p:nvSpPr>
          <p:cNvPr id="8" name="Rectangle 7"/>
          <p:cNvSpPr/>
          <p:nvPr/>
        </p:nvSpPr>
        <p:spPr>
          <a:xfrm>
            <a:off x="533400" y="2177802"/>
            <a:ext cx="8153400" cy="3308598"/>
          </a:xfrm>
          <a:prstGeom prst="rect">
            <a:avLst/>
          </a:prstGeom>
        </p:spPr>
        <p:txBody>
          <a:bodyPr wrap="square">
            <a:spAutoFit/>
          </a:bodyPr>
          <a:lstStyle/>
          <a:p>
            <a:pPr marL="342900" indent="-342900">
              <a:spcBef>
                <a:spcPct val="50000"/>
              </a:spcBef>
              <a:buFont typeface="Wingdings" pitchFamily="2" charset="2"/>
              <a:buChar char="§"/>
              <a:defRPr/>
            </a:pPr>
            <a:r>
              <a:rPr lang="en-US" sz="1900" dirty="0" smtClean="0">
                <a:latin typeface="Calibri" pitchFamily="34" charset="0"/>
                <a:cs typeface="Calibri" pitchFamily="34" charset="0"/>
              </a:rPr>
              <a:t>Having completed successfully the first private large scale modernization in the Bulgarian energy sector in 2009, CG Maritsa East 3 is presently an important long term, secure, low-emission, low cost provider of power to the Bulgarian market;</a:t>
            </a:r>
            <a:endParaRPr lang="en-US" sz="1900" b="1" dirty="0" smtClean="0">
              <a:latin typeface="Calibri" pitchFamily="34" charset="0"/>
              <a:cs typeface="Calibri" pitchFamily="34" charset="0"/>
            </a:endParaRPr>
          </a:p>
          <a:p>
            <a:pPr marL="342900" indent="-342900">
              <a:spcBef>
                <a:spcPct val="50000"/>
              </a:spcBef>
              <a:buFont typeface="Wingdings" pitchFamily="2" charset="2"/>
              <a:buChar char="§"/>
              <a:defRPr/>
            </a:pPr>
            <a:r>
              <a:rPr lang="en-US" sz="1900" dirty="0" smtClean="0">
                <a:latin typeface="Calibri" pitchFamily="34" charset="0"/>
                <a:cs typeface="Calibri" pitchFamily="34" charset="0"/>
              </a:rPr>
              <a:t>The robust and sustainable suite of project agreements, including the PPA, the Lignite Supply Agreement, and the EPC Contract made possible both the financing from EBRD and other multilateral financing institutions as well as the investment;</a:t>
            </a:r>
          </a:p>
          <a:p>
            <a:pPr marL="342900" indent="-342900">
              <a:spcBef>
                <a:spcPct val="50000"/>
              </a:spcBef>
              <a:buFont typeface="Wingdings" pitchFamily="2" charset="2"/>
              <a:buChar char="§"/>
              <a:defRPr/>
            </a:pPr>
            <a:r>
              <a:rPr lang="en-US" sz="1900" dirty="0" smtClean="0">
                <a:latin typeface="Calibri" pitchFamily="34" charset="0"/>
                <a:cs typeface="Calibri" pitchFamily="34" charset="0"/>
              </a:rPr>
              <a:t>The refurbishment of an existing asset </a:t>
            </a:r>
            <a:r>
              <a:rPr lang="en-US" sz="1900" dirty="0" smtClean="0">
                <a:latin typeface="Calibri" pitchFamily="34" charset="0"/>
                <a:cs typeface="Calibri" pitchFamily="34" charset="0"/>
              </a:rPr>
              <a:t> </a:t>
            </a:r>
            <a:r>
              <a:rPr lang="en-US" sz="1900" dirty="0" smtClean="0">
                <a:latin typeface="Calibri" pitchFamily="34" charset="0"/>
                <a:cs typeface="Calibri" pitchFamily="34" charset="0"/>
              </a:rPr>
              <a:t>contributed favorably to achieving an affordable PPA tariff.</a:t>
            </a:r>
            <a:endParaRPr lang="en-US" sz="1900" b="1" dirty="0" smtClean="0">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900112" y="-76200"/>
            <a:ext cx="8064375" cy="1125538"/>
          </a:xfrm>
        </p:spPr>
        <p:txBody>
          <a:bodyPr>
            <a:normAutofit/>
          </a:bodyPr>
          <a:lstStyle/>
          <a:p>
            <a:r>
              <a:rPr lang="en-US" b="1" dirty="0" smtClean="0"/>
              <a:t>Challenges Before Bulgarian Energy Sector</a:t>
            </a:r>
            <a:endParaRPr lang="en-GB" b="1" dirty="0"/>
          </a:p>
        </p:txBody>
      </p:sp>
      <p:sp>
        <p:nvSpPr>
          <p:cNvPr id="4" name="Rectangle 3"/>
          <p:cNvSpPr/>
          <p:nvPr/>
        </p:nvSpPr>
        <p:spPr>
          <a:xfrm>
            <a:off x="762000" y="1295400"/>
            <a:ext cx="7848600" cy="2862322"/>
          </a:xfrm>
          <a:prstGeom prst="rect">
            <a:avLst/>
          </a:prstGeom>
        </p:spPr>
        <p:txBody>
          <a:bodyPr wrap="square">
            <a:spAutoFit/>
          </a:bodyPr>
          <a:lstStyle/>
          <a:p>
            <a:r>
              <a:rPr lang="en-US" sz="2000" dirty="0" smtClean="0">
                <a:latin typeface="+mn-lt"/>
              </a:rPr>
              <a:t>Successful  implementation of 3</a:t>
            </a:r>
            <a:r>
              <a:rPr lang="en-US" sz="2000" baseline="30000" dirty="0" smtClean="0">
                <a:latin typeface="+mn-lt"/>
              </a:rPr>
              <a:t>rd</a:t>
            </a:r>
            <a:r>
              <a:rPr lang="en-US" sz="2000" dirty="0" smtClean="0">
                <a:latin typeface="+mn-lt"/>
              </a:rPr>
              <a:t> Liberalization Package, including:</a:t>
            </a:r>
          </a:p>
          <a:p>
            <a:endParaRPr lang="en-US" sz="2000" dirty="0" smtClean="0">
              <a:latin typeface="+mn-lt"/>
            </a:endParaRPr>
          </a:p>
          <a:p>
            <a:pPr marL="342900" indent="-342900">
              <a:spcBef>
                <a:spcPct val="50000"/>
              </a:spcBef>
              <a:buFont typeface="Wingdings" pitchFamily="2" charset="2"/>
              <a:buChar char="§"/>
              <a:defRPr/>
            </a:pPr>
            <a:r>
              <a:rPr lang="en-US" sz="2000" dirty="0" smtClean="0">
                <a:solidFill>
                  <a:prstClr val="black"/>
                </a:solidFill>
                <a:latin typeface="+mn-lt"/>
              </a:rPr>
              <a:t>Completion of the unbundling of TSO from NEK</a:t>
            </a:r>
            <a:r>
              <a:rPr lang="en-US" sz="2000" dirty="0" smtClean="0">
                <a:latin typeface="+mn-lt"/>
                <a:cs typeface="Calibri" pitchFamily="34" charset="0"/>
              </a:rPr>
              <a:t>;</a:t>
            </a:r>
            <a:endParaRPr lang="en-US" sz="2000" b="1" dirty="0" smtClean="0">
              <a:latin typeface="+mn-lt"/>
              <a:cs typeface="Calibri" pitchFamily="34" charset="0"/>
            </a:endParaRPr>
          </a:p>
          <a:p>
            <a:pPr marL="342900" indent="-342900">
              <a:spcBef>
                <a:spcPct val="50000"/>
              </a:spcBef>
              <a:buFont typeface="Wingdings" pitchFamily="2" charset="2"/>
              <a:buChar char="§"/>
              <a:defRPr/>
            </a:pPr>
            <a:r>
              <a:rPr lang="en-US" sz="2000" dirty="0" smtClean="0">
                <a:solidFill>
                  <a:prstClr val="black"/>
                </a:solidFill>
                <a:latin typeface="+mn-lt"/>
              </a:rPr>
              <a:t>Introduction of effective market mechanism for balancing energy</a:t>
            </a:r>
            <a:r>
              <a:rPr lang="en-US" sz="2000" dirty="0" smtClean="0">
                <a:latin typeface="+mn-lt"/>
                <a:cs typeface="Calibri" pitchFamily="34" charset="0"/>
              </a:rPr>
              <a:t>;</a:t>
            </a:r>
          </a:p>
          <a:p>
            <a:pPr marL="342900" indent="-342900">
              <a:spcBef>
                <a:spcPct val="50000"/>
              </a:spcBef>
              <a:buFont typeface="Wingdings" pitchFamily="2" charset="2"/>
              <a:buChar char="§"/>
              <a:defRPr/>
            </a:pPr>
            <a:r>
              <a:rPr lang="en-US" sz="2000" dirty="0" smtClean="0">
                <a:latin typeface="+mn-lt"/>
              </a:rPr>
              <a:t>Adoption of revised Electricity Trading Rules;</a:t>
            </a:r>
          </a:p>
          <a:p>
            <a:pPr marL="342900" indent="-342900">
              <a:spcBef>
                <a:spcPct val="50000"/>
              </a:spcBef>
              <a:buFont typeface="Wingdings" pitchFamily="2" charset="2"/>
              <a:buChar char="§"/>
              <a:defRPr/>
            </a:pPr>
            <a:r>
              <a:rPr lang="en-US" sz="2000" dirty="0" smtClean="0">
                <a:latin typeface="+mn-lt"/>
              </a:rPr>
              <a:t> Effective and sustainable regulatory  framework addressing RES and high efficiency CHPs.</a:t>
            </a:r>
          </a:p>
        </p:txBody>
      </p:sp>
      <p:sp>
        <p:nvSpPr>
          <p:cNvPr id="6" name="Rectangle 5"/>
          <p:cNvSpPr/>
          <p:nvPr/>
        </p:nvSpPr>
        <p:spPr>
          <a:xfrm>
            <a:off x="609600" y="4495800"/>
            <a:ext cx="8229600" cy="1323439"/>
          </a:xfrm>
          <a:prstGeom prst="rect">
            <a:avLst/>
          </a:prstGeom>
        </p:spPr>
        <p:txBody>
          <a:bodyPr wrap="square">
            <a:spAutoFit/>
          </a:bodyPr>
          <a:lstStyle/>
          <a:p>
            <a:pPr lvl="0"/>
            <a:r>
              <a:rPr lang="en-US" sz="2000" b="1" dirty="0" smtClean="0">
                <a:latin typeface="+mn-lt"/>
              </a:rPr>
              <a:t>CG Maritsa East 3 has </a:t>
            </a:r>
            <a:r>
              <a:rPr lang="en-US" sz="2000" b="1" dirty="0" smtClean="0">
                <a:latin typeface="+mn-lt"/>
              </a:rPr>
              <a:t>hired, </a:t>
            </a:r>
            <a:r>
              <a:rPr lang="en-US" sz="2000" b="1" dirty="0" smtClean="0">
                <a:latin typeface="+mn-lt"/>
              </a:rPr>
              <a:t>a leading international consultant on energy market reform, to assure the best fit of the Maritsa East 3 plant with the ongoing market reform in strict compliance with the 3</a:t>
            </a:r>
            <a:r>
              <a:rPr lang="en-US" sz="2000" b="1" baseline="30000" dirty="0" smtClean="0">
                <a:latin typeface="+mn-lt"/>
              </a:rPr>
              <a:t>rd</a:t>
            </a:r>
            <a:r>
              <a:rPr lang="en-US" sz="2000" b="1" dirty="0" smtClean="0">
                <a:latin typeface="+mn-lt"/>
              </a:rPr>
              <a:t> Liberalization Package</a:t>
            </a:r>
          </a:p>
        </p:txBody>
      </p:sp>
      <p:sp>
        <p:nvSpPr>
          <p:cNvPr id="8" name="Rounded Rectangle 7"/>
          <p:cNvSpPr/>
          <p:nvPr/>
        </p:nvSpPr>
        <p:spPr>
          <a:xfrm>
            <a:off x="533400" y="4419600"/>
            <a:ext cx="8305800" cy="1600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ltGray">
          <a:xfrm>
            <a:off x="2590800" y="1676400"/>
            <a:ext cx="3657600" cy="609600"/>
          </a:xfrm>
          <a:prstGeom prst="rect">
            <a:avLst/>
          </a:prstGeom>
          <a:solidFill>
            <a:schemeClr val="tx2">
              <a:lumMod val="60000"/>
              <a:lumOff val="40000"/>
              <a:alpha val="50195"/>
            </a:schemeClr>
          </a:solidFill>
          <a:ln w="9525">
            <a:miter lim="800000"/>
            <a:headEnd/>
            <a:tailEnd/>
          </a:ln>
          <a:scene3d>
            <a:camera prst="legacyObliqueBottomRight"/>
            <a:lightRig rig="legacyFlat3" dir="b"/>
          </a:scene3d>
          <a:sp3d prstMaterial="legacyMatte">
            <a:bevelT w="13500" h="13500" prst="angle"/>
            <a:bevelB w="13500" h="13500" prst="angle"/>
            <a:extrusionClr>
              <a:schemeClr val="accent2"/>
            </a:extrusionClr>
          </a:sp3d>
        </p:spPr>
        <p:txBody>
          <a:bodyPr wrap="none" anchor="ctr">
            <a:flatTx/>
          </a:bodyPr>
          <a:lstStyle/>
          <a:p>
            <a:pPr algn="ctr">
              <a:defRPr/>
            </a:pPr>
            <a:endParaRPr lang="es-ES_tradnl">
              <a:latin typeface="Arial" pitchFamily="34" charset="0"/>
              <a:cs typeface="Arial" pitchFamily="34" charset="0"/>
            </a:endParaRPr>
          </a:p>
        </p:txBody>
      </p:sp>
      <p:sp>
        <p:nvSpPr>
          <p:cNvPr id="18435" name="Title 1"/>
          <p:cNvSpPr>
            <a:spLocks noGrp="1"/>
          </p:cNvSpPr>
          <p:nvPr>
            <p:ph type="title"/>
          </p:nvPr>
        </p:nvSpPr>
        <p:spPr>
          <a:xfrm>
            <a:off x="914400" y="0"/>
            <a:ext cx="7920000" cy="900000"/>
          </a:xfrm>
        </p:spPr>
        <p:txBody>
          <a:bodyPr>
            <a:normAutofit/>
          </a:bodyPr>
          <a:lstStyle/>
          <a:p>
            <a:r>
              <a:rPr lang="en-US" sz="2400" b="1" dirty="0" smtClean="0">
                <a:latin typeface="Calibri" pitchFamily="34" charset="0"/>
                <a:cs typeface="Arial" charset="0"/>
              </a:rPr>
              <a:t>Table of Contents</a:t>
            </a:r>
          </a:p>
        </p:txBody>
      </p:sp>
      <p:sp>
        <p:nvSpPr>
          <p:cNvPr id="18436" name="KMA161C8A3"/>
          <p:cNvSpPr>
            <a:spLocks noChangeArrowheads="1"/>
          </p:cNvSpPr>
          <p:nvPr>
            <p:custDataLst>
              <p:tags r:id="rId1"/>
            </p:custDataLst>
          </p:nvPr>
        </p:nvSpPr>
        <p:spPr bwMode="auto">
          <a:xfrm>
            <a:off x="2743200" y="1830050"/>
            <a:ext cx="4267200" cy="1384995"/>
          </a:xfrm>
          <a:prstGeom prst="rect">
            <a:avLst/>
          </a:prstGeom>
          <a:noFill/>
          <a:ln w="9525">
            <a:noFill/>
            <a:miter lim="800000"/>
            <a:headEnd/>
            <a:tailEnd/>
          </a:ln>
        </p:spPr>
        <p:txBody>
          <a:bodyPr wrap="square" lIns="0" tIns="0" rIns="0" bIns="0">
            <a:spAutoFit/>
          </a:bodyPr>
          <a:lstStyle/>
          <a:p>
            <a:pPr marL="457200" indent="-457200">
              <a:spcAft>
                <a:spcPts val="1800"/>
              </a:spcAft>
              <a:buFont typeface="Wingdings" pitchFamily="2" charset="2"/>
              <a:buChar char="§"/>
            </a:pPr>
            <a:r>
              <a:rPr lang="en-US" sz="2000" dirty="0" smtClean="0">
                <a:latin typeface="Calibri" pitchFamily="34" charset="0"/>
              </a:rPr>
              <a:t>Who we are</a:t>
            </a:r>
          </a:p>
          <a:p>
            <a:pPr marL="457200" indent="-457200">
              <a:spcAft>
                <a:spcPts val="1800"/>
              </a:spcAft>
              <a:buFont typeface="Wingdings" pitchFamily="2" charset="2"/>
              <a:buChar char="§"/>
            </a:pPr>
            <a:r>
              <a:rPr lang="en-US" sz="2000" dirty="0" smtClean="0">
                <a:latin typeface="Calibri" pitchFamily="34" charset="0"/>
              </a:rPr>
              <a:t>Project History and Development</a:t>
            </a:r>
          </a:p>
          <a:p>
            <a:pPr marL="457200" indent="-457200">
              <a:spcAft>
                <a:spcPts val="1800"/>
              </a:spcAft>
              <a:buFont typeface="Wingdings" pitchFamily="2" charset="2"/>
              <a:buChar char="§"/>
            </a:pPr>
            <a:r>
              <a:rPr lang="en-US" sz="2000" dirty="0" smtClean="0">
                <a:latin typeface="Calibri" pitchFamily="34" charset="0"/>
              </a:rPr>
              <a:t>Future Developments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900112" y="-76200"/>
            <a:ext cx="8064375" cy="1125538"/>
          </a:xfrm>
        </p:spPr>
        <p:txBody>
          <a:bodyPr>
            <a:normAutofit/>
          </a:bodyPr>
          <a:lstStyle/>
          <a:p>
            <a:r>
              <a:rPr lang="en-US" b="1" dirty="0" smtClean="0"/>
              <a:t>Next steps – Proactive Collaborative Engagement</a:t>
            </a:r>
            <a:endParaRPr lang="en-GB" b="1" dirty="0"/>
          </a:p>
        </p:txBody>
      </p:sp>
      <p:sp>
        <p:nvSpPr>
          <p:cNvPr id="5" name="Rectangle 4"/>
          <p:cNvSpPr/>
          <p:nvPr/>
        </p:nvSpPr>
        <p:spPr>
          <a:xfrm>
            <a:off x="762000" y="1752600"/>
            <a:ext cx="7696200" cy="3816429"/>
          </a:xfrm>
          <a:prstGeom prst="rect">
            <a:avLst/>
          </a:prstGeom>
        </p:spPr>
        <p:txBody>
          <a:bodyPr wrap="square">
            <a:spAutoFit/>
          </a:bodyPr>
          <a:lstStyle/>
          <a:p>
            <a:r>
              <a:rPr lang="en-US" sz="2200" dirty="0" err="1" smtClean="0">
                <a:latin typeface="+mn-lt"/>
              </a:rPr>
              <a:t>ContourGlobal</a:t>
            </a:r>
            <a:r>
              <a:rPr lang="en-US" sz="2200" dirty="0" smtClean="0">
                <a:latin typeface="+mn-lt"/>
              </a:rPr>
              <a:t> is committed to being a long term, secure, low-emission, low cost provider of power to the Bulgarian market.  This is due to the strength of the agreements between us and the Bulgarian government, and the investments these agreements have made possible. </a:t>
            </a:r>
            <a:endParaRPr lang="en-US" sz="2200" dirty="0" smtClean="0">
              <a:latin typeface="+mn-lt"/>
            </a:endParaRPr>
          </a:p>
          <a:p>
            <a:endParaRPr lang="en-US" sz="2200" dirty="0" smtClean="0">
              <a:latin typeface="+mn-lt"/>
            </a:endParaRPr>
          </a:p>
          <a:p>
            <a:endParaRPr lang="en-US" sz="2200" dirty="0" smtClean="0">
              <a:latin typeface="+mn-lt"/>
            </a:endParaRPr>
          </a:p>
          <a:p>
            <a:r>
              <a:rPr lang="en-US" sz="2200" dirty="0" err="1" smtClean="0">
                <a:latin typeface="+mn-lt"/>
              </a:rPr>
              <a:t>ContourGlobal</a:t>
            </a:r>
            <a:r>
              <a:rPr lang="en-US" sz="2200" dirty="0" smtClean="0">
                <a:latin typeface="+mn-lt"/>
              </a:rPr>
              <a:t> is actively working with the government, the regulator, and other stakeholders in the development of a functioning electricity market that will benefit all Bulgarians and in compliance with the objectives of the EU Third Energy Directive.</a:t>
            </a:r>
            <a:endParaRPr lang="en-US" sz="2200" dirty="0">
              <a:latin typeface="+mn-lt"/>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a:xfrm>
            <a:off x="936104" y="124193"/>
            <a:ext cx="8244408" cy="712519"/>
          </a:xfrm>
        </p:spPr>
        <p:txBody>
          <a:bodyPr>
            <a:normAutofit/>
          </a:bodyPr>
          <a:lstStyle/>
          <a:p>
            <a:r>
              <a:rPr lang="en-US" b="1" dirty="0"/>
              <a:t>ContourGlobal at a </a:t>
            </a:r>
            <a:r>
              <a:rPr lang="en-US" b="1" dirty="0" smtClean="0"/>
              <a:t>Glance</a:t>
            </a:r>
            <a:endParaRPr lang="en-US" b="1" dirty="0"/>
          </a:p>
        </p:txBody>
      </p:sp>
      <p:sp>
        <p:nvSpPr>
          <p:cNvPr id="18435" name="Rectangle 1027"/>
          <p:cNvSpPr>
            <a:spLocks noGrp="1" noChangeArrowheads="1"/>
          </p:cNvSpPr>
          <p:nvPr>
            <p:ph type="body" idx="1"/>
          </p:nvPr>
        </p:nvSpPr>
        <p:spPr>
          <a:xfrm>
            <a:off x="609600" y="1066801"/>
            <a:ext cx="8077200" cy="3200399"/>
          </a:xfrm>
        </p:spPr>
        <p:txBody>
          <a:bodyPr>
            <a:noAutofit/>
          </a:bodyPr>
          <a:lstStyle/>
          <a:p>
            <a:pPr>
              <a:buFont typeface="Wingdings" pitchFamily="2" charset="2"/>
              <a:buChar char="§"/>
            </a:pPr>
            <a:r>
              <a:rPr lang="en-US" sz="1800" dirty="0" smtClean="0">
                <a:latin typeface="+mj-lt"/>
              </a:rPr>
              <a:t>We are a power company, a global independent power producer;</a:t>
            </a:r>
          </a:p>
          <a:p>
            <a:pPr>
              <a:buFont typeface="Wingdings" pitchFamily="2" charset="2"/>
              <a:buChar char="§"/>
            </a:pPr>
            <a:endParaRPr lang="en-US" sz="1800" dirty="0" smtClean="0">
              <a:latin typeface="+mj-lt"/>
            </a:endParaRPr>
          </a:p>
          <a:p>
            <a:pPr>
              <a:buFont typeface="Wingdings" pitchFamily="2" charset="2"/>
              <a:buChar char="§"/>
            </a:pPr>
            <a:r>
              <a:rPr lang="en-US" sz="1800" dirty="0" smtClean="0">
                <a:latin typeface="+mj-lt"/>
              </a:rPr>
              <a:t>We develop, acquire and operate large, long-term contracted power generating stations for national grids and utilities primarily in developing markets;</a:t>
            </a:r>
          </a:p>
          <a:p>
            <a:pPr>
              <a:buFont typeface="Wingdings" pitchFamily="2" charset="2"/>
              <a:buChar char="§"/>
            </a:pPr>
            <a:endParaRPr lang="en-US" sz="1800" dirty="0" smtClean="0">
              <a:latin typeface="+mj-lt"/>
            </a:endParaRPr>
          </a:p>
          <a:p>
            <a:pPr>
              <a:buFont typeface="Wingdings" pitchFamily="2" charset="2"/>
              <a:buChar char="§"/>
            </a:pPr>
            <a:r>
              <a:rPr lang="en-US" sz="1800" dirty="0" smtClean="0">
                <a:latin typeface="+mj-lt"/>
              </a:rPr>
              <a:t>We develop and operate innovative energy solutions for multinational companies in developing markets (ContourGlobal Solutions);</a:t>
            </a:r>
          </a:p>
          <a:p>
            <a:pPr lvl="1">
              <a:buFont typeface="Wingdings" pitchFamily="2" charset="2"/>
              <a:buChar char="§"/>
            </a:pPr>
            <a:endParaRPr lang="en-US" sz="1800" dirty="0" smtClean="0">
              <a:latin typeface="+mj-lt"/>
            </a:endParaRPr>
          </a:p>
          <a:p>
            <a:pPr>
              <a:buFont typeface="Wingdings" pitchFamily="2" charset="2"/>
              <a:buChar char="§"/>
            </a:pPr>
            <a:r>
              <a:rPr lang="en-US" sz="1800" dirty="0" smtClean="0">
                <a:latin typeface="+mj-lt"/>
              </a:rPr>
              <a:t>Increasingly, </a:t>
            </a:r>
            <a:r>
              <a:rPr lang="en-US" sz="1800" dirty="0">
                <a:latin typeface="+mj-lt"/>
              </a:rPr>
              <a:t>we also pursue opportunistic acquisitions and development where we leverage our </a:t>
            </a:r>
            <a:r>
              <a:rPr lang="en-US" sz="1800" dirty="0" smtClean="0">
                <a:latin typeface="+mj-lt"/>
              </a:rPr>
              <a:t>regional operating presence.</a:t>
            </a:r>
          </a:p>
        </p:txBody>
      </p:sp>
      <p:sp>
        <p:nvSpPr>
          <p:cNvPr id="4" name="Slide Number Placeholder 2"/>
          <p:cNvSpPr txBox="1">
            <a:spLocks/>
          </p:cNvSpPr>
          <p:nvPr/>
        </p:nvSpPr>
        <p:spPr bwMode="auto">
          <a:xfrm>
            <a:off x="4419599" y="6457950"/>
            <a:ext cx="352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C78780AB-289E-EC43-8734-A7AD04299C43}" type="slidenum">
              <a:rPr kumimoji="0" lang="en-US" sz="1200" i="0" u="none" strike="noStrike" kern="1200" cap="none" spc="0" normalizeH="0" baseline="0" noProof="0" smtClean="0">
                <a:ln>
                  <a:noFill/>
                </a:ln>
                <a:solidFill>
                  <a:schemeClr val="bg1"/>
                </a:solidFill>
                <a:effectLst/>
                <a:uLnTx/>
                <a:uFillTx/>
                <a:latin typeface="Calibri"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3</a:t>
            </a:fld>
            <a:endParaRPr kumimoji="0" lang="en-US" sz="1200" i="0" u="none" strike="noStrike" kern="1200" cap="none" spc="0" normalizeH="0" baseline="0" noProof="0" dirty="0">
              <a:ln>
                <a:noFill/>
              </a:ln>
              <a:solidFill>
                <a:schemeClr val="bg1"/>
              </a:solidFill>
              <a:effectLst/>
              <a:uLnTx/>
              <a:uFillTx/>
              <a:latin typeface="Calibri" pitchFamily="34" charset="0"/>
            </a:endParaRPr>
          </a:p>
        </p:txBody>
      </p:sp>
      <p:sp>
        <p:nvSpPr>
          <p:cNvPr id="2" name="TextBox 1"/>
          <p:cNvSpPr txBox="1"/>
          <p:nvPr/>
        </p:nvSpPr>
        <p:spPr>
          <a:xfrm>
            <a:off x="609600" y="4343400"/>
            <a:ext cx="8229600" cy="1754326"/>
          </a:xfrm>
          <a:prstGeom prst="rect">
            <a:avLst/>
          </a:prstGeom>
          <a:noFill/>
        </p:spPr>
        <p:txBody>
          <a:bodyPr wrap="square" rtlCol="0">
            <a:spAutoFit/>
          </a:bodyPr>
          <a:lstStyle/>
          <a:p>
            <a:pPr>
              <a:buFont typeface="Wingdings" pitchFamily="2" charset="2"/>
              <a:buChar char="§"/>
            </a:pPr>
            <a:r>
              <a:rPr lang="en-US" dirty="0" smtClean="0">
                <a:latin typeface="+mn-lt"/>
              </a:rPr>
              <a:t>    Key </a:t>
            </a:r>
            <a:r>
              <a:rPr lang="en-US" dirty="0">
                <a:latin typeface="+mn-lt"/>
              </a:rPr>
              <a:t>facts and figures: </a:t>
            </a:r>
          </a:p>
          <a:p>
            <a:pPr lvl="1">
              <a:buFont typeface="Calibri" pitchFamily="34" charset="0"/>
              <a:buChar char="‒"/>
            </a:pPr>
            <a:r>
              <a:rPr lang="en-US" dirty="0" smtClean="0">
                <a:latin typeface="+mn-lt"/>
              </a:rPr>
              <a:t> Company </a:t>
            </a:r>
            <a:r>
              <a:rPr lang="en-US" dirty="0">
                <a:latin typeface="+mn-lt"/>
              </a:rPr>
              <a:t>headquartered in New York City</a:t>
            </a:r>
          </a:p>
          <a:p>
            <a:pPr lvl="1">
              <a:buFont typeface="Calibri" pitchFamily="34" charset="0"/>
              <a:buChar char="‒"/>
            </a:pPr>
            <a:r>
              <a:rPr lang="en-US" dirty="0" smtClean="0">
                <a:latin typeface="+mn-lt"/>
              </a:rPr>
              <a:t> Significant </a:t>
            </a:r>
            <a:r>
              <a:rPr lang="en-US" dirty="0">
                <a:latin typeface="+mn-lt"/>
              </a:rPr>
              <a:t>U.S. investor base (educational endowments, pension funds and </a:t>
            </a:r>
            <a:r>
              <a:rPr lang="en-US" dirty="0">
                <a:latin typeface="+mn-lt"/>
                <a:cs typeface="Arial" pitchFamily="34" charset="0"/>
              </a:rPr>
              <a:t>individual</a:t>
            </a:r>
            <a:r>
              <a:rPr lang="en-US" dirty="0">
                <a:latin typeface="+mn-lt"/>
              </a:rPr>
              <a:t> investors)</a:t>
            </a:r>
          </a:p>
          <a:p>
            <a:pPr lvl="1">
              <a:buFont typeface="Calibri" pitchFamily="34" charset="0"/>
              <a:buChar char="‒"/>
            </a:pPr>
            <a:r>
              <a:rPr lang="en-US" dirty="0" smtClean="0">
                <a:latin typeface="+mn-lt"/>
              </a:rPr>
              <a:t> 2012 </a:t>
            </a:r>
            <a:r>
              <a:rPr lang="en-US" dirty="0">
                <a:latin typeface="+mn-lt"/>
              </a:rPr>
              <a:t>Revenue budget of $1.0 billion</a:t>
            </a:r>
          </a:p>
          <a:p>
            <a:pPr lvl="1">
              <a:buFont typeface="Calibri" pitchFamily="34" charset="0"/>
              <a:buChar char="‒"/>
            </a:pPr>
            <a:r>
              <a:rPr lang="en-US" dirty="0" smtClean="0">
                <a:latin typeface="+mn-lt"/>
              </a:rPr>
              <a:t> 1,500 </a:t>
            </a:r>
            <a:r>
              <a:rPr lang="en-US" dirty="0">
                <a:latin typeface="+mn-lt"/>
              </a:rPr>
              <a:t>employees globally at year-end 2011</a:t>
            </a:r>
          </a:p>
        </p:txBody>
      </p:sp>
    </p:spTree>
    <p:extLst>
      <p:ext uri="{BB962C8B-B14F-4D97-AF65-F5344CB8AC3E}">
        <p14:creationId xmlns:p14="http://schemas.microsoft.com/office/powerpoint/2010/main" val="83443006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95350" y="76200"/>
            <a:ext cx="7867650" cy="838200"/>
          </a:xfrm>
        </p:spPr>
        <p:txBody>
          <a:bodyPr>
            <a:normAutofit/>
          </a:bodyPr>
          <a:lstStyle/>
          <a:p>
            <a:r>
              <a:rPr lang="en-US" b="1" dirty="0" smtClean="0">
                <a:latin typeface="Calibri" pitchFamily="34" charset="0"/>
              </a:rPr>
              <a:t>Company History and Milestones</a:t>
            </a:r>
            <a:endParaRPr lang="en-US" b="1" dirty="0">
              <a:latin typeface="Calibri" pitchFamily="34" charset="0"/>
            </a:endParaRPr>
          </a:p>
        </p:txBody>
      </p:sp>
      <p:sp>
        <p:nvSpPr>
          <p:cNvPr id="36" name="Title 1"/>
          <p:cNvSpPr txBox="1">
            <a:spLocks/>
          </p:cNvSpPr>
          <p:nvPr/>
        </p:nvSpPr>
        <p:spPr bwMode="auto">
          <a:xfrm>
            <a:off x="3250777" y="1166811"/>
            <a:ext cx="2620242" cy="15525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114300" indent="-114300" eaLnBrk="0" hangingPunct="0">
              <a:buFont typeface="Arial" pitchFamily="34" charset="0"/>
              <a:buChar char="•"/>
              <a:defRPr/>
            </a:pPr>
            <a:endParaRPr lang="en-US" sz="1200" b="1" kern="0" dirty="0" smtClean="0">
              <a:solidFill>
                <a:srgbClr val="4F81BD">
                  <a:lumMod val="25000"/>
                </a:srgbClr>
              </a:solidFill>
              <a:latin typeface="Calibri" pitchFamily="34" charset="0"/>
              <a:cs typeface="Osaka" pitchFamily="-110" charset="-128"/>
            </a:endParaRPr>
          </a:p>
          <a:p>
            <a:pPr marL="171450" indent="-171450" eaLnBrk="0" hangingPunct="0">
              <a:buFont typeface="Wingdings" pitchFamily="2" charset="2"/>
              <a:buChar char="§"/>
              <a:defRPr/>
            </a:pPr>
            <a:r>
              <a:rPr lang="en-US" sz="1050" b="1" kern="0" dirty="0" smtClean="0">
                <a:solidFill>
                  <a:srgbClr val="4F81BD">
                    <a:lumMod val="25000"/>
                  </a:srgbClr>
                </a:solidFill>
                <a:latin typeface="Calibri" pitchFamily="34" charset="0"/>
                <a:cs typeface="Osaka" pitchFamily="-110" charset="-128"/>
              </a:rPr>
              <a:t>SD II, Brazil begins </a:t>
            </a:r>
            <a:r>
              <a:rPr lang="en-US" sz="1050" b="1" kern="0" dirty="0" smtClean="0">
                <a:solidFill>
                  <a:srgbClr val="4F81BD">
                    <a:lumMod val="25000"/>
                  </a:srgbClr>
                </a:solidFill>
                <a:latin typeface="Calibri" pitchFamily="34" charset="0"/>
              </a:rPr>
              <a:t>Commercial Operations</a:t>
            </a:r>
            <a:endParaRPr lang="en-US" sz="1050" b="1" kern="0" dirty="0" smtClean="0">
              <a:solidFill>
                <a:srgbClr val="4F81BD">
                  <a:lumMod val="25000"/>
                </a:srgbClr>
              </a:solidFill>
              <a:latin typeface="Calibri" pitchFamily="34" charset="0"/>
              <a:cs typeface="Osaka" pitchFamily="-110" charset="-128"/>
            </a:endParaRPr>
          </a:p>
          <a:p>
            <a:pPr marL="171450" indent="-171450" eaLnBrk="0" hangingPunct="0">
              <a:buFont typeface="Wingdings" pitchFamily="2" charset="2"/>
              <a:buChar char="§"/>
              <a:defRPr/>
            </a:pPr>
            <a:r>
              <a:rPr lang="en-US" sz="1050" b="1" kern="0" dirty="0" smtClean="0">
                <a:solidFill>
                  <a:srgbClr val="4F81BD">
                    <a:lumMod val="25000"/>
                  </a:srgbClr>
                </a:solidFill>
                <a:latin typeface="Calibri" pitchFamily="34" charset="0"/>
              </a:rPr>
              <a:t>Acquisition of additional interest in Sochagota</a:t>
            </a:r>
          </a:p>
          <a:p>
            <a:pPr marL="171450" indent="-171450" eaLnBrk="0" hangingPunct="0">
              <a:buFont typeface="Wingdings" pitchFamily="2" charset="2"/>
              <a:buChar char="§"/>
              <a:defRPr/>
            </a:pPr>
            <a:r>
              <a:rPr lang="en-US" sz="1050" b="1" kern="0" dirty="0" smtClean="0">
                <a:solidFill>
                  <a:srgbClr val="4F81BD">
                    <a:lumMod val="25000"/>
                  </a:srgbClr>
                </a:solidFill>
                <a:latin typeface="Calibri" pitchFamily="34" charset="0"/>
              </a:rPr>
              <a:t>Completion  of second boiler overhaul in KTE, Ukraine</a:t>
            </a:r>
          </a:p>
          <a:p>
            <a:pPr marL="171450" indent="-171450" eaLnBrk="0" hangingPunct="0">
              <a:buFont typeface="Wingdings" pitchFamily="2" charset="2"/>
              <a:buChar char="§"/>
              <a:defRPr/>
            </a:pPr>
            <a:r>
              <a:rPr lang="en-US" sz="1050" b="1" kern="0" dirty="0" smtClean="0">
                <a:solidFill>
                  <a:srgbClr val="4F81BD">
                    <a:lumMod val="25000"/>
                  </a:srgbClr>
                </a:solidFill>
                <a:latin typeface="Calibri" pitchFamily="34" charset="0"/>
              </a:rPr>
              <a:t>Rwanda PPA and concession</a:t>
            </a:r>
          </a:p>
          <a:p>
            <a:pPr marL="171450" indent="-171450" eaLnBrk="0" hangingPunct="0">
              <a:buFont typeface="Wingdings" pitchFamily="2" charset="2"/>
              <a:buChar char="§"/>
              <a:defRPr/>
            </a:pPr>
            <a:r>
              <a:rPr lang="en-US" sz="1050" b="1" kern="0" dirty="0" smtClean="0">
                <a:solidFill>
                  <a:srgbClr val="4F81BD">
                    <a:lumMod val="25000"/>
                  </a:srgbClr>
                </a:solidFill>
                <a:latin typeface="Calibri" pitchFamily="34" charset="0"/>
              </a:rPr>
              <a:t>Ploiesti, Romania Quad-Gen begins Commercial Operations</a:t>
            </a:r>
          </a:p>
          <a:p>
            <a:pPr marL="171450" indent="-171450" eaLnBrk="0" hangingPunct="0">
              <a:buFont typeface="Wingdings" pitchFamily="2" charset="2"/>
              <a:buChar char="§"/>
              <a:defRPr/>
            </a:pPr>
            <a:r>
              <a:rPr lang="en-US" sz="1050" b="1" kern="0" dirty="0" smtClean="0">
                <a:solidFill>
                  <a:srgbClr val="4F81BD">
                    <a:lumMod val="25000"/>
                  </a:srgbClr>
                </a:solidFill>
                <a:latin typeface="Calibri" pitchFamily="34" charset="0"/>
              </a:rPr>
              <a:t>Begin construction of Lomé Plant, Togo</a:t>
            </a:r>
          </a:p>
        </p:txBody>
      </p:sp>
      <p:grpSp>
        <p:nvGrpSpPr>
          <p:cNvPr id="2" name="Group 31"/>
          <p:cNvGrpSpPr/>
          <p:nvPr/>
        </p:nvGrpSpPr>
        <p:grpSpPr>
          <a:xfrm>
            <a:off x="1" y="1295400"/>
            <a:ext cx="8848838" cy="5384111"/>
            <a:chOff x="691958" y="681318"/>
            <a:chExt cx="8848838" cy="5384111"/>
          </a:xfrm>
        </p:grpSpPr>
        <p:sp>
          <p:nvSpPr>
            <p:cNvPr id="6" name="Right Arrow 5"/>
            <p:cNvSpPr/>
            <p:nvPr/>
          </p:nvSpPr>
          <p:spPr bwMode="auto">
            <a:xfrm>
              <a:off x="777682" y="2302068"/>
              <a:ext cx="8763114" cy="1143000"/>
            </a:xfrm>
            <a:prstGeom prst="rightArrow">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z="1600" dirty="0" smtClean="0">
                <a:solidFill>
                  <a:srgbClr val="0F1D60"/>
                </a:solidFill>
                <a:latin typeface="Tahoma" pitchFamily="34" charset="0"/>
                <a:ea typeface="Osaka" pitchFamily="64" charset="-128"/>
              </a:endParaRPr>
            </a:p>
          </p:txBody>
        </p:sp>
        <p:sp>
          <p:nvSpPr>
            <p:cNvPr id="9" name="Rectangle 8"/>
            <p:cNvSpPr/>
            <p:nvPr/>
          </p:nvSpPr>
          <p:spPr bwMode="auto">
            <a:xfrm>
              <a:off x="1586992" y="2589616"/>
              <a:ext cx="876807" cy="559026"/>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z="1600" dirty="0" smtClean="0">
                <a:solidFill>
                  <a:srgbClr val="002060"/>
                </a:solidFill>
                <a:latin typeface="Tahoma" pitchFamily="34" charset="0"/>
                <a:ea typeface="Osaka" pitchFamily="64" charset="-128"/>
              </a:endParaRPr>
            </a:p>
          </p:txBody>
        </p:sp>
        <p:sp>
          <p:nvSpPr>
            <p:cNvPr id="12" name="Rectangle 11"/>
            <p:cNvSpPr/>
            <p:nvPr/>
          </p:nvSpPr>
          <p:spPr bwMode="auto">
            <a:xfrm>
              <a:off x="3331561" y="2598241"/>
              <a:ext cx="902474" cy="55813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z="1600" dirty="0" smtClean="0">
                <a:solidFill>
                  <a:srgbClr val="002060"/>
                </a:solidFill>
                <a:latin typeface="Tahoma" pitchFamily="34" charset="0"/>
                <a:ea typeface="Osaka" pitchFamily="64" charset="-128"/>
              </a:endParaRPr>
            </a:p>
          </p:txBody>
        </p:sp>
        <p:sp>
          <p:nvSpPr>
            <p:cNvPr id="13" name="Rectangle 12"/>
            <p:cNvSpPr/>
            <p:nvPr/>
          </p:nvSpPr>
          <p:spPr bwMode="auto">
            <a:xfrm>
              <a:off x="5092757" y="2586318"/>
              <a:ext cx="918968" cy="570053"/>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z="1600" dirty="0" smtClean="0">
                <a:solidFill>
                  <a:srgbClr val="002060"/>
                </a:solidFill>
                <a:latin typeface="Tahoma" pitchFamily="34" charset="0"/>
                <a:ea typeface="Osaka" pitchFamily="64" charset="-128"/>
              </a:endParaRPr>
            </a:p>
          </p:txBody>
        </p:sp>
        <p:sp>
          <p:nvSpPr>
            <p:cNvPr id="14" name="Title 1"/>
            <p:cNvSpPr txBox="1">
              <a:spLocks/>
            </p:cNvSpPr>
            <p:nvPr/>
          </p:nvSpPr>
          <p:spPr bwMode="auto">
            <a:xfrm>
              <a:off x="777682" y="2606868"/>
              <a:ext cx="895543"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defRPr/>
              </a:pPr>
              <a:r>
                <a:rPr lang="en-US" sz="2400" b="1" kern="0" dirty="0" smtClean="0">
                  <a:solidFill>
                    <a:prstClr val="white"/>
                  </a:solidFill>
                  <a:latin typeface="Calibri" pitchFamily="34" charset="0"/>
                  <a:cs typeface="Osaka" pitchFamily="-110" charset="-128"/>
                </a:rPr>
                <a:t>2005</a:t>
              </a:r>
              <a:endParaRPr lang="en-US" sz="2400" b="1" kern="0" dirty="0">
                <a:solidFill>
                  <a:prstClr val="white"/>
                </a:solidFill>
                <a:latin typeface="Calibri" pitchFamily="34" charset="0"/>
                <a:cs typeface="Osaka" pitchFamily="-110" charset="-128"/>
              </a:endParaRPr>
            </a:p>
          </p:txBody>
        </p:sp>
        <p:sp>
          <p:nvSpPr>
            <p:cNvPr id="15" name="Title 1"/>
            <p:cNvSpPr txBox="1">
              <a:spLocks/>
            </p:cNvSpPr>
            <p:nvPr/>
          </p:nvSpPr>
          <p:spPr bwMode="auto">
            <a:xfrm>
              <a:off x="2493361" y="2606868"/>
              <a:ext cx="838200" cy="512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defRPr/>
              </a:pPr>
              <a:r>
                <a:rPr lang="en-US" sz="2400" b="1" kern="0" dirty="0" smtClean="0">
                  <a:solidFill>
                    <a:prstClr val="white"/>
                  </a:solidFill>
                  <a:latin typeface="Calibri" pitchFamily="34" charset="0"/>
                  <a:cs typeface="Osaka" pitchFamily="-110" charset="-128"/>
                </a:rPr>
                <a:t>2007</a:t>
              </a:r>
              <a:endParaRPr lang="en-US" sz="2400" b="1" kern="0" dirty="0">
                <a:solidFill>
                  <a:prstClr val="white"/>
                </a:solidFill>
                <a:latin typeface="Calibri" pitchFamily="34" charset="0"/>
                <a:cs typeface="Osaka" pitchFamily="-110" charset="-128"/>
              </a:endParaRPr>
            </a:p>
          </p:txBody>
        </p:sp>
        <p:sp>
          <p:nvSpPr>
            <p:cNvPr id="16" name="Title 1"/>
            <p:cNvSpPr txBox="1">
              <a:spLocks/>
            </p:cNvSpPr>
            <p:nvPr/>
          </p:nvSpPr>
          <p:spPr bwMode="auto">
            <a:xfrm>
              <a:off x="3395835" y="2606868"/>
              <a:ext cx="8382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defRPr/>
              </a:pPr>
              <a:r>
                <a:rPr lang="en-US" sz="2400" b="1" kern="0" dirty="0" smtClean="0">
                  <a:solidFill>
                    <a:prstClr val="white"/>
                  </a:solidFill>
                  <a:latin typeface="Calibri" pitchFamily="34" charset="0"/>
                  <a:cs typeface="Osaka" pitchFamily="-110" charset="-128"/>
                </a:rPr>
                <a:t>2008</a:t>
              </a:r>
              <a:endParaRPr lang="en-US" sz="2400" b="1" kern="0" dirty="0">
                <a:solidFill>
                  <a:prstClr val="white"/>
                </a:solidFill>
                <a:latin typeface="Calibri" pitchFamily="34" charset="0"/>
                <a:cs typeface="Osaka" pitchFamily="-110" charset="-128"/>
              </a:endParaRPr>
            </a:p>
          </p:txBody>
        </p:sp>
        <p:sp>
          <p:nvSpPr>
            <p:cNvPr id="17" name="Title 1"/>
            <p:cNvSpPr txBox="1">
              <a:spLocks/>
            </p:cNvSpPr>
            <p:nvPr/>
          </p:nvSpPr>
          <p:spPr bwMode="auto">
            <a:xfrm>
              <a:off x="4277782" y="2586318"/>
              <a:ext cx="838200" cy="56232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defRPr/>
              </a:pPr>
              <a:r>
                <a:rPr lang="en-US" sz="2400" b="1" kern="0" dirty="0" smtClean="0">
                  <a:solidFill>
                    <a:prstClr val="white"/>
                  </a:solidFill>
                  <a:latin typeface="Calibri" pitchFamily="34" charset="0"/>
                  <a:cs typeface="Osaka" pitchFamily="-110" charset="-128"/>
                </a:rPr>
                <a:t>2009</a:t>
              </a:r>
              <a:endParaRPr lang="en-US" sz="2400" b="1" kern="0" dirty="0">
                <a:solidFill>
                  <a:prstClr val="white"/>
                </a:solidFill>
                <a:latin typeface="Calibri" pitchFamily="34" charset="0"/>
                <a:cs typeface="Osaka" pitchFamily="-110" charset="-128"/>
              </a:endParaRPr>
            </a:p>
          </p:txBody>
        </p:sp>
        <p:sp>
          <p:nvSpPr>
            <p:cNvPr id="18" name="Title 1"/>
            <p:cNvSpPr txBox="1">
              <a:spLocks/>
            </p:cNvSpPr>
            <p:nvPr/>
          </p:nvSpPr>
          <p:spPr bwMode="auto">
            <a:xfrm>
              <a:off x="5173525" y="2606318"/>
              <a:ext cx="8382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defRPr/>
              </a:pPr>
              <a:r>
                <a:rPr lang="en-US" sz="2400" b="1" kern="0" dirty="0" smtClean="0">
                  <a:solidFill>
                    <a:prstClr val="white"/>
                  </a:solidFill>
                  <a:latin typeface="Calibri" pitchFamily="34" charset="0"/>
                  <a:cs typeface="Osaka" pitchFamily="-110" charset="-128"/>
                </a:rPr>
                <a:t>2010</a:t>
              </a:r>
              <a:endParaRPr lang="en-US" sz="2400" b="1" kern="0" dirty="0">
                <a:solidFill>
                  <a:prstClr val="white"/>
                </a:solidFill>
                <a:latin typeface="Calibri" pitchFamily="34" charset="0"/>
                <a:cs typeface="Osaka" pitchFamily="-110" charset="-128"/>
              </a:endParaRPr>
            </a:p>
          </p:txBody>
        </p:sp>
        <p:sp>
          <p:nvSpPr>
            <p:cNvPr id="19" name="Title 1"/>
            <p:cNvSpPr txBox="1">
              <a:spLocks/>
            </p:cNvSpPr>
            <p:nvPr/>
          </p:nvSpPr>
          <p:spPr bwMode="auto">
            <a:xfrm>
              <a:off x="6102157" y="2596593"/>
              <a:ext cx="922546"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defRPr/>
              </a:pPr>
              <a:r>
                <a:rPr lang="en-US" sz="2400" b="1" kern="0" dirty="0" smtClean="0">
                  <a:solidFill>
                    <a:prstClr val="white"/>
                  </a:solidFill>
                  <a:latin typeface="Calibri" pitchFamily="34" charset="0"/>
                  <a:cs typeface="Osaka" pitchFamily="-110" charset="-128"/>
                </a:rPr>
                <a:t>2011</a:t>
              </a:r>
              <a:endParaRPr lang="en-US" sz="2400" b="1" kern="0" dirty="0">
                <a:solidFill>
                  <a:prstClr val="white"/>
                </a:solidFill>
                <a:latin typeface="Calibri" pitchFamily="34" charset="0"/>
                <a:cs typeface="Osaka" pitchFamily="-110" charset="-128"/>
              </a:endParaRPr>
            </a:p>
          </p:txBody>
        </p:sp>
        <p:cxnSp>
          <p:nvCxnSpPr>
            <p:cNvPr id="26" name="Straight Connector 25"/>
            <p:cNvCxnSpPr/>
            <p:nvPr/>
          </p:nvCxnSpPr>
          <p:spPr bwMode="auto">
            <a:xfrm flipV="1">
              <a:off x="1206596" y="1900520"/>
              <a:ext cx="0" cy="706350"/>
            </a:xfrm>
            <a:prstGeom prst="line">
              <a:avLst/>
            </a:prstGeom>
            <a:noFill/>
            <a:ln w="19050" cap="flat" cmpd="sng" algn="ctr">
              <a:solidFill>
                <a:schemeClr val="accent1">
                  <a:lumMod val="75000"/>
                </a:schemeClr>
              </a:solidFill>
              <a:prstDash val="solid"/>
              <a:round/>
              <a:headEnd type="none" w="med" len="med"/>
              <a:tailEnd type="none" w="med" len="med"/>
            </a:ln>
            <a:effectLst/>
          </p:spPr>
        </p:cxnSp>
        <p:cxnSp>
          <p:nvCxnSpPr>
            <p:cNvPr id="30" name="Straight Connector 29"/>
            <p:cNvCxnSpPr/>
            <p:nvPr/>
          </p:nvCxnSpPr>
          <p:spPr bwMode="auto">
            <a:xfrm flipV="1">
              <a:off x="2917806" y="1900520"/>
              <a:ext cx="2133" cy="706350"/>
            </a:xfrm>
            <a:prstGeom prst="line">
              <a:avLst/>
            </a:prstGeom>
            <a:noFill/>
            <a:ln w="19050" cap="flat" cmpd="sng" algn="ctr">
              <a:solidFill>
                <a:schemeClr val="accent1">
                  <a:lumMod val="75000"/>
                </a:schemeClr>
              </a:solidFill>
              <a:prstDash val="solid"/>
              <a:round/>
              <a:headEnd type="none" w="med" len="med"/>
              <a:tailEnd type="none" w="med" len="med"/>
            </a:ln>
            <a:effectLst/>
          </p:spPr>
        </p:cxnSp>
        <p:cxnSp>
          <p:nvCxnSpPr>
            <p:cNvPr id="31" name="Straight Connector 30"/>
            <p:cNvCxnSpPr/>
            <p:nvPr/>
          </p:nvCxnSpPr>
          <p:spPr bwMode="auto">
            <a:xfrm flipV="1">
              <a:off x="4696882" y="2162733"/>
              <a:ext cx="0" cy="423587"/>
            </a:xfrm>
            <a:prstGeom prst="line">
              <a:avLst/>
            </a:prstGeom>
            <a:noFill/>
            <a:ln w="19050" cap="flat" cmpd="sng" algn="ctr">
              <a:solidFill>
                <a:schemeClr val="accent1">
                  <a:lumMod val="75000"/>
                </a:schemeClr>
              </a:solidFill>
              <a:prstDash val="solid"/>
              <a:round/>
              <a:headEnd type="none" w="med" len="med"/>
              <a:tailEnd type="none" w="med" len="med"/>
            </a:ln>
            <a:effectLst/>
          </p:spPr>
        </p:cxnSp>
        <p:sp>
          <p:nvSpPr>
            <p:cNvPr id="27" name="Title 1"/>
            <p:cNvSpPr txBox="1">
              <a:spLocks/>
            </p:cNvSpPr>
            <p:nvPr/>
          </p:nvSpPr>
          <p:spPr bwMode="auto">
            <a:xfrm>
              <a:off x="691958" y="895909"/>
              <a:ext cx="1228724" cy="109033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171450" indent="-171450" eaLnBrk="0" hangingPunct="0">
                <a:buFont typeface="Wingdings" pitchFamily="2" charset="2"/>
                <a:buChar char="§"/>
                <a:defRPr/>
              </a:pPr>
              <a:r>
                <a:rPr lang="en-US" sz="1050" b="1" kern="0" dirty="0" smtClean="0">
                  <a:solidFill>
                    <a:srgbClr val="4F81BD">
                      <a:lumMod val="25000"/>
                    </a:srgbClr>
                  </a:solidFill>
                  <a:latin typeface="Calibri" pitchFamily="34" charset="0"/>
                  <a:cs typeface="Osaka" pitchFamily="-110" charset="-128"/>
                </a:rPr>
                <a:t>ContourGlobal founded by Joseph Brandt and Reservoir Capital</a:t>
              </a:r>
            </a:p>
            <a:p>
              <a:pPr marL="114300" indent="-114300" eaLnBrk="0" hangingPunct="0">
                <a:buFont typeface="Arial" pitchFamily="34" charset="0"/>
                <a:buChar char="•"/>
                <a:defRPr/>
              </a:pPr>
              <a:endParaRPr lang="en-US" sz="1200" b="1" kern="0" dirty="0">
                <a:solidFill>
                  <a:srgbClr val="4F81BD">
                    <a:lumMod val="25000"/>
                  </a:srgbClr>
                </a:solidFill>
                <a:latin typeface="Calibri" pitchFamily="34" charset="0"/>
                <a:cs typeface="Osaka" pitchFamily="-110" charset="-128"/>
              </a:endParaRPr>
            </a:p>
          </p:txBody>
        </p:sp>
        <p:sp>
          <p:nvSpPr>
            <p:cNvPr id="35" name="Title 1"/>
            <p:cNvSpPr txBox="1">
              <a:spLocks/>
            </p:cNvSpPr>
            <p:nvPr/>
          </p:nvSpPr>
          <p:spPr bwMode="auto">
            <a:xfrm>
              <a:off x="1920682" y="681318"/>
              <a:ext cx="2150463"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171450" indent="-171450" eaLnBrk="0" hangingPunct="0">
                <a:buFont typeface="Wingdings" pitchFamily="2" charset="2"/>
                <a:buChar char="§"/>
                <a:defRPr/>
              </a:pPr>
              <a:endParaRPr lang="en-US" sz="1050" b="1" kern="0" dirty="0" smtClean="0">
                <a:solidFill>
                  <a:srgbClr val="4F81BD">
                    <a:lumMod val="25000"/>
                  </a:srgbClr>
                </a:solidFill>
                <a:latin typeface="Calibri" pitchFamily="34" charset="0"/>
                <a:cs typeface="Osaka" pitchFamily="-110" charset="-128"/>
              </a:endParaRPr>
            </a:p>
            <a:p>
              <a:pPr marL="171450" indent="-171450" eaLnBrk="0" hangingPunct="0">
                <a:buFont typeface="Wingdings" pitchFamily="2" charset="2"/>
                <a:buChar char="§"/>
                <a:defRPr/>
              </a:pPr>
              <a:r>
                <a:rPr lang="en-US" sz="1050" b="1" kern="0" dirty="0" smtClean="0">
                  <a:solidFill>
                    <a:srgbClr val="4F81BD">
                      <a:lumMod val="25000"/>
                    </a:srgbClr>
                  </a:solidFill>
                  <a:latin typeface="Calibri" pitchFamily="34" charset="0"/>
                  <a:cs typeface="Osaka" pitchFamily="-110" charset="-128"/>
                </a:rPr>
                <a:t>Fibrominn, US begins </a:t>
              </a:r>
              <a:r>
                <a:rPr lang="en-US" sz="1050" b="1" kern="0" dirty="0" smtClean="0">
                  <a:solidFill>
                    <a:srgbClr val="4F81BD">
                      <a:lumMod val="25000"/>
                    </a:srgbClr>
                  </a:solidFill>
                  <a:latin typeface="Calibri" pitchFamily="34" charset="0"/>
                </a:rPr>
                <a:t>Commercial Operations</a:t>
              </a:r>
              <a:endParaRPr lang="en-US" sz="1050" b="1" kern="0" dirty="0" smtClean="0">
                <a:solidFill>
                  <a:srgbClr val="4F81BD">
                    <a:lumMod val="25000"/>
                  </a:srgbClr>
                </a:solidFill>
                <a:latin typeface="Calibri" pitchFamily="34" charset="0"/>
                <a:cs typeface="Osaka" pitchFamily="-110" charset="-128"/>
              </a:endParaRPr>
            </a:p>
            <a:p>
              <a:pPr marL="171450" indent="-171450" eaLnBrk="0" hangingPunct="0">
                <a:buFont typeface="Wingdings" pitchFamily="2" charset="2"/>
                <a:buChar char="§"/>
                <a:defRPr/>
              </a:pPr>
              <a:r>
                <a:rPr lang="en-US" sz="1050" b="1" kern="0" dirty="0" smtClean="0">
                  <a:solidFill>
                    <a:srgbClr val="4F81BD">
                      <a:lumMod val="25000"/>
                    </a:srgbClr>
                  </a:solidFill>
                  <a:latin typeface="Calibri" pitchFamily="34" charset="0"/>
                  <a:cs typeface="Osaka" pitchFamily="-110" charset="-128"/>
                </a:rPr>
                <a:t>Agreement with Coca-Cola </a:t>
              </a:r>
              <a:r>
                <a:rPr lang="en-US" sz="1050" b="1" kern="0" dirty="0" smtClean="0">
                  <a:solidFill>
                    <a:srgbClr val="4F81BD">
                      <a:lumMod val="25000"/>
                    </a:srgbClr>
                  </a:solidFill>
                  <a:latin typeface="Calibri" pitchFamily="34" charset="0"/>
                </a:rPr>
                <a:t>H</a:t>
              </a:r>
              <a:r>
                <a:rPr lang="en-US" sz="1050" b="1" kern="0" dirty="0" smtClean="0">
                  <a:solidFill>
                    <a:srgbClr val="4F81BD">
                      <a:lumMod val="25000"/>
                    </a:srgbClr>
                  </a:solidFill>
                  <a:latin typeface="Calibri" pitchFamily="34" charset="0"/>
                  <a:cs typeface="Osaka" pitchFamily="-110" charset="-128"/>
                </a:rPr>
                <a:t>ellenic</a:t>
              </a:r>
            </a:p>
            <a:p>
              <a:pPr marL="171450" indent="-171450" eaLnBrk="0" hangingPunct="0">
                <a:buFont typeface="Wingdings" pitchFamily="2" charset="2"/>
                <a:buChar char="§"/>
                <a:defRPr/>
              </a:pPr>
              <a:r>
                <a:rPr lang="en-US" sz="1050" b="1" kern="0" dirty="0" smtClean="0">
                  <a:solidFill>
                    <a:srgbClr val="4F81BD">
                      <a:lumMod val="25000"/>
                    </a:srgbClr>
                  </a:solidFill>
                  <a:latin typeface="Calibri" pitchFamily="34" charset="0"/>
                </a:rPr>
                <a:t>Begin construction of SD II run-of-river hydro</a:t>
              </a:r>
            </a:p>
            <a:p>
              <a:pPr marL="114300" indent="-114300" eaLnBrk="0" hangingPunct="0">
                <a:buFont typeface="Arial" pitchFamily="34" charset="0"/>
                <a:buChar char="•"/>
                <a:defRPr/>
              </a:pPr>
              <a:endParaRPr lang="en-US" sz="1200" b="1" kern="0" dirty="0">
                <a:solidFill>
                  <a:srgbClr val="4F81BD">
                    <a:lumMod val="25000"/>
                  </a:srgbClr>
                </a:solidFill>
                <a:latin typeface="Calibri" pitchFamily="34" charset="0"/>
                <a:cs typeface="Osaka" pitchFamily="-110" charset="-128"/>
              </a:endParaRPr>
            </a:p>
          </p:txBody>
        </p:sp>
        <p:sp>
          <p:nvSpPr>
            <p:cNvPr id="37" name="Title 1"/>
            <p:cNvSpPr txBox="1">
              <a:spLocks/>
            </p:cNvSpPr>
            <p:nvPr/>
          </p:nvSpPr>
          <p:spPr bwMode="auto">
            <a:xfrm>
              <a:off x="763395" y="3500718"/>
              <a:ext cx="2031944" cy="15794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1450" indent="-171450" eaLnBrk="0" hangingPunct="0">
                <a:buFont typeface="Wingdings" pitchFamily="2" charset="2"/>
                <a:buChar char="§"/>
                <a:defRPr/>
              </a:pPr>
              <a:r>
                <a:rPr lang="en-US" sz="1050" b="1" kern="0" dirty="0" smtClean="0">
                  <a:solidFill>
                    <a:srgbClr val="4F81BD">
                      <a:lumMod val="25000"/>
                    </a:srgbClr>
                  </a:solidFill>
                  <a:latin typeface="Calibri" pitchFamily="34" charset="0"/>
                  <a:cs typeface="Osaka" pitchFamily="-110" charset="-128"/>
                </a:rPr>
                <a:t>Acquisition of Fibrominn during construction, US</a:t>
              </a:r>
            </a:p>
            <a:p>
              <a:pPr marL="171450" indent="-171450" eaLnBrk="0" hangingPunct="0">
                <a:buFont typeface="Wingdings" pitchFamily="2" charset="2"/>
                <a:buChar char="§"/>
                <a:defRPr/>
              </a:pPr>
              <a:r>
                <a:rPr lang="en-US" sz="1050" b="1" kern="0" dirty="0" smtClean="0">
                  <a:solidFill>
                    <a:srgbClr val="4F81BD">
                      <a:lumMod val="25000"/>
                    </a:srgbClr>
                  </a:solidFill>
                  <a:latin typeface="Calibri" pitchFamily="34" charset="0"/>
                </a:rPr>
                <a:t>Acquisition of Sochagota, Colombia </a:t>
              </a:r>
            </a:p>
            <a:p>
              <a:pPr marL="171450" indent="-171450" eaLnBrk="0" hangingPunct="0">
                <a:buFont typeface="Wingdings" pitchFamily="2" charset="2"/>
                <a:buChar char="§"/>
                <a:defRPr/>
              </a:pPr>
              <a:r>
                <a:rPr lang="en-US" sz="1050" b="1" kern="0" dirty="0" smtClean="0">
                  <a:solidFill>
                    <a:srgbClr val="4F81BD">
                      <a:lumMod val="25000"/>
                    </a:srgbClr>
                  </a:solidFill>
                  <a:latin typeface="Calibri" pitchFamily="34" charset="0"/>
                </a:rPr>
                <a:t>Begin development of Togo Project</a:t>
              </a:r>
            </a:p>
            <a:p>
              <a:pPr marL="171450" indent="-171450" eaLnBrk="0" hangingPunct="0">
                <a:buFont typeface="Wingdings" pitchFamily="2" charset="2"/>
                <a:buChar char="§"/>
                <a:defRPr/>
              </a:pPr>
              <a:r>
                <a:rPr lang="en-US" sz="1050" b="1" kern="0" dirty="0" smtClean="0">
                  <a:solidFill>
                    <a:srgbClr val="4F81BD">
                      <a:lumMod val="25000"/>
                    </a:srgbClr>
                  </a:solidFill>
                  <a:latin typeface="Calibri" pitchFamily="34" charset="0"/>
                </a:rPr>
                <a:t>Acquisition of Kramatorsk Heat and Power CHP, Ukraine</a:t>
              </a:r>
              <a:endParaRPr lang="en-US" sz="1050" b="1" kern="0" dirty="0">
                <a:solidFill>
                  <a:srgbClr val="4F81BD">
                    <a:lumMod val="25000"/>
                  </a:srgbClr>
                </a:solidFill>
                <a:latin typeface="Calibri" pitchFamily="34" charset="0"/>
              </a:endParaRPr>
            </a:p>
          </p:txBody>
        </p:sp>
        <p:sp>
          <p:nvSpPr>
            <p:cNvPr id="38" name="Title 1"/>
            <p:cNvSpPr txBox="1">
              <a:spLocks/>
            </p:cNvSpPr>
            <p:nvPr/>
          </p:nvSpPr>
          <p:spPr bwMode="auto">
            <a:xfrm>
              <a:off x="4542624" y="3322229"/>
              <a:ext cx="3175126"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1450" indent="-171450" eaLnBrk="0" hangingPunct="0">
                <a:buFont typeface="Wingdings" pitchFamily="2" charset="2"/>
                <a:buChar char="§"/>
                <a:defRPr/>
              </a:pPr>
              <a:r>
                <a:rPr lang="en-US" sz="1050" b="1" kern="0" dirty="0" smtClean="0">
                  <a:solidFill>
                    <a:srgbClr val="4F81BD">
                      <a:lumMod val="25000"/>
                    </a:srgbClr>
                  </a:solidFill>
                  <a:latin typeface="Calibri" pitchFamily="34" charset="0"/>
                  <a:cs typeface="Osaka" pitchFamily="-110" charset="-128"/>
                </a:rPr>
                <a:t>Acquisition of Termoemcali, Colombia </a:t>
              </a:r>
            </a:p>
            <a:p>
              <a:pPr marL="171450" indent="-171450" eaLnBrk="0" hangingPunct="0">
                <a:buFont typeface="Wingdings" pitchFamily="2" charset="2"/>
                <a:buChar char="§"/>
                <a:defRPr/>
              </a:pPr>
              <a:r>
                <a:rPr lang="en-US" sz="1050" b="1" kern="0" dirty="0" smtClean="0">
                  <a:solidFill>
                    <a:srgbClr val="4F81BD">
                      <a:lumMod val="25000"/>
                    </a:srgbClr>
                  </a:solidFill>
                  <a:latin typeface="Calibri" pitchFamily="34" charset="0"/>
                </a:rPr>
                <a:t>Acquisition of Energies St. Martin &amp; Energies Antilles, Guadeloupe– French Territories</a:t>
              </a:r>
            </a:p>
            <a:p>
              <a:pPr marL="171450" indent="-171450" eaLnBrk="0" hangingPunct="0">
                <a:buFont typeface="Wingdings" pitchFamily="2" charset="2"/>
                <a:buChar char="§"/>
                <a:defRPr/>
              </a:pPr>
              <a:r>
                <a:rPr lang="en-US" sz="1050" b="1" kern="0" dirty="0" smtClean="0">
                  <a:solidFill>
                    <a:srgbClr val="4F81BD">
                      <a:lumMod val="25000"/>
                    </a:srgbClr>
                  </a:solidFill>
                  <a:latin typeface="Calibri" pitchFamily="34" charset="0"/>
                </a:rPr>
                <a:t>Togo Plant begins  Commercial Operations</a:t>
              </a:r>
            </a:p>
            <a:p>
              <a:pPr marL="171450" indent="-171450" eaLnBrk="0" hangingPunct="0">
                <a:buFont typeface="Wingdings" pitchFamily="2" charset="2"/>
                <a:buChar char="§"/>
                <a:defRPr/>
              </a:pPr>
              <a:r>
                <a:rPr lang="en-US" sz="1050" b="1" kern="0" dirty="0" smtClean="0">
                  <a:solidFill>
                    <a:srgbClr val="4F81BD">
                      <a:lumMod val="25000"/>
                    </a:srgbClr>
                  </a:solidFill>
                  <a:latin typeface="Calibri" pitchFamily="34" charset="0"/>
                </a:rPr>
                <a:t>Nogara and Knockmore Hill enter Quad-Gen Commercial Operations</a:t>
              </a:r>
            </a:p>
            <a:p>
              <a:pPr marL="171450" indent="-171450" eaLnBrk="0" hangingPunct="0">
                <a:buFont typeface="Wingdings" pitchFamily="2" charset="2"/>
                <a:buChar char="§"/>
                <a:defRPr/>
              </a:pPr>
              <a:r>
                <a:rPr lang="en-US" sz="1050" b="1" kern="0" dirty="0" smtClean="0">
                  <a:solidFill>
                    <a:srgbClr val="4F81BD">
                      <a:lumMod val="25000"/>
                    </a:srgbClr>
                  </a:solidFill>
                  <a:latin typeface="Calibri" pitchFamily="34" charset="0"/>
                </a:rPr>
                <a:t>Begin construction of Galheiros run-of-river hydro, Brazil</a:t>
              </a:r>
            </a:p>
            <a:p>
              <a:pPr marL="171450" indent="-171450" eaLnBrk="0" hangingPunct="0">
                <a:buFont typeface="Wingdings" pitchFamily="2" charset="2"/>
                <a:buChar char="§"/>
                <a:defRPr/>
              </a:pPr>
              <a:r>
                <a:rPr lang="en-US" sz="1050" b="1" kern="0" dirty="0" smtClean="0">
                  <a:solidFill>
                    <a:srgbClr val="4F81BD">
                      <a:lumMod val="25000"/>
                    </a:srgbClr>
                  </a:solidFill>
                  <a:latin typeface="Calibri" pitchFamily="34" charset="0"/>
                </a:rPr>
                <a:t>Begin construction of Nigeria, Radzymin and Kiev CHPs</a:t>
              </a:r>
            </a:p>
            <a:p>
              <a:pPr marL="171450" indent="-171450" eaLnBrk="0" hangingPunct="0">
                <a:buFont typeface="Wingdings" pitchFamily="2" charset="2"/>
                <a:buChar char="§"/>
                <a:defRPr/>
              </a:pPr>
              <a:r>
                <a:rPr lang="en-US" sz="1050" b="1" kern="0" dirty="0" smtClean="0">
                  <a:solidFill>
                    <a:srgbClr val="4F81BD">
                      <a:lumMod val="25000"/>
                    </a:srgbClr>
                  </a:solidFill>
                  <a:latin typeface="Calibri" pitchFamily="34" charset="0"/>
                </a:rPr>
                <a:t>Completion of construction on five Rooftop Solar projects in Italy</a:t>
              </a:r>
            </a:p>
            <a:p>
              <a:pPr marL="171450" indent="-171450" eaLnBrk="0" hangingPunct="0">
                <a:buFont typeface="Wingdings" pitchFamily="2" charset="2"/>
                <a:buChar char="§"/>
                <a:defRPr/>
              </a:pPr>
              <a:r>
                <a:rPr lang="en-US" sz="1050" b="1" kern="0" dirty="0" smtClean="0">
                  <a:solidFill>
                    <a:srgbClr val="4F81BD">
                      <a:lumMod val="25000"/>
                    </a:srgbClr>
                  </a:solidFill>
                  <a:latin typeface="Calibri" pitchFamily="34" charset="0"/>
                </a:rPr>
                <a:t>Acquisition of Gladiator, CG’s 1st ground mounted solar project  in Italy</a:t>
              </a:r>
            </a:p>
            <a:p>
              <a:pPr marL="171450" indent="-171450" eaLnBrk="0" hangingPunct="0">
                <a:buFont typeface="Wingdings" pitchFamily="2" charset="2"/>
                <a:buChar char="§"/>
                <a:defRPr/>
              </a:pPr>
              <a:r>
                <a:rPr lang="en-US" sz="1050" b="1" kern="0" dirty="0" smtClean="0">
                  <a:solidFill>
                    <a:srgbClr val="4F81BD">
                      <a:lumMod val="25000"/>
                    </a:srgbClr>
                  </a:solidFill>
                  <a:latin typeface="Calibri" pitchFamily="34" charset="0"/>
                </a:rPr>
                <a:t>Acquisition during construction of Sicily Solar, Italy</a:t>
              </a:r>
            </a:p>
            <a:p>
              <a:pPr marL="171450" indent="-171450" eaLnBrk="0" hangingPunct="0">
                <a:buFont typeface="Wingdings" pitchFamily="2" charset="2"/>
                <a:buChar char="§"/>
                <a:defRPr/>
              </a:pPr>
              <a:r>
                <a:rPr lang="en-US" sz="1050" b="1" kern="0" dirty="0" smtClean="0">
                  <a:solidFill>
                    <a:srgbClr val="4F81BD">
                      <a:lumMod val="25000"/>
                    </a:srgbClr>
                  </a:solidFill>
                  <a:latin typeface="Calibri" pitchFamily="34" charset="0"/>
                </a:rPr>
                <a:t>Award of PPA for Asa Branca Wind, Brazil</a:t>
              </a:r>
            </a:p>
          </p:txBody>
        </p:sp>
        <p:sp>
          <p:nvSpPr>
            <p:cNvPr id="39" name="Title 1"/>
            <p:cNvSpPr txBox="1">
              <a:spLocks/>
            </p:cNvSpPr>
            <p:nvPr/>
          </p:nvSpPr>
          <p:spPr bwMode="auto">
            <a:xfrm>
              <a:off x="2795339" y="3522132"/>
              <a:ext cx="1799619" cy="6996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1450" indent="-171450" eaLnBrk="0" hangingPunct="0">
                <a:buFont typeface="Wingdings" pitchFamily="2" charset="2"/>
                <a:buChar char="§"/>
                <a:defRPr/>
              </a:pPr>
              <a:r>
                <a:rPr lang="en-US" sz="1050" b="1" kern="0" dirty="0" smtClean="0">
                  <a:solidFill>
                    <a:srgbClr val="4F81BD">
                      <a:lumMod val="25000"/>
                    </a:srgbClr>
                  </a:solidFill>
                  <a:latin typeface="Calibri" pitchFamily="34" charset="0"/>
                  <a:cs typeface="Osaka" pitchFamily="-110" charset="-128"/>
                </a:rPr>
                <a:t>Completion of first boiler </a:t>
              </a:r>
              <a:r>
                <a:rPr lang="en-US" sz="1050" b="1" kern="0" dirty="0" smtClean="0">
                  <a:solidFill>
                    <a:srgbClr val="4F81BD">
                      <a:lumMod val="25000"/>
                    </a:srgbClr>
                  </a:solidFill>
                  <a:latin typeface="Calibri" pitchFamily="34" charset="0"/>
                </a:rPr>
                <a:t>overhaul </a:t>
              </a:r>
              <a:r>
                <a:rPr lang="en-US" sz="1050" b="1" kern="0" dirty="0" smtClean="0">
                  <a:solidFill>
                    <a:srgbClr val="4F81BD">
                      <a:lumMod val="25000"/>
                    </a:srgbClr>
                  </a:solidFill>
                  <a:latin typeface="Calibri" pitchFamily="34" charset="0"/>
                  <a:cs typeface="Osaka" pitchFamily="-110" charset="-128"/>
                </a:rPr>
                <a:t>in KTE, Ukraine</a:t>
              </a:r>
            </a:p>
            <a:p>
              <a:pPr marL="171450" indent="-171450" eaLnBrk="0" hangingPunct="0">
                <a:buFont typeface="Wingdings" pitchFamily="2" charset="2"/>
                <a:buChar char="§"/>
                <a:defRPr/>
              </a:pPr>
              <a:endParaRPr lang="en-US" sz="1050" b="1" kern="0" dirty="0">
                <a:solidFill>
                  <a:srgbClr val="4F81BD">
                    <a:lumMod val="25000"/>
                  </a:srgbClr>
                </a:solidFill>
                <a:latin typeface="Calibri" pitchFamily="34" charset="0"/>
                <a:cs typeface="Osaka" pitchFamily="-110" charset="-128"/>
              </a:endParaRPr>
            </a:p>
          </p:txBody>
        </p:sp>
        <p:cxnSp>
          <p:nvCxnSpPr>
            <p:cNvPr id="46" name="Straight Connector 45"/>
            <p:cNvCxnSpPr/>
            <p:nvPr/>
          </p:nvCxnSpPr>
          <p:spPr bwMode="auto">
            <a:xfrm rot="5400000" flipH="1" flipV="1">
              <a:off x="1842515" y="3331296"/>
              <a:ext cx="365760" cy="0"/>
            </a:xfrm>
            <a:prstGeom prst="line">
              <a:avLst/>
            </a:prstGeom>
            <a:noFill/>
            <a:ln w="19050" cap="flat" cmpd="sng" algn="ctr">
              <a:solidFill>
                <a:schemeClr val="accent1">
                  <a:lumMod val="75000"/>
                </a:schemeClr>
              </a:solidFill>
              <a:prstDash val="solid"/>
              <a:round/>
              <a:headEnd type="none" w="med" len="med"/>
              <a:tailEnd type="none" w="med" len="med"/>
            </a:ln>
            <a:effectLst/>
          </p:spPr>
        </p:cxnSp>
        <p:cxnSp>
          <p:nvCxnSpPr>
            <p:cNvPr id="48" name="Straight Connector 47"/>
            <p:cNvCxnSpPr/>
            <p:nvPr/>
          </p:nvCxnSpPr>
          <p:spPr bwMode="auto">
            <a:xfrm flipV="1">
              <a:off x="5552241" y="3136668"/>
              <a:ext cx="0" cy="202583"/>
            </a:xfrm>
            <a:prstGeom prst="line">
              <a:avLst/>
            </a:prstGeom>
            <a:noFill/>
            <a:ln w="19050" cap="flat" cmpd="sng" algn="ctr">
              <a:solidFill>
                <a:schemeClr val="accent1">
                  <a:lumMod val="75000"/>
                </a:schemeClr>
              </a:solidFill>
              <a:prstDash val="solid"/>
              <a:round/>
              <a:headEnd type="none" w="med" len="med"/>
              <a:tailEnd type="none" w="med" len="med"/>
            </a:ln>
            <a:effectLst/>
          </p:spPr>
        </p:cxnSp>
        <p:cxnSp>
          <p:nvCxnSpPr>
            <p:cNvPr id="42" name="Straight Connector 41"/>
            <p:cNvCxnSpPr/>
            <p:nvPr/>
          </p:nvCxnSpPr>
          <p:spPr bwMode="auto">
            <a:xfrm rot="16200000" flipV="1">
              <a:off x="3601873" y="3337296"/>
              <a:ext cx="365760" cy="3911"/>
            </a:xfrm>
            <a:prstGeom prst="line">
              <a:avLst/>
            </a:prstGeom>
            <a:noFill/>
            <a:ln w="19050" cap="flat" cmpd="sng" algn="ctr">
              <a:solidFill>
                <a:schemeClr val="accent1">
                  <a:lumMod val="75000"/>
                </a:schemeClr>
              </a:solidFill>
              <a:prstDash val="solid"/>
              <a:round/>
              <a:headEnd type="none" w="med" len="med"/>
              <a:tailEnd type="none" w="med" len="med"/>
            </a:ln>
            <a:effectLst/>
          </p:spPr>
        </p:cxnSp>
      </p:grpSp>
      <p:sp>
        <p:nvSpPr>
          <p:cNvPr id="28" name="Slide Number Placeholder 2"/>
          <p:cNvSpPr txBox="1">
            <a:spLocks/>
          </p:cNvSpPr>
          <p:nvPr/>
        </p:nvSpPr>
        <p:spPr bwMode="auto">
          <a:xfrm>
            <a:off x="4419599" y="6457950"/>
            <a:ext cx="352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eaLnBrk="0" hangingPunct="0">
              <a:defRPr/>
            </a:pPr>
            <a:fld id="{C78780AB-289E-EC43-8734-A7AD04299C43}" type="slidenum">
              <a:rPr lang="en-US" sz="1200" smtClean="0">
                <a:solidFill>
                  <a:prstClr val="white"/>
                </a:solidFill>
                <a:latin typeface="Calibri" pitchFamily="34" charset="0"/>
              </a:rPr>
              <a:pPr algn="ctr" eaLnBrk="0" hangingPunct="0">
                <a:defRPr/>
              </a:pPr>
              <a:t>4</a:t>
            </a:fld>
            <a:endParaRPr lang="en-US" sz="1200" dirty="0">
              <a:solidFill>
                <a:prstClr val="white"/>
              </a:solidFill>
              <a:latin typeface="Calibri" pitchFamily="34" charset="0"/>
            </a:endParaRPr>
          </a:p>
        </p:txBody>
      </p:sp>
      <p:sp>
        <p:nvSpPr>
          <p:cNvPr id="33" name="Rectangle 32"/>
          <p:cNvSpPr/>
          <p:nvPr/>
        </p:nvSpPr>
        <p:spPr bwMode="auto">
          <a:xfrm>
            <a:off x="6332746" y="3199022"/>
            <a:ext cx="987878" cy="571431"/>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z="1600" dirty="0" smtClean="0">
              <a:solidFill>
                <a:srgbClr val="002060"/>
              </a:solidFill>
              <a:latin typeface="Tahoma" pitchFamily="34" charset="0"/>
              <a:ea typeface="Osaka" pitchFamily="64" charset="-128"/>
            </a:endParaRPr>
          </a:p>
        </p:txBody>
      </p:sp>
      <p:sp>
        <p:nvSpPr>
          <p:cNvPr id="34" name="Title 1"/>
          <p:cNvSpPr txBox="1">
            <a:spLocks/>
          </p:cNvSpPr>
          <p:nvPr/>
        </p:nvSpPr>
        <p:spPr bwMode="auto">
          <a:xfrm>
            <a:off x="6410325" y="3210675"/>
            <a:ext cx="910298"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defRPr/>
            </a:pPr>
            <a:r>
              <a:rPr lang="en-US" sz="2400" b="1" kern="0" dirty="0" smtClean="0">
                <a:solidFill>
                  <a:prstClr val="white"/>
                </a:solidFill>
                <a:latin typeface="Calibri" pitchFamily="34" charset="0"/>
                <a:cs typeface="Osaka" pitchFamily="-110" charset="-128"/>
              </a:rPr>
              <a:t>2012</a:t>
            </a:r>
            <a:endParaRPr lang="en-US" sz="2400" b="1" kern="0" dirty="0">
              <a:solidFill>
                <a:prstClr val="white"/>
              </a:solidFill>
              <a:latin typeface="Calibri" pitchFamily="34" charset="0"/>
              <a:cs typeface="Osaka" pitchFamily="-110" charset="-128"/>
            </a:endParaRPr>
          </a:p>
        </p:txBody>
      </p:sp>
      <p:cxnSp>
        <p:nvCxnSpPr>
          <p:cNvPr id="40" name="Straight Connector 39"/>
          <p:cNvCxnSpPr/>
          <p:nvPr/>
        </p:nvCxnSpPr>
        <p:spPr bwMode="auto">
          <a:xfrm flipV="1">
            <a:off x="6023419" y="2658977"/>
            <a:ext cx="454" cy="561975"/>
          </a:xfrm>
          <a:prstGeom prst="line">
            <a:avLst/>
          </a:prstGeom>
          <a:noFill/>
          <a:ln w="19050" cap="flat" cmpd="sng" algn="ctr">
            <a:solidFill>
              <a:schemeClr val="accent1">
                <a:lumMod val="75000"/>
              </a:schemeClr>
            </a:solidFill>
            <a:prstDash val="solid"/>
            <a:round/>
            <a:headEnd type="none" w="med" len="med"/>
            <a:tailEnd type="none" w="med" len="med"/>
          </a:ln>
          <a:effectLst/>
        </p:spPr>
      </p:cxnSp>
      <p:sp>
        <p:nvSpPr>
          <p:cNvPr id="41" name="Title 1"/>
          <p:cNvSpPr txBox="1">
            <a:spLocks/>
          </p:cNvSpPr>
          <p:nvPr/>
        </p:nvSpPr>
        <p:spPr bwMode="auto">
          <a:xfrm>
            <a:off x="5761632" y="1104343"/>
            <a:ext cx="3087208" cy="16674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1450" indent="-171450" eaLnBrk="0" hangingPunct="0">
              <a:buFont typeface="Wingdings" pitchFamily="2" charset="2"/>
              <a:buChar char="§"/>
              <a:defRPr/>
            </a:pPr>
            <a:r>
              <a:rPr lang="en-US" sz="1050" b="1" kern="0" dirty="0" smtClean="0">
                <a:solidFill>
                  <a:srgbClr val="4F81BD">
                    <a:lumMod val="25000"/>
                  </a:srgbClr>
                </a:solidFill>
                <a:latin typeface="Calibri" pitchFamily="34" charset="0"/>
              </a:rPr>
              <a:t>Acquisition of Arrubal, Spain</a:t>
            </a:r>
          </a:p>
          <a:p>
            <a:pPr marL="171450" indent="-171450" eaLnBrk="0" hangingPunct="0">
              <a:buFont typeface="Wingdings" pitchFamily="2" charset="2"/>
              <a:buChar char="§"/>
              <a:defRPr/>
            </a:pPr>
            <a:r>
              <a:rPr lang="en-US" sz="1050" b="1" kern="0" dirty="0" smtClean="0">
                <a:solidFill>
                  <a:srgbClr val="4F81BD">
                    <a:lumMod val="25000"/>
                  </a:srgbClr>
                </a:solidFill>
                <a:latin typeface="Calibri" pitchFamily="34" charset="0"/>
                <a:cs typeface="Osaka" pitchFamily="-110" charset="-128"/>
              </a:rPr>
              <a:t>Acquisition of Maritza East 3, Bulgaria</a:t>
            </a:r>
          </a:p>
          <a:p>
            <a:pPr marL="171450" indent="-171450" eaLnBrk="0" hangingPunct="0">
              <a:buFont typeface="Wingdings" pitchFamily="2" charset="2"/>
              <a:buChar char="§"/>
              <a:defRPr/>
            </a:pPr>
            <a:r>
              <a:rPr lang="en-US" sz="1050" b="1" kern="0" dirty="0" smtClean="0">
                <a:solidFill>
                  <a:srgbClr val="4F81BD">
                    <a:lumMod val="25000"/>
                  </a:srgbClr>
                </a:solidFill>
                <a:latin typeface="Calibri" pitchFamily="34" charset="0"/>
              </a:rPr>
              <a:t>Begin Commercial Operations of the five Rooftop </a:t>
            </a:r>
            <a:r>
              <a:rPr lang="en-US" sz="1050" b="1" kern="0" dirty="0">
                <a:solidFill>
                  <a:srgbClr val="4F81BD">
                    <a:lumMod val="25000"/>
                  </a:srgbClr>
                </a:solidFill>
                <a:latin typeface="Calibri" pitchFamily="34" charset="0"/>
              </a:rPr>
              <a:t>S</a:t>
            </a:r>
            <a:r>
              <a:rPr lang="en-US" sz="1050" b="1" kern="0" dirty="0" smtClean="0">
                <a:solidFill>
                  <a:srgbClr val="4F81BD">
                    <a:lumMod val="25000"/>
                  </a:srgbClr>
                </a:solidFill>
                <a:latin typeface="Calibri" pitchFamily="34" charset="0"/>
              </a:rPr>
              <a:t>olar projects , Italy</a:t>
            </a:r>
          </a:p>
          <a:p>
            <a:pPr marL="171450" indent="-171450" eaLnBrk="0" hangingPunct="0">
              <a:buFont typeface="Wingdings" pitchFamily="2" charset="2"/>
              <a:buChar char="§"/>
              <a:defRPr/>
            </a:pPr>
            <a:r>
              <a:rPr lang="en-US" sz="1050" b="1" kern="0" dirty="0" smtClean="0">
                <a:solidFill>
                  <a:srgbClr val="4F81BD">
                    <a:lumMod val="25000"/>
                  </a:srgbClr>
                </a:solidFill>
                <a:latin typeface="Calibri" pitchFamily="34" charset="0"/>
                <a:cs typeface="Osaka" pitchFamily="-110" charset="-128"/>
              </a:rPr>
              <a:t>Begin construction of  Asa Branca </a:t>
            </a:r>
            <a:r>
              <a:rPr lang="en-US" sz="1050" b="1" kern="0" dirty="0">
                <a:solidFill>
                  <a:srgbClr val="4F81BD">
                    <a:lumMod val="25000"/>
                  </a:srgbClr>
                </a:solidFill>
                <a:latin typeface="Calibri" pitchFamily="34" charset="0"/>
                <a:cs typeface="Osaka" pitchFamily="-110" charset="-128"/>
              </a:rPr>
              <a:t>,</a:t>
            </a:r>
            <a:r>
              <a:rPr lang="en-US" sz="1050" b="1" kern="0" dirty="0" smtClean="0">
                <a:solidFill>
                  <a:srgbClr val="4F81BD">
                    <a:lumMod val="25000"/>
                  </a:srgbClr>
                </a:solidFill>
                <a:latin typeface="Calibri" pitchFamily="34" charset="0"/>
                <a:cs typeface="Osaka" pitchFamily="-110" charset="-128"/>
              </a:rPr>
              <a:t> Brazil </a:t>
            </a:r>
          </a:p>
          <a:p>
            <a:pPr marL="171450" indent="-171450" eaLnBrk="0" hangingPunct="0">
              <a:buFont typeface="Wingdings" pitchFamily="2" charset="2"/>
              <a:buChar char="§"/>
              <a:defRPr/>
            </a:pPr>
            <a:r>
              <a:rPr lang="en-US" sz="1050" b="1" kern="0" dirty="0" smtClean="0">
                <a:solidFill>
                  <a:srgbClr val="4F81BD">
                    <a:lumMod val="25000"/>
                  </a:srgbClr>
                </a:solidFill>
                <a:latin typeface="Calibri" pitchFamily="34" charset="0"/>
                <a:cs typeface="Osaka" pitchFamily="-110" charset="-128"/>
              </a:rPr>
              <a:t>Begin construction on Kivuwatt Phase I, Rwanda</a:t>
            </a:r>
          </a:p>
          <a:p>
            <a:pPr marL="171450" indent="-171450" eaLnBrk="0" hangingPunct="0">
              <a:buFont typeface="Wingdings" pitchFamily="2" charset="2"/>
              <a:buChar char="§"/>
              <a:defRPr/>
            </a:pPr>
            <a:r>
              <a:rPr lang="en-US" sz="1050" b="1" kern="0" dirty="0" smtClean="0">
                <a:solidFill>
                  <a:srgbClr val="4F81BD">
                    <a:lumMod val="25000"/>
                  </a:srgbClr>
                </a:solidFill>
                <a:latin typeface="Calibri" pitchFamily="34" charset="0"/>
                <a:cs typeface="Osaka" pitchFamily="-110" charset="-128"/>
              </a:rPr>
              <a:t>Begin construction on Oricola Solutions, Italy</a:t>
            </a:r>
            <a:endParaRPr lang="en-US" sz="1050" b="1" kern="0" dirty="0">
              <a:solidFill>
                <a:srgbClr val="4F81BD">
                  <a:lumMod val="25000"/>
                </a:srgbClr>
              </a:solidFill>
              <a:latin typeface="Calibri" pitchFamily="34" charset="0"/>
              <a:cs typeface="Osaka" pitchFamily="-110" charset="-128"/>
            </a:endParaRPr>
          </a:p>
        </p:txBody>
      </p:sp>
      <p:sp>
        <p:nvSpPr>
          <p:cNvPr id="32" name="Title 1"/>
          <p:cNvSpPr txBox="1">
            <a:spLocks/>
          </p:cNvSpPr>
          <p:nvPr/>
        </p:nvSpPr>
        <p:spPr bwMode="auto">
          <a:xfrm>
            <a:off x="914338" y="3220950"/>
            <a:ext cx="8382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defRPr/>
            </a:pPr>
            <a:r>
              <a:rPr lang="en-US" sz="2400" b="1" kern="0" dirty="0" smtClean="0">
                <a:solidFill>
                  <a:prstClr val="white"/>
                </a:solidFill>
                <a:latin typeface="Calibri" pitchFamily="34" charset="0"/>
                <a:cs typeface="Osaka" pitchFamily="-110" charset="-128"/>
              </a:rPr>
              <a:t>2006</a:t>
            </a:r>
            <a:endParaRPr lang="en-US" sz="2400" b="1" kern="0" dirty="0">
              <a:solidFill>
                <a:prstClr val="white"/>
              </a:solidFill>
              <a:latin typeface="Calibri" pitchFamily="34" charset="0"/>
              <a:cs typeface="Osaka" pitchFamily="-110" charset="-128"/>
            </a:endParaRPr>
          </a:p>
        </p:txBody>
      </p:sp>
      <p:sp>
        <p:nvSpPr>
          <p:cNvPr id="43" name="Title 1"/>
          <p:cNvSpPr txBox="1">
            <a:spLocks/>
          </p:cNvSpPr>
          <p:nvPr/>
        </p:nvSpPr>
        <p:spPr bwMode="auto">
          <a:xfrm>
            <a:off x="7025793" y="3192377"/>
            <a:ext cx="8382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defRPr/>
            </a:pPr>
            <a:endParaRPr lang="en-US" sz="2400" b="1" kern="0" dirty="0">
              <a:solidFill>
                <a:prstClr val="white"/>
              </a:solidFill>
              <a:latin typeface="Calibri" pitchFamily="34" charset="0"/>
              <a:cs typeface="Osaka" pitchFamily="-110" charset="-128"/>
            </a:endParaRPr>
          </a:p>
        </p:txBody>
      </p:sp>
      <p:cxnSp>
        <p:nvCxnSpPr>
          <p:cNvPr id="49" name="Straight Connector 48"/>
          <p:cNvCxnSpPr/>
          <p:nvPr/>
        </p:nvCxnSpPr>
        <p:spPr bwMode="auto">
          <a:xfrm flipV="1">
            <a:off x="7252598" y="3744076"/>
            <a:ext cx="0" cy="384183"/>
          </a:xfrm>
          <a:prstGeom prst="line">
            <a:avLst/>
          </a:prstGeom>
          <a:noFill/>
          <a:ln w="19050" cap="flat" cmpd="sng" algn="ctr">
            <a:solidFill>
              <a:schemeClr val="accent1">
                <a:lumMod val="75000"/>
              </a:schemeClr>
            </a:solidFill>
            <a:prstDash val="solid"/>
            <a:round/>
            <a:headEnd type="none" w="med" len="med"/>
            <a:tailEnd type="none" w="med" len="med"/>
          </a:ln>
          <a:effectLst/>
        </p:spPr>
      </p:cxnSp>
      <p:sp>
        <p:nvSpPr>
          <p:cNvPr id="50" name="Title 1"/>
          <p:cNvSpPr txBox="1">
            <a:spLocks/>
          </p:cNvSpPr>
          <p:nvPr/>
        </p:nvSpPr>
        <p:spPr bwMode="auto">
          <a:xfrm>
            <a:off x="6992118" y="4157627"/>
            <a:ext cx="2066157" cy="11502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1450" indent="-171450" eaLnBrk="0" hangingPunct="0">
              <a:buFont typeface="Wingdings" pitchFamily="2" charset="2"/>
              <a:buChar char="§"/>
              <a:defRPr/>
            </a:pPr>
            <a:r>
              <a:rPr lang="en-US" sz="1050" b="1" kern="0" dirty="0" smtClean="0">
                <a:solidFill>
                  <a:srgbClr val="4F81BD">
                    <a:lumMod val="25000"/>
                  </a:srgbClr>
                </a:solidFill>
                <a:latin typeface="Calibri" pitchFamily="34" charset="0"/>
                <a:cs typeface="Osaka" pitchFamily="-110" charset="-128"/>
              </a:rPr>
              <a:t>Apapa Solutions, Nigeria begins Commercial Operations</a:t>
            </a:r>
          </a:p>
          <a:p>
            <a:pPr marL="171450" indent="-171450" eaLnBrk="0" hangingPunct="0">
              <a:buFont typeface="Wingdings" pitchFamily="2" charset="2"/>
              <a:buChar char="§"/>
              <a:defRPr/>
            </a:pPr>
            <a:r>
              <a:rPr lang="en-US" sz="1050" b="1" kern="0" dirty="0" smtClean="0">
                <a:solidFill>
                  <a:srgbClr val="4F81BD">
                    <a:lumMod val="25000"/>
                  </a:srgbClr>
                </a:solidFill>
                <a:latin typeface="Calibri" pitchFamily="34" charset="0"/>
                <a:cs typeface="Osaka" pitchFamily="-110" charset="-128"/>
              </a:rPr>
              <a:t>Benin Solutions, Nigeria begins Commercial Operations</a:t>
            </a:r>
          </a:p>
          <a:p>
            <a:pPr marL="171450" indent="-171450" eaLnBrk="0" hangingPunct="0">
              <a:buFont typeface="Wingdings" pitchFamily="2" charset="2"/>
              <a:buChar char="§"/>
              <a:defRPr/>
            </a:pPr>
            <a:r>
              <a:rPr lang="en-US" sz="1050" b="1" kern="0" dirty="0" smtClean="0">
                <a:solidFill>
                  <a:srgbClr val="4F81BD">
                    <a:lumMod val="25000"/>
                  </a:srgbClr>
                </a:solidFill>
                <a:latin typeface="Calibri" pitchFamily="34" charset="0"/>
                <a:cs typeface="Osaka" pitchFamily="-110" charset="-128"/>
              </a:rPr>
              <a:t>Kiev Solutions, Ukraine begins Commercial Operations</a:t>
            </a:r>
            <a:endParaRPr lang="en-US" sz="1050" b="1" kern="0" dirty="0">
              <a:solidFill>
                <a:srgbClr val="4F81BD">
                  <a:lumMod val="25000"/>
                </a:srgbClr>
              </a:solidFill>
              <a:latin typeface="Calibri" pitchFamily="34" charset="0"/>
              <a:cs typeface="Osaka" pitchFamily="-110" charset="-128"/>
            </a:endParaRPr>
          </a:p>
        </p:txBody>
      </p:sp>
    </p:spTree>
    <p:extLst>
      <p:ext uri="{BB962C8B-B14F-4D97-AF65-F5344CB8AC3E}">
        <p14:creationId xmlns:p14="http://schemas.microsoft.com/office/powerpoint/2010/main" val="94088468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b="1" dirty="0" smtClean="0">
                <a:ea typeface="ＭＳ Ｐゴシック" pitchFamily="34" charset="-128"/>
              </a:rPr>
              <a:t>Global footprint: presence in 4 continents and </a:t>
            </a:r>
            <a:r>
              <a:rPr lang="en-US" altLang="ja-JP" b="1" dirty="0" smtClean="0">
                <a:ea typeface="ＭＳ Ｐゴシック" pitchFamily="34" charset="-128"/>
              </a:rPr>
              <a:t>15 </a:t>
            </a:r>
            <a:r>
              <a:rPr lang="en-US" altLang="ja-JP" b="1" dirty="0" smtClean="0">
                <a:ea typeface="ＭＳ Ｐゴシック" pitchFamily="34" charset="-128"/>
              </a:rPr>
              <a:t>countries</a:t>
            </a:r>
            <a:endParaRPr lang="en-US" b="1" dirty="0"/>
          </a:p>
        </p:txBody>
      </p:sp>
      <p:sp>
        <p:nvSpPr>
          <p:cNvPr id="4" name="Rectangle 383"/>
          <p:cNvSpPr>
            <a:spLocks noChangeArrowheads="1"/>
          </p:cNvSpPr>
          <p:nvPr/>
        </p:nvSpPr>
        <p:spPr bwMode="auto">
          <a:xfrm>
            <a:off x="452438" y="1138238"/>
            <a:ext cx="1457325" cy="200025"/>
          </a:xfrm>
          <a:prstGeom prst="rect">
            <a:avLst/>
          </a:prstGeom>
          <a:solidFill>
            <a:schemeClr val="accent2"/>
          </a:solidFill>
          <a:ln w="6350" algn="ctr">
            <a:solidFill>
              <a:schemeClr val="accent2"/>
            </a:solidFill>
            <a:miter lim="800000"/>
            <a:headEnd/>
            <a:tailEnd/>
          </a:ln>
          <a:effectLst/>
          <a:extLst/>
        </p:spPr>
        <p:txBody>
          <a:bodyPr wrap="none" lIns="46800" tIns="64800" rIns="46800" bIns="64800" anchor="ctr"/>
          <a:lstStyle/>
          <a:p>
            <a:pPr defTabSz="728663">
              <a:lnSpc>
                <a:spcPct val="95000"/>
              </a:lnSpc>
              <a:buClr>
                <a:srgbClr val="FFFFFF"/>
              </a:buClr>
              <a:tabLst>
                <a:tab pos="4286250" algn="l"/>
              </a:tabLst>
            </a:pPr>
            <a:r>
              <a:rPr lang="en-US" sz="800" b="1" dirty="0">
                <a:solidFill>
                  <a:srgbClr val="FFFFFF"/>
                </a:solidFill>
                <a:latin typeface="Calibri"/>
              </a:rPr>
              <a:t>N. Ireland</a:t>
            </a:r>
          </a:p>
        </p:txBody>
      </p:sp>
      <p:sp>
        <p:nvSpPr>
          <p:cNvPr id="5" name="Rectangle 384" descr="&lt;tags&gt;&lt;tag n=&quot;BulletInfo&quot; v=&quot;Standard&quot; /&gt;&lt;/tags&gt;"/>
          <p:cNvSpPr>
            <a:spLocks noChangeArrowheads="1"/>
          </p:cNvSpPr>
          <p:nvPr/>
        </p:nvSpPr>
        <p:spPr bwMode="auto">
          <a:xfrm>
            <a:off x="452438" y="1338263"/>
            <a:ext cx="1457325" cy="374650"/>
          </a:xfrm>
          <a:prstGeom prst="rect">
            <a:avLst/>
          </a:prstGeom>
          <a:solidFill>
            <a:schemeClr val="bg1">
              <a:alpha val="50000"/>
            </a:schemeClr>
          </a:solidFill>
          <a:ln w="635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marL="119063" lvl="2" indent="-115888" defTabSz="728663">
              <a:lnSpc>
                <a:spcPct val="95000"/>
              </a:lnSpc>
              <a:buClr>
                <a:srgbClr val="9D0E2D"/>
              </a:buClr>
              <a:buSzPct val="110000"/>
              <a:buFontTx/>
              <a:buChar char="•"/>
              <a:tabLst>
                <a:tab pos="4286250" algn="l"/>
              </a:tabLst>
            </a:pPr>
            <a:r>
              <a:rPr lang="en-US" sz="800" dirty="0">
                <a:solidFill>
                  <a:srgbClr val="000000"/>
                </a:solidFill>
                <a:latin typeface="Calibri"/>
              </a:rPr>
              <a:t>Capacity: 15.2MW</a:t>
            </a:r>
          </a:p>
          <a:p>
            <a:pPr marL="119063" lvl="2" indent="-115888" defTabSz="728663">
              <a:lnSpc>
                <a:spcPct val="95000"/>
              </a:lnSpc>
              <a:buClr>
                <a:srgbClr val="9D0E2D"/>
              </a:buClr>
              <a:buSzPct val="110000"/>
              <a:buFontTx/>
              <a:buChar char="•"/>
              <a:tabLst>
                <a:tab pos="4286250" algn="l"/>
              </a:tabLst>
            </a:pPr>
            <a:r>
              <a:rPr lang="en-US" sz="800" dirty="0">
                <a:solidFill>
                  <a:srgbClr val="000000"/>
                </a:solidFill>
                <a:latin typeface="Calibri"/>
              </a:rPr>
              <a:t>Natural gas</a:t>
            </a:r>
          </a:p>
        </p:txBody>
      </p:sp>
      <p:sp>
        <p:nvSpPr>
          <p:cNvPr id="6" name="Rectangle 385"/>
          <p:cNvSpPr>
            <a:spLocks noChangeArrowheads="1"/>
          </p:cNvSpPr>
          <p:nvPr/>
        </p:nvSpPr>
        <p:spPr bwMode="auto">
          <a:xfrm>
            <a:off x="452438" y="1865313"/>
            <a:ext cx="1457325" cy="200025"/>
          </a:xfrm>
          <a:prstGeom prst="rect">
            <a:avLst/>
          </a:prstGeom>
          <a:solidFill>
            <a:srgbClr val="1F497D"/>
          </a:solidFill>
          <a:ln w="6350"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defTabSz="728663">
              <a:lnSpc>
                <a:spcPct val="95000"/>
              </a:lnSpc>
              <a:buClr>
                <a:srgbClr val="FFFFFF"/>
              </a:buClr>
              <a:tabLst>
                <a:tab pos="4286250" algn="l"/>
              </a:tabLst>
            </a:pPr>
            <a:r>
              <a:rPr lang="en-US" sz="800" b="1">
                <a:solidFill>
                  <a:srgbClr val="FFFFFF"/>
                </a:solidFill>
                <a:latin typeface="Calibri"/>
              </a:rPr>
              <a:t>USA</a:t>
            </a:r>
          </a:p>
        </p:txBody>
      </p:sp>
      <p:sp>
        <p:nvSpPr>
          <p:cNvPr id="7" name="Rectangle 386" descr="&lt;tags&gt;&lt;tag n=&quot;BulletInfo&quot; v=&quot;Standard&quot; /&gt;&lt;/tags&gt;"/>
          <p:cNvSpPr>
            <a:spLocks noChangeArrowheads="1"/>
          </p:cNvSpPr>
          <p:nvPr/>
        </p:nvSpPr>
        <p:spPr bwMode="auto">
          <a:xfrm>
            <a:off x="452438" y="2065338"/>
            <a:ext cx="1457325" cy="292100"/>
          </a:xfrm>
          <a:prstGeom prst="rect">
            <a:avLst/>
          </a:prstGeom>
          <a:solidFill>
            <a:schemeClr val="bg1">
              <a:alpha val="50000"/>
            </a:schemeClr>
          </a:solidFill>
          <a:ln w="6350"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marL="119063" lvl="2" indent="-115888" defTabSz="728663">
              <a:lnSpc>
                <a:spcPct val="95000"/>
              </a:lnSpc>
              <a:buClr>
                <a:srgbClr val="1F497D"/>
              </a:buClr>
              <a:buSzPct val="110000"/>
              <a:buFontTx/>
              <a:buChar char="•"/>
              <a:tabLst>
                <a:tab pos="4286250" algn="l"/>
              </a:tabLst>
            </a:pPr>
            <a:r>
              <a:rPr lang="en-US" sz="800">
                <a:solidFill>
                  <a:srgbClr val="000000"/>
                </a:solidFill>
                <a:latin typeface="Calibri"/>
              </a:rPr>
              <a:t>Capacity: 62.3MW </a:t>
            </a:r>
          </a:p>
          <a:p>
            <a:pPr marL="119063" lvl="2" indent="-115888" defTabSz="728663">
              <a:lnSpc>
                <a:spcPct val="95000"/>
              </a:lnSpc>
              <a:buClr>
                <a:srgbClr val="1F497D"/>
              </a:buClr>
              <a:buSzPct val="110000"/>
              <a:buFontTx/>
              <a:buChar char="•"/>
              <a:tabLst>
                <a:tab pos="4286250" algn="l"/>
              </a:tabLst>
            </a:pPr>
            <a:r>
              <a:rPr lang="en-US" sz="800">
                <a:solidFill>
                  <a:srgbClr val="000000"/>
                </a:solidFill>
                <a:latin typeface="Calibri"/>
              </a:rPr>
              <a:t>Biomass</a:t>
            </a:r>
          </a:p>
        </p:txBody>
      </p:sp>
      <p:sp>
        <p:nvSpPr>
          <p:cNvPr id="8" name="Rectangle 387"/>
          <p:cNvSpPr>
            <a:spLocks noChangeArrowheads="1"/>
          </p:cNvSpPr>
          <p:nvPr/>
        </p:nvSpPr>
        <p:spPr bwMode="auto">
          <a:xfrm>
            <a:off x="452438" y="2498725"/>
            <a:ext cx="1457325" cy="200025"/>
          </a:xfrm>
          <a:prstGeom prst="rect">
            <a:avLst/>
          </a:prstGeom>
          <a:solidFill>
            <a:srgbClr val="1F497D"/>
          </a:solidFill>
          <a:ln w="6350"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defTabSz="728663">
              <a:lnSpc>
                <a:spcPct val="95000"/>
              </a:lnSpc>
              <a:buClr>
                <a:srgbClr val="FFFFFF"/>
              </a:buClr>
              <a:tabLst>
                <a:tab pos="4286250" algn="l"/>
              </a:tabLst>
            </a:pPr>
            <a:r>
              <a:rPr lang="en-US" sz="800" b="1">
                <a:solidFill>
                  <a:srgbClr val="FFFFFF"/>
                </a:solidFill>
                <a:latin typeface="Calibri"/>
              </a:rPr>
              <a:t>Guadeloupe</a:t>
            </a:r>
          </a:p>
        </p:txBody>
      </p:sp>
      <p:sp>
        <p:nvSpPr>
          <p:cNvPr id="9" name="Rectangle 388" descr="&lt;tags&gt;&lt;tag n=&quot;BulletInfo&quot; v=&quot;Standard&quot; /&gt;&lt;/tags&gt;"/>
          <p:cNvSpPr>
            <a:spLocks noChangeArrowheads="1"/>
          </p:cNvSpPr>
          <p:nvPr/>
        </p:nvSpPr>
        <p:spPr bwMode="auto">
          <a:xfrm>
            <a:off x="452438" y="2698750"/>
            <a:ext cx="1457325" cy="292100"/>
          </a:xfrm>
          <a:prstGeom prst="rect">
            <a:avLst/>
          </a:prstGeom>
          <a:solidFill>
            <a:schemeClr val="bg1">
              <a:alpha val="50000"/>
            </a:schemeClr>
          </a:solidFill>
          <a:ln w="6350"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marL="119063" lvl="2" indent="-115888" defTabSz="728663">
              <a:lnSpc>
                <a:spcPct val="95000"/>
              </a:lnSpc>
              <a:buClr>
                <a:srgbClr val="1F497D"/>
              </a:buClr>
              <a:buSzPct val="110000"/>
              <a:buFontTx/>
              <a:buChar char="•"/>
              <a:tabLst>
                <a:tab pos="4286250" algn="l"/>
              </a:tabLst>
            </a:pPr>
            <a:r>
              <a:rPr lang="en-US" sz="800">
                <a:solidFill>
                  <a:srgbClr val="000000"/>
                </a:solidFill>
                <a:latin typeface="Calibri"/>
              </a:rPr>
              <a:t>Capacity: 21.4MW </a:t>
            </a:r>
          </a:p>
          <a:p>
            <a:pPr marL="119063" lvl="2" indent="-115888" defTabSz="728663">
              <a:lnSpc>
                <a:spcPct val="95000"/>
              </a:lnSpc>
              <a:buClr>
                <a:srgbClr val="1F497D"/>
              </a:buClr>
              <a:buSzPct val="110000"/>
              <a:buFontTx/>
              <a:buChar char="•"/>
              <a:tabLst>
                <a:tab pos="4286250" algn="l"/>
              </a:tabLst>
            </a:pPr>
            <a:r>
              <a:rPr lang="en-US" sz="800">
                <a:solidFill>
                  <a:srgbClr val="000000"/>
                </a:solidFill>
                <a:latin typeface="Calibri"/>
              </a:rPr>
              <a:t>Heavy fuel oil</a:t>
            </a:r>
          </a:p>
        </p:txBody>
      </p:sp>
      <p:sp>
        <p:nvSpPr>
          <p:cNvPr id="10" name="Rectangle 389"/>
          <p:cNvSpPr>
            <a:spLocks noChangeArrowheads="1"/>
          </p:cNvSpPr>
          <p:nvPr/>
        </p:nvSpPr>
        <p:spPr bwMode="auto">
          <a:xfrm>
            <a:off x="452438" y="3133725"/>
            <a:ext cx="1457325" cy="200025"/>
          </a:xfrm>
          <a:prstGeom prst="rect">
            <a:avLst/>
          </a:prstGeom>
          <a:solidFill>
            <a:srgbClr val="1F497D"/>
          </a:solidFill>
          <a:ln w="6350"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defTabSz="728663">
              <a:lnSpc>
                <a:spcPct val="95000"/>
              </a:lnSpc>
              <a:buClr>
                <a:srgbClr val="FFFFFF"/>
              </a:buClr>
              <a:tabLst>
                <a:tab pos="4286250" algn="l"/>
              </a:tabLst>
            </a:pPr>
            <a:r>
              <a:rPr lang="en-US" sz="800" b="1">
                <a:solidFill>
                  <a:srgbClr val="FFFFFF"/>
                </a:solidFill>
                <a:latin typeface="Calibri"/>
              </a:rPr>
              <a:t>St. Martin</a:t>
            </a:r>
          </a:p>
        </p:txBody>
      </p:sp>
      <p:sp>
        <p:nvSpPr>
          <p:cNvPr id="11" name="Rectangle 390" descr="&lt;tags&gt;&lt;tag n=&quot;BulletInfo&quot; v=&quot;Standard&quot; /&gt;&lt;/tags&gt;"/>
          <p:cNvSpPr>
            <a:spLocks noChangeArrowheads="1"/>
          </p:cNvSpPr>
          <p:nvPr/>
        </p:nvSpPr>
        <p:spPr bwMode="auto">
          <a:xfrm>
            <a:off x="452438" y="3333750"/>
            <a:ext cx="1457325" cy="292100"/>
          </a:xfrm>
          <a:prstGeom prst="rect">
            <a:avLst/>
          </a:prstGeom>
          <a:solidFill>
            <a:schemeClr val="bg1">
              <a:alpha val="50000"/>
            </a:schemeClr>
          </a:solidFill>
          <a:ln w="6350"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marL="119063" lvl="2" indent="-115888" defTabSz="728663">
              <a:lnSpc>
                <a:spcPct val="95000"/>
              </a:lnSpc>
              <a:buClr>
                <a:srgbClr val="1F497D"/>
              </a:buClr>
              <a:buSzPct val="110000"/>
              <a:buFontTx/>
              <a:buChar char="•"/>
              <a:tabLst>
                <a:tab pos="4286250" algn="l"/>
              </a:tabLst>
            </a:pPr>
            <a:r>
              <a:rPr lang="en-US" sz="800">
                <a:solidFill>
                  <a:srgbClr val="000000"/>
                </a:solidFill>
                <a:latin typeface="Calibri"/>
              </a:rPr>
              <a:t>Capacity: 13.8MW </a:t>
            </a:r>
          </a:p>
          <a:p>
            <a:pPr marL="119063" lvl="2" indent="-115888" defTabSz="728663">
              <a:lnSpc>
                <a:spcPct val="95000"/>
              </a:lnSpc>
              <a:buClr>
                <a:srgbClr val="1F497D"/>
              </a:buClr>
              <a:buSzPct val="110000"/>
              <a:buFontTx/>
              <a:buChar char="•"/>
              <a:tabLst>
                <a:tab pos="4286250" algn="l"/>
              </a:tabLst>
            </a:pPr>
            <a:r>
              <a:rPr lang="en-US" sz="800">
                <a:solidFill>
                  <a:srgbClr val="000000"/>
                </a:solidFill>
                <a:latin typeface="Calibri"/>
              </a:rPr>
              <a:t>Light fuel oil</a:t>
            </a:r>
          </a:p>
        </p:txBody>
      </p:sp>
      <p:sp>
        <p:nvSpPr>
          <p:cNvPr id="12" name="Rectangle 391"/>
          <p:cNvSpPr>
            <a:spLocks noChangeArrowheads="1"/>
          </p:cNvSpPr>
          <p:nvPr/>
        </p:nvSpPr>
        <p:spPr bwMode="auto">
          <a:xfrm>
            <a:off x="452438" y="3767138"/>
            <a:ext cx="1457325" cy="200025"/>
          </a:xfrm>
          <a:prstGeom prst="rect">
            <a:avLst/>
          </a:prstGeom>
          <a:solidFill>
            <a:srgbClr val="1F497D"/>
          </a:solidFill>
          <a:ln w="6350"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defTabSz="728663">
              <a:lnSpc>
                <a:spcPct val="95000"/>
              </a:lnSpc>
              <a:buClr>
                <a:srgbClr val="FFFFFF"/>
              </a:buClr>
              <a:tabLst>
                <a:tab pos="4286250" algn="l"/>
              </a:tabLst>
            </a:pPr>
            <a:r>
              <a:rPr lang="en-US" sz="800" b="1">
                <a:solidFill>
                  <a:srgbClr val="FFFFFF"/>
                </a:solidFill>
                <a:latin typeface="Calibri"/>
              </a:rPr>
              <a:t>Colombia</a:t>
            </a:r>
          </a:p>
        </p:txBody>
      </p:sp>
      <p:sp>
        <p:nvSpPr>
          <p:cNvPr id="13" name="Rectangle 392" descr="&lt;tags&gt;&lt;tag n=&quot;BulletInfo&quot; v=&quot;Standard&quot; /&gt;&lt;/tags&gt;"/>
          <p:cNvSpPr>
            <a:spLocks noChangeArrowheads="1"/>
          </p:cNvSpPr>
          <p:nvPr/>
        </p:nvSpPr>
        <p:spPr bwMode="auto">
          <a:xfrm>
            <a:off x="452438" y="3967163"/>
            <a:ext cx="1457325" cy="419100"/>
          </a:xfrm>
          <a:prstGeom prst="rect">
            <a:avLst/>
          </a:prstGeom>
          <a:solidFill>
            <a:schemeClr val="bg1">
              <a:alpha val="50000"/>
            </a:schemeClr>
          </a:solidFill>
          <a:ln w="6350"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marL="119063" lvl="2" indent="-115888" defTabSz="728663">
              <a:lnSpc>
                <a:spcPct val="95000"/>
              </a:lnSpc>
              <a:buClr>
                <a:srgbClr val="1F497D"/>
              </a:buClr>
              <a:buSzPct val="110000"/>
              <a:buFontTx/>
              <a:buChar char="•"/>
              <a:tabLst>
                <a:tab pos="4286250" algn="l"/>
              </a:tabLst>
            </a:pPr>
            <a:r>
              <a:rPr lang="en-US" sz="800">
                <a:solidFill>
                  <a:srgbClr val="000000"/>
                </a:solidFill>
                <a:latin typeface="Calibri"/>
              </a:rPr>
              <a:t>Capacity: 405.0MW </a:t>
            </a:r>
          </a:p>
          <a:p>
            <a:pPr marL="119063" lvl="2" indent="-115888" defTabSz="728663">
              <a:lnSpc>
                <a:spcPct val="95000"/>
              </a:lnSpc>
              <a:buClr>
                <a:srgbClr val="1F497D"/>
              </a:buClr>
              <a:buSzPct val="110000"/>
              <a:buFontTx/>
              <a:buChar char="•"/>
              <a:tabLst>
                <a:tab pos="4286250" algn="l"/>
              </a:tabLst>
            </a:pPr>
            <a:r>
              <a:rPr lang="en-US" sz="800">
                <a:solidFill>
                  <a:srgbClr val="000000"/>
                </a:solidFill>
                <a:latin typeface="Calibri"/>
              </a:rPr>
              <a:t>Coal, natural gas</a:t>
            </a:r>
          </a:p>
        </p:txBody>
      </p:sp>
      <p:sp>
        <p:nvSpPr>
          <p:cNvPr id="14" name="Rectangle 393"/>
          <p:cNvSpPr>
            <a:spLocks noChangeArrowheads="1"/>
          </p:cNvSpPr>
          <p:nvPr/>
        </p:nvSpPr>
        <p:spPr bwMode="auto">
          <a:xfrm>
            <a:off x="452438" y="4498975"/>
            <a:ext cx="1457325" cy="200025"/>
          </a:xfrm>
          <a:prstGeom prst="rect">
            <a:avLst/>
          </a:prstGeom>
          <a:solidFill>
            <a:srgbClr val="1F497D"/>
          </a:solidFill>
          <a:ln w="6350"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defTabSz="728663">
              <a:lnSpc>
                <a:spcPct val="95000"/>
              </a:lnSpc>
              <a:buClr>
                <a:srgbClr val="FFFFFF"/>
              </a:buClr>
              <a:tabLst>
                <a:tab pos="4286250" algn="l"/>
              </a:tabLst>
            </a:pPr>
            <a:r>
              <a:rPr lang="en-US" sz="800" b="1">
                <a:solidFill>
                  <a:srgbClr val="FFFFFF"/>
                </a:solidFill>
                <a:latin typeface="Calibri"/>
              </a:rPr>
              <a:t>Brazil</a:t>
            </a:r>
          </a:p>
        </p:txBody>
      </p:sp>
      <p:sp>
        <p:nvSpPr>
          <p:cNvPr id="15" name="Rectangle 394" descr="&lt;tags&gt;&lt;tag n=&quot;BulletInfo&quot; v=&quot;Standard&quot; /&gt;&lt;/tags&gt;"/>
          <p:cNvSpPr>
            <a:spLocks noChangeArrowheads="1"/>
          </p:cNvSpPr>
          <p:nvPr/>
        </p:nvSpPr>
        <p:spPr bwMode="auto">
          <a:xfrm>
            <a:off x="452438" y="4699000"/>
            <a:ext cx="1457325" cy="301625"/>
          </a:xfrm>
          <a:prstGeom prst="rect">
            <a:avLst/>
          </a:prstGeom>
          <a:solidFill>
            <a:schemeClr val="bg1">
              <a:alpha val="50000"/>
            </a:schemeClr>
          </a:solidFill>
          <a:ln w="6350"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marL="119063" lvl="2" indent="-115888" defTabSz="728663">
              <a:lnSpc>
                <a:spcPct val="95000"/>
              </a:lnSpc>
              <a:buClr>
                <a:srgbClr val="1F497D"/>
              </a:buClr>
              <a:buSzPct val="110000"/>
              <a:buFontTx/>
              <a:buChar char="•"/>
              <a:tabLst>
                <a:tab pos="4286250" algn="l"/>
              </a:tabLst>
            </a:pPr>
            <a:r>
              <a:rPr lang="en-US" sz="800">
                <a:solidFill>
                  <a:srgbClr val="000000"/>
                </a:solidFill>
                <a:latin typeface="Calibri"/>
              </a:rPr>
              <a:t>Capacity: 196.6MW</a:t>
            </a:r>
          </a:p>
          <a:p>
            <a:pPr marL="119063" lvl="2" indent="-115888" defTabSz="728663">
              <a:lnSpc>
                <a:spcPct val="95000"/>
              </a:lnSpc>
              <a:buClr>
                <a:srgbClr val="1F497D"/>
              </a:buClr>
              <a:buSzPct val="110000"/>
              <a:buFontTx/>
              <a:buChar char="•"/>
              <a:tabLst>
                <a:tab pos="4286250" algn="l"/>
              </a:tabLst>
            </a:pPr>
            <a:r>
              <a:rPr lang="en-US" sz="800">
                <a:solidFill>
                  <a:srgbClr val="000000"/>
                </a:solidFill>
                <a:latin typeface="Calibri"/>
              </a:rPr>
              <a:t>Hydro and wind</a:t>
            </a:r>
          </a:p>
        </p:txBody>
      </p:sp>
      <p:sp>
        <p:nvSpPr>
          <p:cNvPr id="16" name="Rectangle 395" descr="&lt;tags&gt;&lt;tag n=&quot;BulletInfo&quot; v=&quot;Standard&quot; /&gt;&lt;/tags&gt;"/>
          <p:cNvSpPr>
            <a:spLocks noChangeArrowheads="1"/>
          </p:cNvSpPr>
          <p:nvPr/>
        </p:nvSpPr>
        <p:spPr bwMode="auto">
          <a:xfrm>
            <a:off x="2154238" y="1338263"/>
            <a:ext cx="1457325" cy="374650"/>
          </a:xfrm>
          <a:prstGeom prst="rect">
            <a:avLst/>
          </a:prstGeom>
          <a:solidFill>
            <a:schemeClr val="bg1">
              <a:alpha val="50000"/>
            </a:schemeClr>
          </a:solidFill>
          <a:ln w="635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marL="119063" lvl="2" indent="-115888" defTabSz="728663">
              <a:lnSpc>
                <a:spcPct val="95000"/>
              </a:lnSpc>
              <a:buClr>
                <a:srgbClr val="9D0E2D"/>
              </a:buClr>
              <a:buSzPct val="110000"/>
              <a:buFontTx/>
              <a:buChar char="•"/>
              <a:tabLst>
                <a:tab pos="4286250" algn="l"/>
              </a:tabLst>
            </a:pPr>
            <a:r>
              <a:rPr lang="en-US" sz="800">
                <a:solidFill>
                  <a:srgbClr val="000000"/>
                </a:solidFill>
                <a:latin typeface="Calibri"/>
              </a:rPr>
              <a:t>Capacity: 6.1MW</a:t>
            </a:r>
          </a:p>
          <a:p>
            <a:pPr marL="119063" lvl="2" indent="-115888" defTabSz="728663">
              <a:lnSpc>
                <a:spcPct val="95000"/>
              </a:lnSpc>
              <a:buClr>
                <a:srgbClr val="9D0E2D"/>
              </a:buClr>
              <a:buSzPct val="110000"/>
              <a:buFontTx/>
              <a:buChar char="•"/>
              <a:tabLst>
                <a:tab pos="4286250" algn="l"/>
              </a:tabLst>
            </a:pPr>
            <a:r>
              <a:rPr lang="en-US" sz="800">
                <a:solidFill>
                  <a:srgbClr val="000000"/>
                </a:solidFill>
                <a:latin typeface="Calibri"/>
              </a:rPr>
              <a:t>Natural gas</a:t>
            </a:r>
          </a:p>
        </p:txBody>
      </p:sp>
      <p:sp>
        <p:nvSpPr>
          <p:cNvPr id="17" name="Rectangle 396"/>
          <p:cNvSpPr>
            <a:spLocks noChangeArrowheads="1"/>
          </p:cNvSpPr>
          <p:nvPr/>
        </p:nvSpPr>
        <p:spPr bwMode="auto">
          <a:xfrm>
            <a:off x="2151063" y="1138238"/>
            <a:ext cx="1457325" cy="200025"/>
          </a:xfrm>
          <a:prstGeom prst="rect">
            <a:avLst/>
          </a:prstGeom>
          <a:solidFill>
            <a:schemeClr val="accent2"/>
          </a:solidFill>
          <a:ln w="6350" algn="ctr">
            <a:solidFill>
              <a:schemeClr val="accent2"/>
            </a:solidFill>
            <a:miter lim="800000"/>
            <a:headEnd/>
            <a:tailEnd/>
          </a:ln>
          <a:effectLst/>
          <a:extLst/>
        </p:spPr>
        <p:txBody>
          <a:bodyPr wrap="none" lIns="46800" tIns="64800" rIns="46800" bIns="64800" anchor="ctr"/>
          <a:lstStyle/>
          <a:p>
            <a:pPr defTabSz="728663">
              <a:lnSpc>
                <a:spcPct val="95000"/>
              </a:lnSpc>
              <a:buClr>
                <a:srgbClr val="FFFFFF"/>
              </a:buClr>
              <a:tabLst>
                <a:tab pos="4286250" algn="l"/>
              </a:tabLst>
            </a:pPr>
            <a:r>
              <a:rPr lang="en-US" sz="800" b="1">
                <a:solidFill>
                  <a:srgbClr val="FFFFFF"/>
                </a:solidFill>
                <a:latin typeface="Calibri"/>
              </a:rPr>
              <a:t>Romania</a:t>
            </a:r>
          </a:p>
        </p:txBody>
      </p:sp>
      <p:sp>
        <p:nvSpPr>
          <p:cNvPr id="18" name="Rectangle 397"/>
          <p:cNvSpPr>
            <a:spLocks noChangeArrowheads="1"/>
          </p:cNvSpPr>
          <p:nvPr/>
        </p:nvSpPr>
        <p:spPr bwMode="auto">
          <a:xfrm>
            <a:off x="5529263" y="1138238"/>
            <a:ext cx="1457325" cy="200025"/>
          </a:xfrm>
          <a:prstGeom prst="rect">
            <a:avLst/>
          </a:prstGeom>
          <a:solidFill>
            <a:schemeClr val="accent2"/>
          </a:solidFill>
          <a:ln w="6350" algn="ctr">
            <a:solidFill>
              <a:schemeClr val="accent2"/>
            </a:solidFill>
            <a:miter lim="800000"/>
            <a:headEnd/>
            <a:tailEnd/>
          </a:ln>
          <a:effectLst/>
          <a:extLst/>
        </p:spPr>
        <p:txBody>
          <a:bodyPr wrap="none" lIns="46800" tIns="64800" rIns="46800" bIns="64800" anchor="ctr"/>
          <a:lstStyle/>
          <a:p>
            <a:pPr defTabSz="728663">
              <a:lnSpc>
                <a:spcPct val="95000"/>
              </a:lnSpc>
              <a:buClr>
                <a:srgbClr val="FFFFFF"/>
              </a:buClr>
              <a:tabLst>
                <a:tab pos="4286250" algn="l"/>
              </a:tabLst>
            </a:pPr>
            <a:r>
              <a:rPr lang="en-US" sz="800" b="1">
                <a:solidFill>
                  <a:srgbClr val="FFFFFF"/>
                </a:solidFill>
                <a:latin typeface="Calibri"/>
              </a:rPr>
              <a:t>Poland</a:t>
            </a:r>
          </a:p>
        </p:txBody>
      </p:sp>
      <p:sp>
        <p:nvSpPr>
          <p:cNvPr id="19" name="Rectangle 398" descr="&lt;tags&gt;&lt;tag n=&quot;BulletInfo&quot; v=&quot;Standard&quot; /&gt;&lt;/tags&gt;"/>
          <p:cNvSpPr>
            <a:spLocks noChangeArrowheads="1"/>
          </p:cNvSpPr>
          <p:nvPr/>
        </p:nvSpPr>
        <p:spPr bwMode="auto">
          <a:xfrm>
            <a:off x="5529263" y="1338263"/>
            <a:ext cx="1457325" cy="374650"/>
          </a:xfrm>
          <a:prstGeom prst="rect">
            <a:avLst/>
          </a:prstGeom>
          <a:solidFill>
            <a:schemeClr val="bg1">
              <a:alpha val="50000"/>
            </a:schemeClr>
          </a:solidFill>
          <a:ln w="635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marL="119063" lvl="2" indent="-115888" defTabSz="728663">
              <a:lnSpc>
                <a:spcPct val="95000"/>
              </a:lnSpc>
              <a:buClr>
                <a:srgbClr val="9D0E2D"/>
              </a:buClr>
              <a:buSzPct val="110000"/>
              <a:buFontTx/>
              <a:buChar char="•"/>
              <a:tabLst>
                <a:tab pos="4286250" algn="l"/>
              </a:tabLst>
            </a:pPr>
            <a:r>
              <a:rPr lang="en-US" sz="800">
                <a:solidFill>
                  <a:srgbClr val="000000"/>
                </a:solidFill>
                <a:latin typeface="Calibri"/>
              </a:rPr>
              <a:t>Capacity: 6.1MW</a:t>
            </a:r>
          </a:p>
          <a:p>
            <a:pPr marL="119063" lvl="2" indent="-115888" defTabSz="728663">
              <a:lnSpc>
                <a:spcPct val="95000"/>
              </a:lnSpc>
              <a:buClr>
                <a:srgbClr val="9D0E2D"/>
              </a:buClr>
              <a:buSzPct val="110000"/>
              <a:buFontTx/>
              <a:buChar char="•"/>
              <a:tabLst>
                <a:tab pos="4286250" algn="l"/>
              </a:tabLst>
            </a:pPr>
            <a:r>
              <a:rPr lang="en-US" sz="800">
                <a:solidFill>
                  <a:srgbClr val="000000"/>
                </a:solidFill>
                <a:latin typeface="Calibri"/>
              </a:rPr>
              <a:t>Natural gas</a:t>
            </a:r>
          </a:p>
        </p:txBody>
      </p:sp>
      <p:sp>
        <p:nvSpPr>
          <p:cNvPr id="20" name="Rectangle 399"/>
          <p:cNvSpPr>
            <a:spLocks noChangeArrowheads="1"/>
          </p:cNvSpPr>
          <p:nvPr/>
        </p:nvSpPr>
        <p:spPr bwMode="auto">
          <a:xfrm>
            <a:off x="7181850" y="1138238"/>
            <a:ext cx="1595438" cy="200025"/>
          </a:xfrm>
          <a:prstGeom prst="rect">
            <a:avLst/>
          </a:prstGeom>
          <a:solidFill>
            <a:srgbClr val="1F497D"/>
          </a:solidFill>
          <a:ln w="6350"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defTabSz="728663">
              <a:lnSpc>
                <a:spcPct val="95000"/>
              </a:lnSpc>
              <a:buClr>
                <a:srgbClr val="FFFFFF"/>
              </a:buClr>
              <a:tabLst>
                <a:tab pos="4286250" algn="l"/>
              </a:tabLst>
            </a:pPr>
            <a:r>
              <a:rPr lang="en-US" sz="800" b="1">
                <a:solidFill>
                  <a:srgbClr val="FFFFFF"/>
                </a:solidFill>
                <a:latin typeface="Calibri"/>
              </a:rPr>
              <a:t>Ukraine</a:t>
            </a:r>
          </a:p>
        </p:txBody>
      </p:sp>
      <p:sp>
        <p:nvSpPr>
          <p:cNvPr id="21" name="Rectangle 400" descr="&lt;tags&gt;&lt;tag n=&quot;BulletInfo&quot; v=&quot;Standard&quot; /&gt;&lt;/tags&gt;"/>
          <p:cNvSpPr>
            <a:spLocks noChangeArrowheads="1"/>
          </p:cNvSpPr>
          <p:nvPr/>
        </p:nvSpPr>
        <p:spPr bwMode="auto">
          <a:xfrm>
            <a:off x="7181850" y="1338263"/>
            <a:ext cx="1595438" cy="368300"/>
          </a:xfrm>
          <a:prstGeom prst="rect">
            <a:avLst/>
          </a:prstGeom>
          <a:solidFill>
            <a:schemeClr val="bg1">
              <a:alpha val="50000"/>
            </a:schemeClr>
          </a:solidFill>
          <a:ln w="6350"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marL="119063" lvl="2" indent="-115888" defTabSz="728663">
              <a:lnSpc>
                <a:spcPct val="95000"/>
              </a:lnSpc>
              <a:buClr>
                <a:srgbClr val="1F497D"/>
              </a:buClr>
              <a:buSzPct val="110000"/>
              <a:buFontTx/>
              <a:buChar char="•"/>
              <a:tabLst>
                <a:tab pos="4286250" algn="l"/>
              </a:tabLst>
            </a:pPr>
            <a:r>
              <a:rPr lang="en-US" sz="800">
                <a:solidFill>
                  <a:srgbClr val="000000"/>
                </a:solidFill>
                <a:latin typeface="Calibri"/>
              </a:rPr>
              <a:t>Capacity: 120.0MW</a:t>
            </a:r>
          </a:p>
          <a:p>
            <a:pPr marL="119063" lvl="2" indent="-115888" defTabSz="728663">
              <a:lnSpc>
                <a:spcPct val="95000"/>
              </a:lnSpc>
              <a:buClr>
                <a:srgbClr val="1F497D"/>
              </a:buClr>
              <a:buSzPct val="110000"/>
              <a:buFontTx/>
              <a:buChar char="•"/>
              <a:tabLst>
                <a:tab pos="4286250" algn="l"/>
              </a:tabLst>
            </a:pPr>
            <a:r>
              <a:rPr lang="en-US" sz="800">
                <a:solidFill>
                  <a:srgbClr val="000000"/>
                </a:solidFill>
                <a:latin typeface="Calibri"/>
              </a:rPr>
              <a:t>Natural gas / coal / heavy fuel oil</a:t>
            </a:r>
          </a:p>
        </p:txBody>
      </p:sp>
      <p:sp>
        <p:nvSpPr>
          <p:cNvPr id="22" name="Rectangle 401"/>
          <p:cNvSpPr>
            <a:spLocks noChangeArrowheads="1"/>
          </p:cNvSpPr>
          <p:nvPr/>
        </p:nvSpPr>
        <p:spPr bwMode="auto">
          <a:xfrm>
            <a:off x="7181850" y="2433638"/>
            <a:ext cx="1595438" cy="200025"/>
          </a:xfrm>
          <a:prstGeom prst="rect">
            <a:avLst/>
          </a:prstGeom>
          <a:solidFill>
            <a:srgbClr val="1F497D"/>
          </a:solidFill>
          <a:ln w="6350"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defTabSz="728663">
              <a:lnSpc>
                <a:spcPct val="95000"/>
              </a:lnSpc>
              <a:buClr>
                <a:srgbClr val="FFFFFF"/>
              </a:buClr>
              <a:tabLst>
                <a:tab pos="4286250" algn="l"/>
              </a:tabLst>
            </a:pPr>
            <a:r>
              <a:rPr lang="en-US" sz="800" b="1">
                <a:solidFill>
                  <a:srgbClr val="FFFFFF"/>
                </a:solidFill>
                <a:latin typeface="Calibri"/>
              </a:rPr>
              <a:t>Togo</a:t>
            </a:r>
          </a:p>
        </p:txBody>
      </p:sp>
      <p:sp>
        <p:nvSpPr>
          <p:cNvPr id="23" name="Rectangle 402" descr="&lt;tags&gt;&lt;tag n=&quot;BulletInfo&quot; v=&quot;Standard&quot; /&gt;&lt;/tags&gt;"/>
          <p:cNvSpPr>
            <a:spLocks noChangeArrowheads="1"/>
          </p:cNvSpPr>
          <p:nvPr/>
        </p:nvSpPr>
        <p:spPr bwMode="auto">
          <a:xfrm>
            <a:off x="7181850" y="2633663"/>
            <a:ext cx="1595438" cy="292100"/>
          </a:xfrm>
          <a:prstGeom prst="rect">
            <a:avLst/>
          </a:prstGeom>
          <a:solidFill>
            <a:schemeClr val="bg1">
              <a:alpha val="50000"/>
            </a:schemeClr>
          </a:solidFill>
          <a:ln w="6350"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marL="119063" lvl="2" indent="-115888" defTabSz="728663">
              <a:lnSpc>
                <a:spcPct val="95000"/>
              </a:lnSpc>
              <a:buClr>
                <a:srgbClr val="1F497D"/>
              </a:buClr>
              <a:buSzPct val="110000"/>
              <a:buFontTx/>
              <a:buChar char="•"/>
              <a:tabLst>
                <a:tab pos="4286250" algn="l"/>
              </a:tabLst>
            </a:pPr>
            <a:r>
              <a:rPr lang="it-IT" sz="800" dirty="0">
                <a:solidFill>
                  <a:srgbClr val="000000"/>
                </a:solidFill>
                <a:latin typeface="Calibri"/>
              </a:rPr>
              <a:t>Capacity: 99.7MW</a:t>
            </a:r>
          </a:p>
          <a:p>
            <a:pPr marL="119063" lvl="2" indent="-115888" defTabSz="728663">
              <a:lnSpc>
                <a:spcPct val="95000"/>
              </a:lnSpc>
              <a:buClr>
                <a:srgbClr val="1F497D"/>
              </a:buClr>
              <a:buSzPct val="110000"/>
              <a:buFontTx/>
              <a:buChar char="•"/>
              <a:tabLst>
                <a:tab pos="4286250" algn="l"/>
              </a:tabLst>
            </a:pPr>
            <a:r>
              <a:rPr lang="it-IT" sz="800" dirty="0">
                <a:solidFill>
                  <a:srgbClr val="000000"/>
                </a:solidFill>
                <a:latin typeface="Calibri"/>
              </a:rPr>
              <a:t>Tri </a:t>
            </a:r>
            <a:r>
              <a:rPr lang="it-IT" sz="800" dirty="0" smtClean="0">
                <a:solidFill>
                  <a:srgbClr val="000000"/>
                </a:solidFill>
                <a:latin typeface="Calibri"/>
              </a:rPr>
              <a:t>fuel</a:t>
            </a:r>
            <a:endParaRPr lang="it-IT" sz="800" dirty="0">
              <a:solidFill>
                <a:srgbClr val="000000"/>
              </a:solidFill>
              <a:latin typeface="Calibri"/>
            </a:endParaRPr>
          </a:p>
        </p:txBody>
      </p:sp>
      <p:sp>
        <p:nvSpPr>
          <p:cNvPr id="24" name="Rectangle 403"/>
          <p:cNvSpPr>
            <a:spLocks noChangeArrowheads="1"/>
          </p:cNvSpPr>
          <p:nvPr/>
        </p:nvSpPr>
        <p:spPr bwMode="auto">
          <a:xfrm>
            <a:off x="7181850" y="3108325"/>
            <a:ext cx="1595438" cy="200025"/>
          </a:xfrm>
          <a:prstGeom prst="rect">
            <a:avLst/>
          </a:prstGeom>
          <a:solidFill>
            <a:srgbClr val="1F497D"/>
          </a:solidFill>
          <a:ln w="6350"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defTabSz="728663">
              <a:lnSpc>
                <a:spcPct val="95000"/>
              </a:lnSpc>
              <a:buClr>
                <a:srgbClr val="FFFFFF"/>
              </a:buClr>
              <a:tabLst>
                <a:tab pos="4286250" algn="l"/>
              </a:tabLst>
            </a:pPr>
            <a:r>
              <a:rPr lang="en-US" sz="800" b="1">
                <a:solidFill>
                  <a:srgbClr val="FFFFFF"/>
                </a:solidFill>
                <a:latin typeface="Calibri"/>
              </a:rPr>
              <a:t>Bulgaria</a:t>
            </a:r>
          </a:p>
        </p:txBody>
      </p:sp>
      <p:sp>
        <p:nvSpPr>
          <p:cNvPr id="25" name="Rectangle 404" descr="&lt;tags&gt;&lt;tag n=&quot;BulletInfo&quot; v=&quot;Standard&quot; /&gt;&lt;/tags&gt;"/>
          <p:cNvSpPr>
            <a:spLocks noChangeArrowheads="1"/>
          </p:cNvSpPr>
          <p:nvPr/>
        </p:nvSpPr>
        <p:spPr bwMode="auto">
          <a:xfrm>
            <a:off x="7181850" y="3308350"/>
            <a:ext cx="1595438" cy="292100"/>
          </a:xfrm>
          <a:prstGeom prst="rect">
            <a:avLst/>
          </a:prstGeom>
          <a:solidFill>
            <a:schemeClr val="bg1">
              <a:alpha val="50000"/>
            </a:schemeClr>
          </a:solidFill>
          <a:ln w="6350"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marL="119063" lvl="2" indent="-115888" defTabSz="728663">
              <a:lnSpc>
                <a:spcPct val="95000"/>
              </a:lnSpc>
              <a:buClr>
                <a:srgbClr val="1F497D"/>
              </a:buClr>
              <a:buSzPct val="110000"/>
              <a:buFontTx/>
              <a:buChar char="•"/>
              <a:tabLst>
                <a:tab pos="4286250" algn="l"/>
              </a:tabLst>
            </a:pPr>
            <a:r>
              <a:rPr lang="en-US" sz="800">
                <a:solidFill>
                  <a:srgbClr val="000000"/>
                </a:solidFill>
                <a:latin typeface="Calibri"/>
              </a:rPr>
              <a:t>Capacity: 908.0MW</a:t>
            </a:r>
          </a:p>
          <a:p>
            <a:pPr marL="119063" lvl="2" indent="-115888" defTabSz="728663">
              <a:lnSpc>
                <a:spcPct val="95000"/>
              </a:lnSpc>
              <a:buClr>
                <a:srgbClr val="1F497D"/>
              </a:buClr>
              <a:buSzPct val="110000"/>
              <a:buFontTx/>
              <a:buChar char="•"/>
              <a:tabLst>
                <a:tab pos="4286250" algn="l"/>
              </a:tabLst>
            </a:pPr>
            <a:r>
              <a:rPr lang="en-US" sz="800">
                <a:solidFill>
                  <a:srgbClr val="000000"/>
                </a:solidFill>
                <a:latin typeface="Calibri"/>
              </a:rPr>
              <a:t>Lignite </a:t>
            </a:r>
          </a:p>
        </p:txBody>
      </p:sp>
      <p:sp>
        <p:nvSpPr>
          <p:cNvPr id="26" name="Rectangle 405"/>
          <p:cNvSpPr>
            <a:spLocks noChangeArrowheads="1"/>
          </p:cNvSpPr>
          <p:nvPr/>
        </p:nvSpPr>
        <p:spPr bwMode="auto">
          <a:xfrm>
            <a:off x="7181850" y="3783013"/>
            <a:ext cx="1595438" cy="200025"/>
          </a:xfrm>
          <a:prstGeom prst="rect">
            <a:avLst/>
          </a:prstGeom>
          <a:solidFill>
            <a:srgbClr val="1F497D"/>
          </a:solidFill>
          <a:ln w="6350"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defTabSz="728663">
              <a:lnSpc>
                <a:spcPct val="95000"/>
              </a:lnSpc>
              <a:buClr>
                <a:srgbClr val="FFFFFF"/>
              </a:buClr>
              <a:tabLst>
                <a:tab pos="4286250" algn="l"/>
              </a:tabLst>
            </a:pPr>
            <a:r>
              <a:rPr lang="en-US" sz="800" b="1">
                <a:solidFill>
                  <a:srgbClr val="FFFFFF"/>
                </a:solidFill>
                <a:latin typeface="Calibri"/>
              </a:rPr>
              <a:t>Rwanda</a:t>
            </a:r>
          </a:p>
        </p:txBody>
      </p:sp>
      <p:sp>
        <p:nvSpPr>
          <p:cNvPr id="27" name="Rectangle 406" descr="&lt;tags&gt;&lt;tag n=&quot;BulletInfo&quot; v=&quot;Standard&quot; /&gt;&lt;/tags&gt;"/>
          <p:cNvSpPr>
            <a:spLocks noChangeArrowheads="1"/>
          </p:cNvSpPr>
          <p:nvPr/>
        </p:nvSpPr>
        <p:spPr bwMode="auto">
          <a:xfrm>
            <a:off x="7181850" y="3983038"/>
            <a:ext cx="1595438" cy="292100"/>
          </a:xfrm>
          <a:prstGeom prst="rect">
            <a:avLst/>
          </a:prstGeom>
          <a:solidFill>
            <a:schemeClr val="bg1">
              <a:alpha val="50000"/>
            </a:schemeClr>
          </a:solidFill>
          <a:ln w="6350"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marL="119063" lvl="2" indent="-115888" defTabSz="728663">
              <a:lnSpc>
                <a:spcPct val="95000"/>
              </a:lnSpc>
              <a:buClr>
                <a:srgbClr val="1F497D"/>
              </a:buClr>
              <a:buSzPct val="110000"/>
              <a:buFontTx/>
              <a:buChar char="•"/>
              <a:tabLst>
                <a:tab pos="4286250" algn="l"/>
              </a:tabLst>
            </a:pPr>
            <a:r>
              <a:rPr lang="en-US" sz="800">
                <a:solidFill>
                  <a:srgbClr val="000000"/>
                </a:solidFill>
                <a:latin typeface="Calibri"/>
              </a:rPr>
              <a:t>Capacity: 26.2MW</a:t>
            </a:r>
          </a:p>
          <a:p>
            <a:pPr marL="119063" lvl="2" indent="-115888" defTabSz="728663">
              <a:lnSpc>
                <a:spcPct val="95000"/>
              </a:lnSpc>
              <a:buClr>
                <a:srgbClr val="1F497D"/>
              </a:buClr>
              <a:buSzPct val="110000"/>
              <a:buFontTx/>
              <a:buChar char="•"/>
              <a:tabLst>
                <a:tab pos="4286250" algn="l"/>
              </a:tabLst>
            </a:pPr>
            <a:r>
              <a:rPr lang="en-US" sz="800">
                <a:solidFill>
                  <a:srgbClr val="000000"/>
                </a:solidFill>
                <a:latin typeface="Calibri"/>
              </a:rPr>
              <a:t>Methane / biogas</a:t>
            </a:r>
          </a:p>
        </p:txBody>
      </p:sp>
      <p:sp>
        <p:nvSpPr>
          <p:cNvPr id="28" name="Rectangle 407"/>
          <p:cNvSpPr>
            <a:spLocks noChangeArrowheads="1"/>
          </p:cNvSpPr>
          <p:nvPr/>
        </p:nvSpPr>
        <p:spPr bwMode="auto">
          <a:xfrm>
            <a:off x="7181850" y="4456113"/>
            <a:ext cx="1595438" cy="200025"/>
          </a:xfrm>
          <a:prstGeom prst="rect">
            <a:avLst/>
          </a:prstGeom>
          <a:solidFill>
            <a:srgbClr val="1F497D"/>
          </a:solidFill>
          <a:ln w="6350"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defTabSz="728663">
              <a:lnSpc>
                <a:spcPct val="95000"/>
              </a:lnSpc>
              <a:buClr>
                <a:srgbClr val="FFFFFF"/>
              </a:buClr>
              <a:tabLst>
                <a:tab pos="4286250" algn="l"/>
              </a:tabLst>
            </a:pPr>
            <a:r>
              <a:rPr lang="en-US" sz="800" b="1">
                <a:solidFill>
                  <a:srgbClr val="FFFFFF"/>
                </a:solidFill>
                <a:latin typeface="Calibri"/>
              </a:rPr>
              <a:t>Spain</a:t>
            </a:r>
          </a:p>
        </p:txBody>
      </p:sp>
      <p:sp>
        <p:nvSpPr>
          <p:cNvPr id="29" name="Rectangle 408" descr="&lt;tags&gt;&lt;tag n=&quot;BulletInfo&quot; v=&quot;Standard&quot; /&gt;&lt;/tags&gt;"/>
          <p:cNvSpPr>
            <a:spLocks noChangeArrowheads="1"/>
          </p:cNvSpPr>
          <p:nvPr/>
        </p:nvSpPr>
        <p:spPr bwMode="auto">
          <a:xfrm>
            <a:off x="7181850" y="4656138"/>
            <a:ext cx="1595438" cy="292100"/>
          </a:xfrm>
          <a:prstGeom prst="rect">
            <a:avLst/>
          </a:prstGeom>
          <a:solidFill>
            <a:schemeClr val="bg1">
              <a:alpha val="50000"/>
            </a:schemeClr>
          </a:solidFill>
          <a:ln w="6350"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marL="119063" lvl="2" indent="-115888" defTabSz="728663">
              <a:lnSpc>
                <a:spcPct val="95000"/>
              </a:lnSpc>
              <a:buClr>
                <a:srgbClr val="1F497D"/>
              </a:buClr>
              <a:buSzPct val="110000"/>
              <a:buFontTx/>
              <a:buChar char="•"/>
              <a:tabLst>
                <a:tab pos="4286250" algn="l"/>
              </a:tabLst>
            </a:pPr>
            <a:r>
              <a:rPr lang="en-US" sz="800">
                <a:solidFill>
                  <a:srgbClr val="000000"/>
                </a:solidFill>
                <a:latin typeface="Calibri"/>
              </a:rPr>
              <a:t>Capacity: 800.0MW</a:t>
            </a:r>
          </a:p>
          <a:p>
            <a:pPr marL="119063" lvl="2" indent="-115888" defTabSz="728663">
              <a:lnSpc>
                <a:spcPct val="95000"/>
              </a:lnSpc>
              <a:buClr>
                <a:srgbClr val="1F497D"/>
              </a:buClr>
              <a:buSzPct val="110000"/>
              <a:buFontTx/>
              <a:buChar char="•"/>
              <a:tabLst>
                <a:tab pos="4286250" algn="l"/>
              </a:tabLst>
            </a:pPr>
            <a:r>
              <a:rPr lang="en-US" sz="800">
                <a:solidFill>
                  <a:srgbClr val="000000"/>
                </a:solidFill>
                <a:latin typeface="Calibri"/>
              </a:rPr>
              <a:t>Natural gas</a:t>
            </a:r>
          </a:p>
        </p:txBody>
      </p:sp>
      <p:sp>
        <p:nvSpPr>
          <p:cNvPr id="30" name="Rectangle 409"/>
          <p:cNvSpPr>
            <a:spLocks noChangeArrowheads="1"/>
          </p:cNvSpPr>
          <p:nvPr/>
        </p:nvSpPr>
        <p:spPr bwMode="auto">
          <a:xfrm>
            <a:off x="7181850" y="5130800"/>
            <a:ext cx="1595438" cy="200025"/>
          </a:xfrm>
          <a:prstGeom prst="rect">
            <a:avLst/>
          </a:prstGeom>
          <a:solidFill>
            <a:schemeClr val="accent2"/>
          </a:solidFill>
          <a:ln w="6350" algn="ctr">
            <a:solidFill>
              <a:schemeClr val="accent2"/>
            </a:solidFill>
            <a:miter lim="800000"/>
            <a:headEnd/>
            <a:tailEnd/>
          </a:ln>
          <a:effectLst/>
          <a:extLst/>
        </p:spPr>
        <p:txBody>
          <a:bodyPr wrap="none" lIns="46800" tIns="64800" rIns="46800" bIns="64800" anchor="ctr"/>
          <a:lstStyle/>
          <a:p>
            <a:pPr defTabSz="728663">
              <a:lnSpc>
                <a:spcPct val="95000"/>
              </a:lnSpc>
              <a:buClr>
                <a:srgbClr val="FFFFFF"/>
              </a:buClr>
              <a:tabLst>
                <a:tab pos="4286250" algn="l"/>
              </a:tabLst>
            </a:pPr>
            <a:r>
              <a:rPr lang="en-US" sz="800" b="1">
                <a:solidFill>
                  <a:srgbClr val="FFFFFF"/>
                </a:solidFill>
                <a:latin typeface="Calibri"/>
              </a:rPr>
              <a:t>Nigeria</a:t>
            </a:r>
          </a:p>
        </p:txBody>
      </p:sp>
      <p:sp>
        <p:nvSpPr>
          <p:cNvPr id="31" name="Rectangle 410" descr="&lt;tags&gt;&lt;tag n=&quot;BulletInfo&quot; v=&quot;Standard&quot; /&gt;&lt;/tags&gt;"/>
          <p:cNvSpPr>
            <a:spLocks noChangeArrowheads="1"/>
          </p:cNvSpPr>
          <p:nvPr/>
        </p:nvSpPr>
        <p:spPr bwMode="auto">
          <a:xfrm>
            <a:off x="7181850" y="5330825"/>
            <a:ext cx="1595438" cy="292100"/>
          </a:xfrm>
          <a:prstGeom prst="rect">
            <a:avLst/>
          </a:prstGeom>
          <a:solidFill>
            <a:schemeClr val="bg1">
              <a:alpha val="50000"/>
            </a:schemeClr>
          </a:solidFill>
          <a:ln w="635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marL="119063" lvl="2" indent="-115888" defTabSz="728663">
              <a:lnSpc>
                <a:spcPct val="95000"/>
              </a:lnSpc>
              <a:buClr>
                <a:srgbClr val="9D0E2D"/>
              </a:buClr>
              <a:buSzPct val="110000"/>
              <a:buFontTx/>
              <a:buChar char="•"/>
              <a:tabLst>
                <a:tab pos="4286250" algn="l"/>
              </a:tabLst>
            </a:pPr>
            <a:r>
              <a:rPr lang="en-US" sz="800">
                <a:solidFill>
                  <a:srgbClr val="000000"/>
                </a:solidFill>
                <a:latin typeface="Calibri"/>
              </a:rPr>
              <a:t>Capacity: 21.3MW</a:t>
            </a:r>
          </a:p>
          <a:p>
            <a:pPr marL="119063" lvl="2" indent="-115888" defTabSz="728663">
              <a:lnSpc>
                <a:spcPct val="95000"/>
              </a:lnSpc>
              <a:buClr>
                <a:srgbClr val="9D0E2D"/>
              </a:buClr>
              <a:buSzPct val="110000"/>
              <a:buFontTx/>
              <a:buChar char="•"/>
              <a:tabLst>
                <a:tab pos="4286250" algn="l"/>
              </a:tabLst>
            </a:pPr>
            <a:r>
              <a:rPr lang="en-US" sz="800">
                <a:solidFill>
                  <a:srgbClr val="000000"/>
                </a:solidFill>
                <a:latin typeface="Calibri"/>
              </a:rPr>
              <a:t>Natural gas </a:t>
            </a:r>
          </a:p>
        </p:txBody>
      </p:sp>
      <p:grpSp>
        <p:nvGrpSpPr>
          <p:cNvPr id="32" name="Group 411"/>
          <p:cNvGrpSpPr>
            <a:grpSpLocks/>
          </p:cNvGrpSpPr>
          <p:nvPr/>
        </p:nvGrpSpPr>
        <p:grpSpPr bwMode="auto">
          <a:xfrm>
            <a:off x="2336800" y="1890713"/>
            <a:ext cx="4437063" cy="2351087"/>
            <a:chOff x="1472" y="1191"/>
            <a:chExt cx="2795" cy="1481"/>
          </a:xfrm>
        </p:grpSpPr>
        <p:grpSp>
          <p:nvGrpSpPr>
            <p:cNvPr id="33" name="Group 412"/>
            <p:cNvGrpSpPr>
              <a:grpSpLocks/>
            </p:cNvGrpSpPr>
            <p:nvPr/>
          </p:nvGrpSpPr>
          <p:grpSpPr bwMode="auto">
            <a:xfrm>
              <a:off x="1472" y="1191"/>
              <a:ext cx="2795" cy="1481"/>
              <a:chOff x="272" y="610"/>
              <a:chExt cx="5202" cy="3213"/>
            </a:xfrm>
          </p:grpSpPr>
          <p:sp>
            <p:nvSpPr>
              <p:cNvPr id="63" name="Freeform 413"/>
              <p:cNvSpPr>
                <a:spLocks/>
              </p:cNvSpPr>
              <p:nvPr/>
            </p:nvSpPr>
            <p:spPr bwMode="gray">
              <a:xfrm>
                <a:off x="2990" y="857"/>
                <a:ext cx="2474" cy="1008"/>
              </a:xfrm>
              <a:custGeom>
                <a:avLst/>
                <a:gdLst>
                  <a:gd name="T0" fmla="*/ 31 w 2645"/>
                  <a:gd name="T1" fmla="*/ 536 h 848"/>
                  <a:gd name="T2" fmla="*/ 139 w 2645"/>
                  <a:gd name="T3" fmla="*/ 474 h 848"/>
                  <a:gd name="T4" fmla="*/ 160 w 2645"/>
                  <a:gd name="T5" fmla="*/ 297 h 848"/>
                  <a:gd name="T6" fmla="*/ 206 w 2645"/>
                  <a:gd name="T7" fmla="*/ 250 h 848"/>
                  <a:gd name="T8" fmla="*/ 234 w 2645"/>
                  <a:gd name="T9" fmla="*/ 375 h 848"/>
                  <a:gd name="T10" fmla="*/ 330 w 2645"/>
                  <a:gd name="T11" fmla="*/ 375 h 848"/>
                  <a:gd name="T12" fmla="*/ 419 w 2645"/>
                  <a:gd name="T13" fmla="*/ 288 h 848"/>
                  <a:gd name="T14" fmla="*/ 546 w 2645"/>
                  <a:gd name="T15" fmla="*/ 282 h 848"/>
                  <a:gd name="T16" fmla="*/ 754 w 2645"/>
                  <a:gd name="T17" fmla="*/ 280 h 848"/>
                  <a:gd name="T18" fmla="*/ 756 w 2645"/>
                  <a:gd name="T19" fmla="*/ 182 h 848"/>
                  <a:gd name="T20" fmla="*/ 835 w 2645"/>
                  <a:gd name="T21" fmla="*/ 274 h 848"/>
                  <a:gd name="T22" fmla="*/ 849 w 2645"/>
                  <a:gd name="T23" fmla="*/ 267 h 848"/>
                  <a:gd name="T24" fmla="*/ 908 w 2645"/>
                  <a:gd name="T25" fmla="*/ 280 h 848"/>
                  <a:gd name="T26" fmla="*/ 868 w 2645"/>
                  <a:gd name="T27" fmla="*/ 160 h 848"/>
                  <a:gd name="T28" fmla="*/ 911 w 2645"/>
                  <a:gd name="T29" fmla="*/ 165 h 848"/>
                  <a:gd name="T30" fmla="*/ 943 w 2645"/>
                  <a:gd name="T31" fmla="*/ 132 h 848"/>
                  <a:gd name="T32" fmla="*/ 1134 w 2645"/>
                  <a:gd name="T33" fmla="*/ 52 h 848"/>
                  <a:gd name="T34" fmla="*/ 1264 w 2645"/>
                  <a:gd name="T35" fmla="*/ 39 h 848"/>
                  <a:gd name="T36" fmla="*/ 1417 w 2645"/>
                  <a:gd name="T37" fmla="*/ 32 h 848"/>
                  <a:gd name="T38" fmla="*/ 1354 w 2645"/>
                  <a:gd name="T39" fmla="*/ 150 h 848"/>
                  <a:gd name="T40" fmla="*/ 1453 w 2645"/>
                  <a:gd name="T41" fmla="*/ 140 h 848"/>
                  <a:gd name="T42" fmla="*/ 1605 w 2645"/>
                  <a:gd name="T43" fmla="*/ 146 h 848"/>
                  <a:gd name="T44" fmla="*/ 1766 w 2645"/>
                  <a:gd name="T45" fmla="*/ 191 h 848"/>
                  <a:gd name="T46" fmla="*/ 2020 w 2645"/>
                  <a:gd name="T47" fmla="*/ 180 h 848"/>
                  <a:gd name="T48" fmla="*/ 2197 w 2645"/>
                  <a:gd name="T49" fmla="*/ 249 h 848"/>
                  <a:gd name="T50" fmla="*/ 2332 w 2645"/>
                  <a:gd name="T51" fmla="*/ 242 h 848"/>
                  <a:gd name="T52" fmla="*/ 2582 w 2645"/>
                  <a:gd name="T53" fmla="*/ 307 h 848"/>
                  <a:gd name="T54" fmla="*/ 2605 w 2645"/>
                  <a:gd name="T55" fmla="*/ 377 h 848"/>
                  <a:gd name="T56" fmla="*/ 2507 w 2645"/>
                  <a:gd name="T57" fmla="*/ 329 h 848"/>
                  <a:gd name="T58" fmla="*/ 2474 w 2645"/>
                  <a:gd name="T59" fmla="*/ 410 h 848"/>
                  <a:gd name="T60" fmla="*/ 2269 w 2645"/>
                  <a:gd name="T61" fmla="*/ 484 h 848"/>
                  <a:gd name="T62" fmla="*/ 2226 w 2645"/>
                  <a:gd name="T63" fmla="*/ 567 h 848"/>
                  <a:gd name="T64" fmla="*/ 2146 w 2645"/>
                  <a:gd name="T65" fmla="*/ 657 h 848"/>
                  <a:gd name="T66" fmla="*/ 2232 w 2645"/>
                  <a:gd name="T67" fmla="*/ 460 h 848"/>
                  <a:gd name="T68" fmla="*/ 2132 w 2645"/>
                  <a:gd name="T69" fmla="*/ 443 h 848"/>
                  <a:gd name="T70" fmla="*/ 2002 w 2645"/>
                  <a:gd name="T71" fmla="*/ 499 h 848"/>
                  <a:gd name="T72" fmla="*/ 1843 w 2645"/>
                  <a:gd name="T73" fmla="*/ 614 h 848"/>
                  <a:gd name="T74" fmla="*/ 1887 w 2645"/>
                  <a:gd name="T75" fmla="*/ 650 h 848"/>
                  <a:gd name="T76" fmla="*/ 1720 w 2645"/>
                  <a:gd name="T77" fmla="*/ 839 h 848"/>
                  <a:gd name="T78" fmla="*/ 1672 w 2645"/>
                  <a:gd name="T79" fmla="*/ 702 h 848"/>
                  <a:gd name="T80" fmla="*/ 1497 w 2645"/>
                  <a:gd name="T81" fmla="*/ 696 h 848"/>
                  <a:gd name="T82" fmla="*/ 1213 w 2645"/>
                  <a:gd name="T83" fmla="*/ 666 h 848"/>
                  <a:gd name="T84" fmla="*/ 950 w 2645"/>
                  <a:gd name="T85" fmla="*/ 696 h 848"/>
                  <a:gd name="T86" fmla="*/ 855 w 2645"/>
                  <a:gd name="T87" fmla="*/ 669 h 848"/>
                  <a:gd name="T88" fmla="*/ 680 w 2645"/>
                  <a:gd name="T89" fmla="*/ 586 h 848"/>
                  <a:gd name="T90" fmla="*/ 565 w 2645"/>
                  <a:gd name="T91" fmla="*/ 612 h 848"/>
                  <a:gd name="T92" fmla="*/ 583 w 2645"/>
                  <a:gd name="T93" fmla="*/ 669 h 848"/>
                  <a:gd name="T94" fmla="*/ 516 w 2645"/>
                  <a:gd name="T95" fmla="*/ 664 h 848"/>
                  <a:gd name="T96" fmla="*/ 415 w 2645"/>
                  <a:gd name="T97" fmla="*/ 677 h 848"/>
                  <a:gd name="T98" fmla="*/ 404 w 2645"/>
                  <a:gd name="T99" fmla="*/ 731 h 848"/>
                  <a:gd name="T100" fmla="*/ 443 w 2645"/>
                  <a:gd name="T101" fmla="*/ 776 h 848"/>
                  <a:gd name="T102" fmla="*/ 412 w 2645"/>
                  <a:gd name="T103" fmla="*/ 837 h 848"/>
                  <a:gd name="T104" fmla="*/ 324 w 2645"/>
                  <a:gd name="T105" fmla="*/ 805 h 848"/>
                  <a:gd name="T106" fmla="*/ 310 w 2645"/>
                  <a:gd name="T107" fmla="*/ 729 h 848"/>
                  <a:gd name="T108" fmla="*/ 213 w 2645"/>
                  <a:gd name="T109" fmla="*/ 669 h 848"/>
                  <a:gd name="T110" fmla="*/ 180 w 2645"/>
                  <a:gd name="T111" fmla="*/ 638 h 848"/>
                  <a:gd name="T112" fmla="*/ 119 w 2645"/>
                  <a:gd name="T113" fmla="*/ 587 h 848"/>
                  <a:gd name="T114" fmla="*/ 71 w 2645"/>
                  <a:gd name="T115" fmla="*/ 607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45" h="848">
                    <a:moveTo>
                      <a:pt x="0" y="603"/>
                    </a:moveTo>
                    <a:lnTo>
                      <a:pt x="0" y="603"/>
                    </a:lnTo>
                    <a:lnTo>
                      <a:pt x="23" y="583"/>
                    </a:lnTo>
                    <a:lnTo>
                      <a:pt x="16" y="592"/>
                    </a:lnTo>
                    <a:lnTo>
                      <a:pt x="24" y="594"/>
                    </a:lnTo>
                    <a:lnTo>
                      <a:pt x="23" y="554"/>
                    </a:lnTo>
                    <a:lnTo>
                      <a:pt x="31" y="536"/>
                    </a:lnTo>
                    <a:lnTo>
                      <a:pt x="45" y="533"/>
                    </a:lnTo>
                    <a:lnTo>
                      <a:pt x="70" y="550"/>
                    </a:lnTo>
                    <a:lnTo>
                      <a:pt x="75" y="517"/>
                    </a:lnTo>
                    <a:lnTo>
                      <a:pt x="65" y="518"/>
                    </a:lnTo>
                    <a:lnTo>
                      <a:pt x="59" y="499"/>
                    </a:lnTo>
                    <a:lnTo>
                      <a:pt x="164" y="481"/>
                    </a:lnTo>
                    <a:lnTo>
                      <a:pt x="139" y="474"/>
                    </a:lnTo>
                    <a:lnTo>
                      <a:pt x="140" y="465"/>
                    </a:lnTo>
                    <a:lnTo>
                      <a:pt x="124" y="468"/>
                    </a:lnTo>
                    <a:lnTo>
                      <a:pt x="185" y="417"/>
                    </a:lnTo>
                    <a:lnTo>
                      <a:pt x="158" y="365"/>
                    </a:lnTo>
                    <a:lnTo>
                      <a:pt x="163" y="341"/>
                    </a:lnTo>
                    <a:lnTo>
                      <a:pt x="148" y="312"/>
                    </a:lnTo>
                    <a:lnTo>
                      <a:pt x="160" y="297"/>
                    </a:lnTo>
                    <a:lnTo>
                      <a:pt x="139" y="275"/>
                    </a:lnTo>
                    <a:lnTo>
                      <a:pt x="146" y="257"/>
                    </a:lnTo>
                    <a:lnTo>
                      <a:pt x="174" y="236"/>
                    </a:lnTo>
                    <a:lnTo>
                      <a:pt x="190" y="234"/>
                    </a:lnTo>
                    <a:lnTo>
                      <a:pt x="210" y="239"/>
                    </a:lnTo>
                    <a:lnTo>
                      <a:pt x="193" y="243"/>
                    </a:lnTo>
                    <a:lnTo>
                      <a:pt x="206" y="250"/>
                    </a:lnTo>
                    <a:lnTo>
                      <a:pt x="252" y="253"/>
                    </a:lnTo>
                    <a:lnTo>
                      <a:pt x="334" y="296"/>
                    </a:lnTo>
                    <a:lnTo>
                      <a:pt x="335" y="317"/>
                    </a:lnTo>
                    <a:lnTo>
                      <a:pt x="300" y="334"/>
                    </a:lnTo>
                    <a:lnTo>
                      <a:pt x="191" y="309"/>
                    </a:lnTo>
                    <a:lnTo>
                      <a:pt x="236" y="339"/>
                    </a:lnTo>
                    <a:lnTo>
                      <a:pt x="234" y="375"/>
                    </a:lnTo>
                    <a:lnTo>
                      <a:pt x="278" y="392"/>
                    </a:lnTo>
                    <a:lnTo>
                      <a:pt x="289" y="389"/>
                    </a:lnTo>
                    <a:lnTo>
                      <a:pt x="284" y="375"/>
                    </a:lnTo>
                    <a:lnTo>
                      <a:pt x="264" y="369"/>
                    </a:lnTo>
                    <a:lnTo>
                      <a:pt x="268" y="357"/>
                    </a:lnTo>
                    <a:lnTo>
                      <a:pt x="288" y="370"/>
                    </a:lnTo>
                    <a:lnTo>
                      <a:pt x="330" y="375"/>
                    </a:lnTo>
                    <a:lnTo>
                      <a:pt x="313" y="347"/>
                    </a:lnTo>
                    <a:lnTo>
                      <a:pt x="353" y="323"/>
                    </a:lnTo>
                    <a:lnTo>
                      <a:pt x="381" y="339"/>
                    </a:lnTo>
                    <a:lnTo>
                      <a:pt x="380" y="276"/>
                    </a:lnTo>
                    <a:lnTo>
                      <a:pt x="368" y="267"/>
                    </a:lnTo>
                    <a:lnTo>
                      <a:pt x="416" y="281"/>
                    </a:lnTo>
                    <a:lnTo>
                      <a:pt x="419" y="288"/>
                    </a:lnTo>
                    <a:lnTo>
                      <a:pt x="393" y="299"/>
                    </a:lnTo>
                    <a:lnTo>
                      <a:pt x="419" y="320"/>
                    </a:lnTo>
                    <a:lnTo>
                      <a:pt x="441" y="297"/>
                    </a:lnTo>
                    <a:lnTo>
                      <a:pt x="531" y="260"/>
                    </a:lnTo>
                    <a:lnTo>
                      <a:pt x="544" y="257"/>
                    </a:lnTo>
                    <a:lnTo>
                      <a:pt x="531" y="264"/>
                    </a:lnTo>
                    <a:lnTo>
                      <a:pt x="546" y="282"/>
                    </a:lnTo>
                    <a:lnTo>
                      <a:pt x="610" y="257"/>
                    </a:lnTo>
                    <a:lnTo>
                      <a:pt x="624" y="276"/>
                    </a:lnTo>
                    <a:lnTo>
                      <a:pt x="640" y="261"/>
                    </a:lnTo>
                    <a:lnTo>
                      <a:pt x="631" y="242"/>
                    </a:lnTo>
                    <a:lnTo>
                      <a:pt x="640" y="235"/>
                    </a:lnTo>
                    <a:lnTo>
                      <a:pt x="690" y="245"/>
                    </a:lnTo>
                    <a:lnTo>
                      <a:pt x="754" y="280"/>
                    </a:lnTo>
                    <a:lnTo>
                      <a:pt x="767" y="263"/>
                    </a:lnTo>
                    <a:lnTo>
                      <a:pt x="753" y="245"/>
                    </a:lnTo>
                    <a:lnTo>
                      <a:pt x="733" y="241"/>
                    </a:lnTo>
                    <a:lnTo>
                      <a:pt x="741" y="212"/>
                    </a:lnTo>
                    <a:lnTo>
                      <a:pt x="728" y="208"/>
                    </a:lnTo>
                    <a:lnTo>
                      <a:pt x="733" y="196"/>
                    </a:lnTo>
                    <a:lnTo>
                      <a:pt x="756" y="182"/>
                    </a:lnTo>
                    <a:lnTo>
                      <a:pt x="771" y="148"/>
                    </a:lnTo>
                    <a:lnTo>
                      <a:pt x="806" y="148"/>
                    </a:lnTo>
                    <a:lnTo>
                      <a:pt x="821" y="153"/>
                    </a:lnTo>
                    <a:lnTo>
                      <a:pt x="808" y="189"/>
                    </a:lnTo>
                    <a:lnTo>
                      <a:pt x="822" y="208"/>
                    </a:lnTo>
                    <a:lnTo>
                      <a:pt x="818" y="257"/>
                    </a:lnTo>
                    <a:lnTo>
                      <a:pt x="835" y="274"/>
                    </a:lnTo>
                    <a:lnTo>
                      <a:pt x="829" y="292"/>
                    </a:lnTo>
                    <a:lnTo>
                      <a:pt x="803" y="305"/>
                    </a:lnTo>
                    <a:lnTo>
                      <a:pt x="811" y="312"/>
                    </a:lnTo>
                    <a:lnTo>
                      <a:pt x="777" y="319"/>
                    </a:lnTo>
                    <a:lnTo>
                      <a:pt x="812" y="331"/>
                    </a:lnTo>
                    <a:lnTo>
                      <a:pt x="854" y="292"/>
                    </a:lnTo>
                    <a:lnTo>
                      <a:pt x="849" y="267"/>
                    </a:lnTo>
                    <a:lnTo>
                      <a:pt x="862" y="263"/>
                    </a:lnTo>
                    <a:lnTo>
                      <a:pt x="884" y="259"/>
                    </a:lnTo>
                    <a:lnTo>
                      <a:pt x="894" y="273"/>
                    </a:lnTo>
                    <a:lnTo>
                      <a:pt x="893" y="291"/>
                    </a:lnTo>
                    <a:lnTo>
                      <a:pt x="919" y="297"/>
                    </a:lnTo>
                    <a:lnTo>
                      <a:pt x="900" y="290"/>
                    </a:lnTo>
                    <a:lnTo>
                      <a:pt x="908" y="280"/>
                    </a:lnTo>
                    <a:lnTo>
                      <a:pt x="900" y="263"/>
                    </a:lnTo>
                    <a:lnTo>
                      <a:pt x="840" y="253"/>
                    </a:lnTo>
                    <a:lnTo>
                      <a:pt x="849" y="214"/>
                    </a:lnTo>
                    <a:lnTo>
                      <a:pt x="828" y="189"/>
                    </a:lnTo>
                    <a:lnTo>
                      <a:pt x="858" y="167"/>
                    </a:lnTo>
                    <a:lnTo>
                      <a:pt x="854" y="152"/>
                    </a:lnTo>
                    <a:lnTo>
                      <a:pt x="868" y="160"/>
                    </a:lnTo>
                    <a:lnTo>
                      <a:pt x="861" y="191"/>
                    </a:lnTo>
                    <a:lnTo>
                      <a:pt x="871" y="196"/>
                    </a:lnTo>
                    <a:lnTo>
                      <a:pt x="911" y="205"/>
                    </a:lnTo>
                    <a:lnTo>
                      <a:pt x="874" y="179"/>
                    </a:lnTo>
                    <a:lnTo>
                      <a:pt x="903" y="180"/>
                    </a:lnTo>
                    <a:lnTo>
                      <a:pt x="897" y="170"/>
                    </a:lnTo>
                    <a:lnTo>
                      <a:pt x="911" y="165"/>
                    </a:lnTo>
                    <a:lnTo>
                      <a:pt x="986" y="186"/>
                    </a:lnTo>
                    <a:lnTo>
                      <a:pt x="971" y="199"/>
                    </a:lnTo>
                    <a:lnTo>
                      <a:pt x="970" y="219"/>
                    </a:lnTo>
                    <a:lnTo>
                      <a:pt x="985" y="230"/>
                    </a:lnTo>
                    <a:lnTo>
                      <a:pt x="994" y="186"/>
                    </a:lnTo>
                    <a:lnTo>
                      <a:pt x="952" y="162"/>
                    </a:lnTo>
                    <a:lnTo>
                      <a:pt x="943" y="132"/>
                    </a:lnTo>
                    <a:lnTo>
                      <a:pt x="1038" y="120"/>
                    </a:lnTo>
                    <a:lnTo>
                      <a:pt x="1026" y="90"/>
                    </a:lnTo>
                    <a:lnTo>
                      <a:pt x="1038" y="97"/>
                    </a:lnTo>
                    <a:lnTo>
                      <a:pt x="1055" y="87"/>
                    </a:lnTo>
                    <a:lnTo>
                      <a:pt x="1043" y="82"/>
                    </a:lnTo>
                    <a:lnTo>
                      <a:pt x="1143" y="60"/>
                    </a:lnTo>
                    <a:lnTo>
                      <a:pt x="1134" y="52"/>
                    </a:lnTo>
                    <a:lnTo>
                      <a:pt x="1181" y="50"/>
                    </a:lnTo>
                    <a:lnTo>
                      <a:pt x="1180" y="57"/>
                    </a:lnTo>
                    <a:lnTo>
                      <a:pt x="1192" y="57"/>
                    </a:lnTo>
                    <a:lnTo>
                      <a:pt x="1226" y="48"/>
                    </a:lnTo>
                    <a:lnTo>
                      <a:pt x="1240" y="54"/>
                    </a:lnTo>
                    <a:lnTo>
                      <a:pt x="1226" y="41"/>
                    </a:lnTo>
                    <a:lnTo>
                      <a:pt x="1264" y="39"/>
                    </a:lnTo>
                    <a:lnTo>
                      <a:pt x="1264" y="22"/>
                    </a:lnTo>
                    <a:lnTo>
                      <a:pt x="1309" y="0"/>
                    </a:lnTo>
                    <a:lnTo>
                      <a:pt x="1340" y="13"/>
                    </a:lnTo>
                    <a:lnTo>
                      <a:pt x="1313" y="25"/>
                    </a:lnTo>
                    <a:lnTo>
                      <a:pt x="1359" y="24"/>
                    </a:lnTo>
                    <a:lnTo>
                      <a:pt x="1341" y="41"/>
                    </a:lnTo>
                    <a:lnTo>
                      <a:pt x="1417" y="32"/>
                    </a:lnTo>
                    <a:lnTo>
                      <a:pt x="1460" y="57"/>
                    </a:lnTo>
                    <a:lnTo>
                      <a:pt x="1452" y="67"/>
                    </a:lnTo>
                    <a:lnTo>
                      <a:pt x="1439" y="62"/>
                    </a:lnTo>
                    <a:lnTo>
                      <a:pt x="1458" y="70"/>
                    </a:lnTo>
                    <a:lnTo>
                      <a:pt x="1448" y="86"/>
                    </a:lnTo>
                    <a:lnTo>
                      <a:pt x="1309" y="160"/>
                    </a:lnTo>
                    <a:lnTo>
                      <a:pt x="1354" y="150"/>
                    </a:lnTo>
                    <a:lnTo>
                      <a:pt x="1344" y="140"/>
                    </a:lnTo>
                    <a:lnTo>
                      <a:pt x="1414" y="126"/>
                    </a:lnTo>
                    <a:lnTo>
                      <a:pt x="1394" y="128"/>
                    </a:lnTo>
                    <a:lnTo>
                      <a:pt x="1399" y="116"/>
                    </a:lnTo>
                    <a:lnTo>
                      <a:pt x="1439" y="126"/>
                    </a:lnTo>
                    <a:lnTo>
                      <a:pt x="1444" y="116"/>
                    </a:lnTo>
                    <a:lnTo>
                      <a:pt x="1453" y="140"/>
                    </a:lnTo>
                    <a:lnTo>
                      <a:pt x="1472" y="141"/>
                    </a:lnTo>
                    <a:lnTo>
                      <a:pt x="1456" y="132"/>
                    </a:lnTo>
                    <a:lnTo>
                      <a:pt x="1492" y="125"/>
                    </a:lnTo>
                    <a:lnTo>
                      <a:pt x="1536" y="132"/>
                    </a:lnTo>
                    <a:lnTo>
                      <a:pt x="1532" y="140"/>
                    </a:lnTo>
                    <a:lnTo>
                      <a:pt x="1572" y="148"/>
                    </a:lnTo>
                    <a:lnTo>
                      <a:pt x="1605" y="146"/>
                    </a:lnTo>
                    <a:lnTo>
                      <a:pt x="1606" y="122"/>
                    </a:lnTo>
                    <a:lnTo>
                      <a:pt x="1617" y="121"/>
                    </a:lnTo>
                    <a:lnTo>
                      <a:pt x="1703" y="146"/>
                    </a:lnTo>
                    <a:lnTo>
                      <a:pt x="1690" y="186"/>
                    </a:lnTo>
                    <a:lnTo>
                      <a:pt x="1730" y="212"/>
                    </a:lnTo>
                    <a:lnTo>
                      <a:pt x="1753" y="176"/>
                    </a:lnTo>
                    <a:lnTo>
                      <a:pt x="1766" y="191"/>
                    </a:lnTo>
                    <a:lnTo>
                      <a:pt x="1796" y="186"/>
                    </a:lnTo>
                    <a:lnTo>
                      <a:pt x="1835" y="199"/>
                    </a:lnTo>
                    <a:lnTo>
                      <a:pt x="1864" y="190"/>
                    </a:lnTo>
                    <a:lnTo>
                      <a:pt x="1862" y="176"/>
                    </a:lnTo>
                    <a:lnTo>
                      <a:pt x="1883" y="150"/>
                    </a:lnTo>
                    <a:lnTo>
                      <a:pt x="2012" y="169"/>
                    </a:lnTo>
                    <a:lnTo>
                      <a:pt x="2020" y="180"/>
                    </a:lnTo>
                    <a:lnTo>
                      <a:pt x="2004" y="184"/>
                    </a:lnTo>
                    <a:lnTo>
                      <a:pt x="2046" y="190"/>
                    </a:lnTo>
                    <a:lnTo>
                      <a:pt x="2061" y="208"/>
                    </a:lnTo>
                    <a:lnTo>
                      <a:pt x="2158" y="205"/>
                    </a:lnTo>
                    <a:lnTo>
                      <a:pt x="2177" y="219"/>
                    </a:lnTo>
                    <a:lnTo>
                      <a:pt x="2170" y="236"/>
                    </a:lnTo>
                    <a:lnTo>
                      <a:pt x="2197" y="249"/>
                    </a:lnTo>
                    <a:lnTo>
                      <a:pt x="2212" y="239"/>
                    </a:lnTo>
                    <a:lnTo>
                      <a:pt x="2281" y="246"/>
                    </a:lnTo>
                    <a:lnTo>
                      <a:pt x="2295" y="236"/>
                    </a:lnTo>
                    <a:lnTo>
                      <a:pt x="2304" y="251"/>
                    </a:lnTo>
                    <a:lnTo>
                      <a:pt x="2333" y="264"/>
                    </a:lnTo>
                    <a:lnTo>
                      <a:pt x="2345" y="255"/>
                    </a:lnTo>
                    <a:lnTo>
                      <a:pt x="2332" y="242"/>
                    </a:lnTo>
                    <a:lnTo>
                      <a:pt x="2340" y="230"/>
                    </a:lnTo>
                    <a:lnTo>
                      <a:pt x="2461" y="248"/>
                    </a:lnTo>
                    <a:lnTo>
                      <a:pt x="2539" y="292"/>
                    </a:lnTo>
                    <a:lnTo>
                      <a:pt x="2557" y="292"/>
                    </a:lnTo>
                    <a:lnTo>
                      <a:pt x="2577" y="329"/>
                    </a:lnTo>
                    <a:lnTo>
                      <a:pt x="2569" y="309"/>
                    </a:lnTo>
                    <a:lnTo>
                      <a:pt x="2582" y="307"/>
                    </a:lnTo>
                    <a:lnTo>
                      <a:pt x="2590" y="315"/>
                    </a:lnTo>
                    <a:lnTo>
                      <a:pt x="2612" y="312"/>
                    </a:lnTo>
                    <a:lnTo>
                      <a:pt x="2645" y="334"/>
                    </a:lnTo>
                    <a:lnTo>
                      <a:pt x="2599" y="356"/>
                    </a:lnTo>
                    <a:lnTo>
                      <a:pt x="2608" y="363"/>
                    </a:lnTo>
                    <a:lnTo>
                      <a:pt x="2592" y="366"/>
                    </a:lnTo>
                    <a:lnTo>
                      <a:pt x="2605" y="377"/>
                    </a:lnTo>
                    <a:lnTo>
                      <a:pt x="2577" y="377"/>
                    </a:lnTo>
                    <a:lnTo>
                      <a:pt x="2569" y="363"/>
                    </a:lnTo>
                    <a:lnTo>
                      <a:pt x="2557" y="368"/>
                    </a:lnTo>
                    <a:lnTo>
                      <a:pt x="2539" y="347"/>
                    </a:lnTo>
                    <a:lnTo>
                      <a:pt x="2508" y="348"/>
                    </a:lnTo>
                    <a:lnTo>
                      <a:pt x="2500" y="334"/>
                    </a:lnTo>
                    <a:lnTo>
                      <a:pt x="2507" y="329"/>
                    </a:lnTo>
                    <a:lnTo>
                      <a:pt x="2495" y="329"/>
                    </a:lnTo>
                    <a:lnTo>
                      <a:pt x="2485" y="334"/>
                    </a:lnTo>
                    <a:lnTo>
                      <a:pt x="2497" y="348"/>
                    </a:lnTo>
                    <a:lnTo>
                      <a:pt x="2489" y="357"/>
                    </a:lnTo>
                    <a:lnTo>
                      <a:pt x="2462" y="371"/>
                    </a:lnTo>
                    <a:lnTo>
                      <a:pt x="2445" y="369"/>
                    </a:lnTo>
                    <a:lnTo>
                      <a:pt x="2474" y="410"/>
                    </a:lnTo>
                    <a:lnTo>
                      <a:pt x="2470" y="426"/>
                    </a:lnTo>
                    <a:lnTo>
                      <a:pt x="2439" y="415"/>
                    </a:lnTo>
                    <a:lnTo>
                      <a:pt x="2440" y="420"/>
                    </a:lnTo>
                    <a:lnTo>
                      <a:pt x="2384" y="441"/>
                    </a:lnTo>
                    <a:lnTo>
                      <a:pt x="2334" y="483"/>
                    </a:lnTo>
                    <a:lnTo>
                      <a:pt x="2301" y="467"/>
                    </a:lnTo>
                    <a:lnTo>
                      <a:pt x="2269" y="484"/>
                    </a:lnTo>
                    <a:lnTo>
                      <a:pt x="2269" y="469"/>
                    </a:lnTo>
                    <a:lnTo>
                      <a:pt x="2252" y="485"/>
                    </a:lnTo>
                    <a:lnTo>
                      <a:pt x="2229" y="484"/>
                    </a:lnTo>
                    <a:lnTo>
                      <a:pt x="2207" y="525"/>
                    </a:lnTo>
                    <a:lnTo>
                      <a:pt x="2225" y="533"/>
                    </a:lnTo>
                    <a:lnTo>
                      <a:pt x="2217" y="545"/>
                    </a:lnTo>
                    <a:lnTo>
                      <a:pt x="2226" y="567"/>
                    </a:lnTo>
                    <a:lnTo>
                      <a:pt x="2211" y="564"/>
                    </a:lnTo>
                    <a:lnTo>
                      <a:pt x="2201" y="582"/>
                    </a:lnTo>
                    <a:lnTo>
                      <a:pt x="2207" y="599"/>
                    </a:lnTo>
                    <a:lnTo>
                      <a:pt x="2174" y="612"/>
                    </a:lnTo>
                    <a:lnTo>
                      <a:pt x="2177" y="631"/>
                    </a:lnTo>
                    <a:lnTo>
                      <a:pt x="2153" y="637"/>
                    </a:lnTo>
                    <a:lnTo>
                      <a:pt x="2146" y="657"/>
                    </a:lnTo>
                    <a:lnTo>
                      <a:pt x="2127" y="678"/>
                    </a:lnTo>
                    <a:lnTo>
                      <a:pt x="2109" y="599"/>
                    </a:lnTo>
                    <a:lnTo>
                      <a:pt x="2111" y="556"/>
                    </a:lnTo>
                    <a:lnTo>
                      <a:pt x="2127" y="530"/>
                    </a:lnTo>
                    <a:lnTo>
                      <a:pt x="2150" y="525"/>
                    </a:lnTo>
                    <a:lnTo>
                      <a:pt x="2205" y="472"/>
                    </a:lnTo>
                    <a:lnTo>
                      <a:pt x="2232" y="460"/>
                    </a:lnTo>
                    <a:lnTo>
                      <a:pt x="2240" y="429"/>
                    </a:lnTo>
                    <a:lnTo>
                      <a:pt x="2252" y="421"/>
                    </a:lnTo>
                    <a:lnTo>
                      <a:pt x="2231" y="420"/>
                    </a:lnTo>
                    <a:lnTo>
                      <a:pt x="2224" y="446"/>
                    </a:lnTo>
                    <a:lnTo>
                      <a:pt x="2178" y="468"/>
                    </a:lnTo>
                    <a:lnTo>
                      <a:pt x="2182" y="436"/>
                    </a:lnTo>
                    <a:lnTo>
                      <a:pt x="2132" y="443"/>
                    </a:lnTo>
                    <a:lnTo>
                      <a:pt x="2085" y="484"/>
                    </a:lnTo>
                    <a:lnTo>
                      <a:pt x="2095" y="502"/>
                    </a:lnTo>
                    <a:lnTo>
                      <a:pt x="2044" y="508"/>
                    </a:lnTo>
                    <a:lnTo>
                      <a:pt x="2037" y="503"/>
                    </a:lnTo>
                    <a:lnTo>
                      <a:pt x="2055" y="499"/>
                    </a:lnTo>
                    <a:lnTo>
                      <a:pt x="2014" y="489"/>
                    </a:lnTo>
                    <a:lnTo>
                      <a:pt x="2002" y="499"/>
                    </a:lnTo>
                    <a:lnTo>
                      <a:pt x="1907" y="500"/>
                    </a:lnTo>
                    <a:lnTo>
                      <a:pt x="1793" y="597"/>
                    </a:lnTo>
                    <a:lnTo>
                      <a:pt x="1816" y="602"/>
                    </a:lnTo>
                    <a:lnTo>
                      <a:pt x="1816" y="618"/>
                    </a:lnTo>
                    <a:lnTo>
                      <a:pt x="1829" y="608"/>
                    </a:lnTo>
                    <a:lnTo>
                      <a:pt x="1825" y="622"/>
                    </a:lnTo>
                    <a:lnTo>
                      <a:pt x="1843" y="614"/>
                    </a:lnTo>
                    <a:lnTo>
                      <a:pt x="1841" y="623"/>
                    </a:lnTo>
                    <a:lnTo>
                      <a:pt x="1847" y="608"/>
                    </a:lnTo>
                    <a:lnTo>
                      <a:pt x="1862" y="608"/>
                    </a:lnTo>
                    <a:lnTo>
                      <a:pt x="1886" y="629"/>
                    </a:lnTo>
                    <a:lnTo>
                      <a:pt x="1864" y="631"/>
                    </a:lnTo>
                    <a:lnTo>
                      <a:pt x="1883" y="637"/>
                    </a:lnTo>
                    <a:lnTo>
                      <a:pt x="1887" y="650"/>
                    </a:lnTo>
                    <a:lnTo>
                      <a:pt x="1874" y="681"/>
                    </a:lnTo>
                    <a:lnTo>
                      <a:pt x="1870" y="728"/>
                    </a:lnTo>
                    <a:lnTo>
                      <a:pt x="1790" y="824"/>
                    </a:lnTo>
                    <a:lnTo>
                      <a:pt x="1762" y="837"/>
                    </a:lnTo>
                    <a:lnTo>
                      <a:pt x="1740" y="824"/>
                    </a:lnTo>
                    <a:lnTo>
                      <a:pt x="1720" y="843"/>
                    </a:lnTo>
                    <a:lnTo>
                      <a:pt x="1720" y="839"/>
                    </a:lnTo>
                    <a:lnTo>
                      <a:pt x="1730" y="824"/>
                    </a:lnTo>
                    <a:lnTo>
                      <a:pt x="1725" y="800"/>
                    </a:lnTo>
                    <a:lnTo>
                      <a:pt x="1759" y="789"/>
                    </a:lnTo>
                    <a:lnTo>
                      <a:pt x="1786" y="725"/>
                    </a:lnTo>
                    <a:lnTo>
                      <a:pt x="1728" y="741"/>
                    </a:lnTo>
                    <a:lnTo>
                      <a:pt x="1720" y="716"/>
                    </a:lnTo>
                    <a:lnTo>
                      <a:pt x="1672" y="702"/>
                    </a:lnTo>
                    <a:lnTo>
                      <a:pt x="1644" y="637"/>
                    </a:lnTo>
                    <a:lnTo>
                      <a:pt x="1612" y="623"/>
                    </a:lnTo>
                    <a:lnTo>
                      <a:pt x="1556" y="641"/>
                    </a:lnTo>
                    <a:lnTo>
                      <a:pt x="1567" y="654"/>
                    </a:lnTo>
                    <a:lnTo>
                      <a:pt x="1544" y="695"/>
                    </a:lnTo>
                    <a:lnTo>
                      <a:pt x="1522" y="705"/>
                    </a:lnTo>
                    <a:lnTo>
                      <a:pt x="1497" y="696"/>
                    </a:lnTo>
                    <a:lnTo>
                      <a:pt x="1470" y="692"/>
                    </a:lnTo>
                    <a:lnTo>
                      <a:pt x="1396" y="710"/>
                    </a:lnTo>
                    <a:lnTo>
                      <a:pt x="1331" y="683"/>
                    </a:lnTo>
                    <a:lnTo>
                      <a:pt x="1291" y="688"/>
                    </a:lnTo>
                    <a:lnTo>
                      <a:pt x="1276" y="666"/>
                    </a:lnTo>
                    <a:lnTo>
                      <a:pt x="1234" y="650"/>
                    </a:lnTo>
                    <a:lnTo>
                      <a:pt x="1213" y="666"/>
                    </a:lnTo>
                    <a:lnTo>
                      <a:pt x="1212" y="696"/>
                    </a:lnTo>
                    <a:lnTo>
                      <a:pt x="1118" y="683"/>
                    </a:lnTo>
                    <a:lnTo>
                      <a:pt x="1069" y="710"/>
                    </a:lnTo>
                    <a:lnTo>
                      <a:pt x="1043" y="720"/>
                    </a:lnTo>
                    <a:lnTo>
                      <a:pt x="1010" y="699"/>
                    </a:lnTo>
                    <a:lnTo>
                      <a:pt x="990" y="711"/>
                    </a:lnTo>
                    <a:lnTo>
                      <a:pt x="950" y="696"/>
                    </a:lnTo>
                    <a:lnTo>
                      <a:pt x="936" y="695"/>
                    </a:lnTo>
                    <a:lnTo>
                      <a:pt x="924" y="672"/>
                    </a:lnTo>
                    <a:lnTo>
                      <a:pt x="903" y="672"/>
                    </a:lnTo>
                    <a:lnTo>
                      <a:pt x="894" y="676"/>
                    </a:lnTo>
                    <a:lnTo>
                      <a:pt x="876" y="658"/>
                    </a:lnTo>
                    <a:lnTo>
                      <a:pt x="866" y="663"/>
                    </a:lnTo>
                    <a:lnTo>
                      <a:pt x="855" y="669"/>
                    </a:lnTo>
                    <a:lnTo>
                      <a:pt x="811" y="633"/>
                    </a:lnTo>
                    <a:lnTo>
                      <a:pt x="799" y="629"/>
                    </a:lnTo>
                    <a:lnTo>
                      <a:pt x="769" y="602"/>
                    </a:lnTo>
                    <a:lnTo>
                      <a:pt x="741" y="618"/>
                    </a:lnTo>
                    <a:lnTo>
                      <a:pt x="737" y="607"/>
                    </a:lnTo>
                    <a:lnTo>
                      <a:pt x="696" y="607"/>
                    </a:lnTo>
                    <a:lnTo>
                      <a:pt x="680" y="586"/>
                    </a:lnTo>
                    <a:lnTo>
                      <a:pt x="659" y="587"/>
                    </a:lnTo>
                    <a:lnTo>
                      <a:pt x="651" y="595"/>
                    </a:lnTo>
                    <a:lnTo>
                      <a:pt x="624" y="600"/>
                    </a:lnTo>
                    <a:lnTo>
                      <a:pt x="616" y="595"/>
                    </a:lnTo>
                    <a:lnTo>
                      <a:pt x="605" y="611"/>
                    </a:lnTo>
                    <a:lnTo>
                      <a:pt x="598" y="607"/>
                    </a:lnTo>
                    <a:lnTo>
                      <a:pt x="565" y="612"/>
                    </a:lnTo>
                    <a:lnTo>
                      <a:pt x="554" y="607"/>
                    </a:lnTo>
                    <a:lnTo>
                      <a:pt x="550" y="612"/>
                    </a:lnTo>
                    <a:lnTo>
                      <a:pt x="567" y="629"/>
                    </a:lnTo>
                    <a:lnTo>
                      <a:pt x="555" y="639"/>
                    </a:lnTo>
                    <a:lnTo>
                      <a:pt x="558" y="654"/>
                    </a:lnTo>
                    <a:lnTo>
                      <a:pt x="575" y="654"/>
                    </a:lnTo>
                    <a:lnTo>
                      <a:pt x="583" y="669"/>
                    </a:lnTo>
                    <a:lnTo>
                      <a:pt x="578" y="678"/>
                    </a:lnTo>
                    <a:lnTo>
                      <a:pt x="565" y="672"/>
                    </a:lnTo>
                    <a:lnTo>
                      <a:pt x="554" y="678"/>
                    </a:lnTo>
                    <a:lnTo>
                      <a:pt x="544" y="673"/>
                    </a:lnTo>
                    <a:lnTo>
                      <a:pt x="539" y="663"/>
                    </a:lnTo>
                    <a:lnTo>
                      <a:pt x="527" y="669"/>
                    </a:lnTo>
                    <a:lnTo>
                      <a:pt x="516" y="664"/>
                    </a:lnTo>
                    <a:lnTo>
                      <a:pt x="507" y="672"/>
                    </a:lnTo>
                    <a:lnTo>
                      <a:pt x="491" y="674"/>
                    </a:lnTo>
                    <a:lnTo>
                      <a:pt x="483" y="663"/>
                    </a:lnTo>
                    <a:lnTo>
                      <a:pt x="434" y="660"/>
                    </a:lnTo>
                    <a:lnTo>
                      <a:pt x="427" y="666"/>
                    </a:lnTo>
                    <a:lnTo>
                      <a:pt x="422" y="665"/>
                    </a:lnTo>
                    <a:lnTo>
                      <a:pt x="415" y="677"/>
                    </a:lnTo>
                    <a:lnTo>
                      <a:pt x="416" y="688"/>
                    </a:lnTo>
                    <a:lnTo>
                      <a:pt x="410" y="689"/>
                    </a:lnTo>
                    <a:lnTo>
                      <a:pt x="406" y="678"/>
                    </a:lnTo>
                    <a:lnTo>
                      <a:pt x="399" y="680"/>
                    </a:lnTo>
                    <a:lnTo>
                      <a:pt x="396" y="712"/>
                    </a:lnTo>
                    <a:lnTo>
                      <a:pt x="404" y="723"/>
                    </a:lnTo>
                    <a:lnTo>
                      <a:pt x="404" y="731"/>
                    </a:lnTo>
                    <a:lnTo>
                      <a:pt x="412" y="730"/>
                    </a:lnTo>
                    <a:lnTo>
                      <a:pt x="422" y="727"/>
                    </a:lnTo>
                    <a:lnTo>
                      <a:pt x="431" y="741"/>
                    </a:lnTo>
                    <a:lnTo>
                      <a:pt x="439" y="750"/>
                    </a:lnTo>
                    <a:lnTo>
                      <a:pt x="446" y="762"/>
                    </a:lnTo>
                    <a:lnTo>
                      <a:pt x="457" y="766"/>
                    </a:lnTo>
                    <a:lnTo>
                      <a:pt x="443" y="776"/>
                    </a:lnTo>
                    <a:lnTo>
                      <a:pt x="432" y="767"/>
                    </a:lnTo>
                    <a:lnTo>
                      <a:pt x="422" y="804"/>
                    </a:lnTo>
                    <a:lnTo>
                      <a:pt x="435" y="813"/>
                    </a:lnTo>
                    <a:lnTo>
                      <a:pt x="445" y="848"/>
                    </a:lnTo>
                    <a:lnTo>
                      <a:pt x="435" y="843"/>
                    </a:lnTo>
                    <a:lnTo>
                      <a:pt x="424" y="839"/>
                    </a:lnTo>
                    <a:lnTo>
                      <a:pt x="412" y="837"/>
                    </a:lnTo>
                    <a:lnTo>
                      <a:pt x="404" y="832"/>
                    </a:lnTo>
                    <a:lnTo>
                      <a:pt x="396" y="832"/>
                    </a:lnTo>
                    <a:lnTo>
                      <a:pt x="389" y="819"/>
                    </a:lnTo>
                    <a:lnTo>
                      <a:pt x="373" y="827"/>
                    </a:lnTo>
                    <a:lnTo>
                      <a:pt x="359" y="825"/>
                    </a:lnTo>
                    <a:lnTo>
                      <a:pt x="349" y="815"/>
                    </a:lnTo>
                    <a:lnTo>
                      <a:pt x="324" y="805"/>
                    </a:lnTo>
                    <a:lnTo>
                      <a:pt x="299" y="806"/>
                    </a:lnTo>
                    <a:lnTo>
                      <a:pt x="273" y="789"/>
                    </a:lnTo>
                    <a:lnTo>
                      <a:pt x="294" y="773"/>
                    </a:lnTo>
                    <a:lnTo>
                      <a:pt x="296" y="757"/>
                    </a:lnTo>
                    <a:lnTo>
                      <a:pt x="295" y="743"/>
                    </a:lnTo>
                    <a:lnTo>
                      <a:pt x="297" y="734"/>
                    </a:lnTo>
                    <a:lnTo>
                      <a:pt x="310" y="729"/>
                    </a:lnTo>
                    <a:lnTo>
                      <a:pt x="303" y="708"/>
                    </a:lnTo>
                    <a:lnTo>
                      <a:pt x="287" y="702"/>
                    </a:lnTo>
                    <a:lnTo>
                      <a:pt x="280" y="698"/>
                    </a:lnTo>
                    <a:lnTo>
                      <a:pt x="269" y="702"/>
                    </a:lnTo>
                    <a:lnTo>
                      <a:pt x="247" y="696"/>
                    </a:lnTo>
                    <a:lnTo>
                      <a:pt x="227" y="675"/>
                    </a:lnTo>
                    <a:lnTo>
                      <a:pt x="213" y="669"/>
                    </a:lnTo>
                    <a:lnTo>
                      <a:pt x="206" y="648"/>
                    </a:lnTo>
                    <a:lnTo>
                      <a:pt x="193" y="646"/>
                    </a:lnTo>
                    <a:lnTo>
                      <a:pt x="181" y="653"/>
                    </a:lnTo>
                    <a:lnTo>
                      <a:pt x="173" y="657"/>
                    </a:lnTo>
                    <a:lnTo>
                      <a:pt x="168" y="648"/>
                    </a:lnTo>
                    <a:lnTo>
                      <a:pt x="162" y="639"/>
                    </a:lnTo>
                    <a:lnTo>
                      <a:pt x="180" y="638"/>
                    </a:lnTo>
                    <a:lnTo>
                      <a:pt x="179" y="631"/>
                    </a:lnTo>
                    <a:lnTo>
                      <a:pt x="174" y="627"/>
                    </a:lnTo>
                    <a:lnTo>
                      <a:pt x="168" y="622"/>
                    </a:lnTo>
                    <a:lnTo>
                      <a:pt x="159" y="600"/>
                    </a:lnTo>
                    <a:lnTo>
                      <a:pt x="146" y="588"/>
                    </a:lnTo>
                    <a:lnTo>
                      <a:pt x="131" y="587"/>
                    </a:lnTo>
                    <a:lnTo>
                      <a:pt x="119" y="587"/>
                    </a:lnTo>
                    <a:lnTo>
                      <a:pt x="108" y="581"/>
                    </a:lnTo>
                    <a:lnTo>
                      <a:pt x="98" y="580"/>
                    </a:lnTo>
                    <a:lnTo>
                      <a:pt x="90" y="580"/>
                    </a:lnTo>
                    <a:lnTo>
                      <a:pt x="86" y="586"/>
                    </a:lnTo>
                    <a:lnTo>
                      <a:pt x="77" y="594"/>
                    </a:lnTo>
                    <a:lnTo>
                      <a:pt x="75" y="604"/>
                    </a:lnTo>
                    <a:lnTo>
                      <a:pt x="71" y="607"/>
                    </a:lnTo>
                    <a:lnTo>
                      <a:pt x="65" y="622"/>
                    </a:lnTo>
                    <a:lnTo>
                      <a:pt x="61" y="618"/>
                    </a:lnTo>
                    <a:lnTo>
                      <a:pt x="59" y="612"/>
                    </a:lnTo>
                    <a:lnTo>
                      <a:pt x="0" y="603"/>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64" name="Freeform 414"/>
              <p:cNvSpPr>
                <a:spLocks/>
              </p:cNvSpPr>
              <p:nvPr/>
            </p:nvSpPr>
            <p:spPr bwMode="gray">
              <a:xfrm>
                <a:off x="3360" y="1552"/>
                <a:ext cx="605" cy="331"/>
              </a:xfrm>
              <a:custGeom>
                <a:avLst/>
                <a:gdLst>
                  <a:gd name="T0" fmla="*/ 615 w 647"/>
                  <a:gd name="T1" fmla="*/ 115 h 279"/>
                  <a:gd name="T2" fmla="*/ 551 w 647"/>
                  <a:gd name="T3" fmla="*/ 109 h 279"/>
                  <a:gd name="T4" fmla="*/ 527 w 647"/>
                  <a:gd name="T5" fmla="*/ 87 h 279"/>
                  <a:gd name="T6" fmla="*/ 496 w 647"/>
                  <a:gd name="T7" fmla="*/ 91 h 279"/>
                  <a:gd name="T8" fmla="*/ 466 w 647"/>
                  <a:gd name="T9" fmla="*/ 81 h 279"/>
                  <a:gd name="T10" fmla="*/ 412 w 647"/>
                  <a:gd name="T11" fmla="*/ 47 h 279"/>
                  <a:gd name="T12" fmla="*/ 345 w 647"/>
                  <a:gd name="T13" fmla="*/ 34 h 279"/>
                  <a:gd name="T14" fmla="*/ 299 w 647"/>
                  <a:gd name="T15" fmla="*/ 22 h 279"/>
                  <a:gd name="T16" fmla="*/ 252 w 647"/>
                  <a:gd name="T17" fmla="*/ 11 h 279"/>
                  <a:gd name="T18" fmla="*/ 209 w 647"/>
                  <a:gd name="T19" fmla="*/ 24 h 279"/>
                  <a:gd name="T20" fmla="*/ 158 w 647"/>
                  <a:gd name="T21" fmla="*/ 24 h 279"/>
                  <a:gd name="T22" fmla="*/ 158 w 647"/>
                  <a:gd name="T23" fmla="*/ 57 h 279"/>
                  <a:gd name="T24" fmla="*/ 178 w 647"/>
                  <a:gd name="T25" fmla="*/ 70 h 279"/>
                  <a:gd name="T26" fmla="*/ 178 w 647"/>
                  <a:gd name="T27" fmla="*/ 93 h 279"/>
                  <a:gd name="T28" fmla="*/ 158 w 647"/>
                  <a:gd name="T29" fmla="*/ 94 h 279"/>
                  <a:gd name="T30" fmla="*/ 131 w 647"/>
                  <a:gd name="T31" fmla="*/ 82 h 279"/>
                  <a:gd name="T32" fmla="*/ 112 w 647"/>
                  <a:gd name="T33" fmla="*/ 87 h 279"/>
                  <a:gd name="T34" fmla="*/ 89 w 647"/>
                  <a:gd name="T35" fmla="*/ 79 h 279"/>
                  <a:gd name="T36" fmla="*/ 34 w 647"/>
                  <a:gd name="T37" fmla="*/ 78 h 279"/>
                  <a:gd name="T38" fmla="*/ 22 w 647"/>
                  <a:gd name="T39" fmla="*/ 90 h 279"/>
                  <a:gd name="T40" fmla="*/ 20 w 647"/>
                  <a:gd name="T41" fmla="*/ 105 h 279"/>
                  <a:gd name="T42" fmla="*/ 3 w 647"/>
                  <a:gd name="T43" fmla="*/ 96 h 279"/>
                  <a:gd name="T44" fmla="*/ 0 w 647"/>
                  <a:gd name="T45" fmla="*/ 128 h 279"/>
                  <a:gd name="T46" fmla="*/ 8 w 647"/>
                  <a:gd name="T47" fmla="*/ 150 h 279"/>
                  <a:gd name="T48" fmla="*/ 28 w 647"/>
                  <a:gd name="T49" fmla="*/ 147 h 279"/>
                  <a:gd name="T50" fmla="*/ 49 w 647"/>
                  <a:gd name="T51" fmla="*/ 179 h 279"/>
                  <a:gd name="T52" fmla="*/ 117 w 647"/>
                  <a:gd name="T53" fmla="*/ 166 h 279"/>
                  <a:gd name="T54" fmla="*/ 112 w 647"/>
                  <a:gd name="T55" fmla="*/ 200 h 279"/>
                  <a:gd name="T56" fmla="*/ 78 w 647"/>
                  <a:gd name="T57" fmla="*/ 217 h 279"/>
                  <a:gd name="T58" fmla="*/ 116 w 647"/>
                  <a:gd name="T59" fmla="*/ 248 h 279"/>
                  <a:gd name="T60" fmla="*/ 143 w 647"/>
                  <a:gd name="T61" fmla="*/ 253 h 279"/>
                  <a:gd name="T62" fmla="*/ 164 w 647"/>
                  <a:gd name="T63" fmla="*/ 256 h 279"/>
                  <a:gd name="T64" fmla="*/ 163 w 647"/>
                  <a:gd name="T65" fmla="*/ 195 h 279"/>
                  <a:gd name="T66" fmla="*/ 190 w 647"/>
                  <a:gd name="T67" fmla="*/ 176 h 279"/>
                  <a:gd name="T68" fmla="*/ 201 w 647"/>
                  <a:gd name="T69" fmla="*/ 166 h 279"/>
                  <a:gd name="T70" fmla="*/ 214 w 647"/>
                  <a:gd name="T71" fmla="*/ 173 h 279"/>
                  <a:gd name="T72" fmla="*/ 220 w 647"/>
                  <a:gd name="T73" fmla="*/ 178 h 279"/>
                  <a:gd name="T74" fmla="*/ 238 w 647"/>
                  <a:gd name="T75" fmla="*/ 204 h 279"/>
                  <a:gd name="T76" fmla="*/ 252 w 647"/>
                  <a:gd name="T77" fmla="*/ 221 h 279"/>
                  <a:gd name="T78" fmla="*/ 290 w 647"/>
                  <a:gd name="T79" fmla="*/ 221 h 279"/>
                  <a:gd name="T80" fmla="*/ 305 w 647"/>
                  <a:gd name="T81" fmla="*/ 264 h 279"/>
                  <a:gd name="T82" fmla="*/ 319 w 647"/>
                  <a:gd name="T83" fmla="*/ 279 h 279"/>
                  <a:gd name="T84" fmla="*/ 357 w 647"/>
                  <a:gd name="T85" fmla="*/ 272 h 279"/>
                  <a:gd name="T86" fmla="*/ 402 w 647"/>
                  <a:gd name="T87" fmla="*/ 272 h 279"/>
                  <a:gd name="T88" fmla="*/ 399 w 647"/>
                  <a:gd name="T89" fmla="*/ 254 h 279"/>
                  <a:gd name="T90" fmla="*/ 407 w 647"/>
                  <a:gd name="T91" fmla="*/ 244 h 279"/>
                  <a:gd name="T92" fmla="*/ 434 w 647"/>
                  <a:gd name="T93" fmla="*/ 248 h 279"/>
                  <a:gd name="T94" fmla="*/ 472 w 647"/>
                  <a:gd name="T95" fmla="*/ 239 h 279"/>
                  <a:gd name="T96" fmla="*/ 538 w 647"/>
                  <a:gd name="T97" fmla="*/ 253 h 279"/>
                  <a:gd name="T98" fmla="*/ 538 w 647"/>
                  <a:gd name="T99" fmla="*/ 213 h 279"/>
                  <a:gd name="T100" fmla="*/ 586 w 647"/>
                  <a:gd name="T101" fmla="*/ 166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7" h="279">
                    <a:moveTo>
                      <a:pt x="632" y="144"/>
                    </a:moveTo>
                    <a:lnTo>
                      <a:pt x="647" y="138"/>
                    </a:lnTo>
                    <a:lnTo>
                      <a:pt x="615" y="115"/>
                    </a:lnTo>
                    <a:lnTo>
                      <a:pt x="594" y="124"/>
                    </a:lnTo>
                    <a:lnTo>
                      <a:pt x="564" y="116"/>
                    </a:lnTo>
                    <a:lnTo>
                      <a:pt x="551" y="109"/>
                    </a:lnTo>
                    <a:lnTo>
                      <a:pt x="538" y="109"/>
                    </a:lnTo>
                    <a:lnTo>
                      <a:pt x="531" y="95"/>
                    </a:lnTo>
                    <a:lnTo>
                      <a:pt x="527" y="87"/>
                    </a:lnTo>
                    <a:lnTo>
                      <a:pt x="515" y="87"/>
                    </a:lnTo>
                    <a:lnTo>
                      <a:pt x="505" y="87"/>
                    </a:lnTo>
                    <a:lnTo>
                      <a:pt x="496" y="91"/>
                    </a:lnTo>
                    <a:lnTo>
                      <a:pt x="480" y="76"/>
                    </a:lnTo>
                    <a:lnTo>
                      <a:pt x="474" y="78"/>
                    </a:lnTo>
                    <a:lnTo>
                      <a:pt x="466" y="81"/>
                    </a:lnTo>
                    <a:lnTo>
                      <a:pt x="458" y="85"/>
                    </a:lnTo>
                    <a:lnTo>
                      <a:pt x="445" y="73"/>
                    </a:lnTo>
                    <a:lnTo>
                      <a:pt x="412" y="47"/>
                    </a:lnTo>
                    <a:lnTo>
                      <a:pt x="388" y="31"/>
                    </a:lnTo>
                    <a:lnTo>
                      <a:pt x="373" y="18"/>
                    </a:lnTo>
                    <a:lnTo>
                      <a:pt x="345" y="34"/>
                    </a:lnTo>
                    <a:lnTo>
                      <a:pt x="342" y="23"/>
                    </a:lnTo>
                    <a:lnTo>
                      <a:pt x="304" y="22"/>
                    </a:lnTo>
                    <a:lnTo>
                      <a:pt x="299" y="22"/>
                    </a:lnTo>
                    <a:lnTo>
                      <a:pt x="283" y="0"/>
                    </a:lnTo>
                    <a:lnTo>
                      <a:pt x="264" y="3"/>
                    </a:lnTo>
                    <a:lnTo>
                      <a:pt x="252" y="11"/>
                    </a:lnTo>
                    <a:lnTo>
                      <a:pt x="229" y="16"/>
                    </a:lnTo>
                    <a:lnTo>
                      <a:pt x="222" y="12"/>
                    </a:lnTo>
                    <a:lnTo>
                      <a:pt x="209" y="24"/>
                    </a:lnTo>
                    <a:lnTo>
                      <a:pt x="201" y="23"/>
                    </a:lnTo>
                    <a:lnTo>
                      <a:pt x="166" y="26"/>
                    </a:lnTo>
                    <a:lnTo>
                      <a:pt x="158" y="24"/>
                    </a:lnTo>
                    <a:lnTo>
                      <a:pt x="154" y="27"/>
                    </a:lnTo>
                    <a:lnTo>
                      <a:pt x="168" y="42"/>
                    </a:lnTo>
                    <a:lnTo>
                      <a:pt x="158" y="57"/>
                    </a:lnTo>
                    <a:lnTo>
                      <a:pt x="160" y="66"/>
                    </a:lnTo>
                    <a:lnTo>
                      <a:pt x="160" y="70"/>
                    </a:lnTo>
                    <a:lnTo>
                      <a:pt x="178" y="70"/>
                    </a:lnTo>
                    <a:lnTo>
                      <a:pt x="183" y="81"/>
                    </a:lnTo>
                    <a:lnTo>
                      <a:pt x="183" y="91"/>
                    </a:lnTo>
                    <a:lnTo>
                      <a:pt x="178" y="93"/>
                    </a:lnTo>
                    <a:lnTo>
                      <a:pt x="171" y="87"/>
                    </a:lnTo>
                    <a:lnTo>
                      <a:pt x="163" y="91"/>
                    </a:lnTo>
                    <a:lnTo>
                      <a:pt x="158" y="94"/>
                    </a:lnTo>
                    <a:lnTo>
                      <a:pt x="147" y="87"/>
                    </a:lnTo>
                    <a:lnTo>
                      <a:pt x="142" y="79"/>
                    </a:lnTo>
                    <a:lnTo>
                      <a:pt x="131" y="82"/>
                    </a:lnTo>
                    <a:lnTo>
                      <a:pt x="131" y="85"/>
                    </a:lnTo>
                    <a:lnTo>
                      <a:pt x="121" y="79"/>
                    </a:lnTo>
                    <a:lnTo>
                      <a:pt x="112" y="87"/>
                    </a:lnTo>
                    <a:lnTo>
                      <a:pt x="97" y="91"/>
                    </a:lnTo>
                    <a:lnTo>
                      <a:pt x="93" y="87"/>
                    </a:lnTo>
                    <a:lnTo>
                      <a:pt x="89" y="79"/>
                    </a:lnTo>
                    <a:lnTo>
                      <a:pt x="71" y="78"/>
                    </a:lnTo>
                    <a:lnTo>
                      <a:pt x="41" y="76"/>
                    </a:lnTo>
                    <a:lnTo>
                      <a:pt x="34" y="78"/>
                    </a:lnTo>
                    <a:lnTo>
                      <a:pt x="31" y="82"/>
                    </a:lnTo>
                    <a:lnTo>
                      <a:pt x="26" y="81"/>
                    </a:lnTo>
                    <a:lnTo>
                      <a:pt x="22" y="90"/>
                    </a:lnTo>
                    <a:lnTo>
                      <a:pt x="18" y="95"/>
                    </a:lnTo>
                    <a:lnTo>
                      <a:pt x="18" y="99"/>
                    </a:lnTo>
                    <a:lnTo>
                      <a:pt x="20" y="105"/>
                    </a:lnTo>
                    <a:lnTo>
                      <a:pt x="16" y="106"/>
                    </a:lnTo>
                    <a:lnTo>
                      <a:pt x="11" y="95"/>
                    </a:lnTo>
                    <a:lnTo>
                      <a:pt x="3" y="96"/>
                    </a:lnTo>
                    <a:lnTo>
                      <a:pt x="0" y="112"/>
                    </a:lnTo>
                    <a:lnTo>
                      <a:pt x="0" y="120"/>
                    </a:lnTo>
                    <a:lnTo>
                      <a:pt x="0" y="128"/>
                    </a:lnTo>
                    <a:lnTo>
                      <a:pt x="4" y="135"/>
                    </a:lnTo>
                    <a:lnTo>
                      <a:pt x="8" y="140"/>
                    </a:lnTo>
                    <a:lnTo>
                      <a:pt x="8" y="150"/>
                    </a:lnTo>
                    <a:lnTo>
                      <a:pt x="16" y="147"/>
                    </a:lnTo>
                    <a:lnTo>
                      <a:pt x="24" y="141"/>
                    </a:lnTo>
                    <a:lnTo>
                      <a:pt x="28" y="147"/>
                    </a:lnTo>
                    <a:lnTo>
                      <a:pt x="35" y="157"/>
                    </a:lnTo>
                    <a:lnTo>
                      <a:pt x="42" y="164"/>
                    </a:lnTo>
                    <a:lnTo>
                      <a:pt x="49" y="179"/>
                    </a:lnTo>
                    <a:lnTo>
                      <a:pt x="62" y="176"/>
                    </a:lnTo>
                    <a:lnTo>
                      <a:pt x="84" y="171"/>
                    </a:lnTo>
                    <a:lnTo>
                      <a:pt x="117" y="166"/>
                    </a:lnTo>
                    <a:lnTo>
                      <a:pt x="126" y="178"/>
                    </a:lnTo>
                    <a:lnTo>
                      <a:pt x="127" y="197"/>
                    </a:lnTo>
                    <a:lnTo>
                      <a:pt x="112" y="200"/>
                    </a:lnTo>
                    <a:lnTo>
                      <a:pt x="97" y="204"/>
                    </a:lnTo>
                    <a:lnTo>
                      <a:pt x="99" y="217"/>
                    </a:lnTo>
                    <a:lnTo>
                      <a:pt x="78" y="217"/>
                    </a:lnTo>
                    <a:lnTo>
                      <a:pt x="97" y="245"/>
                    </a:lnTo>
                    <a:lnTo>
                      <a:pt x="106" y="247"/>
                    </a:lnTo>
                    <a:lnTo>
                      <a:pt x="116" y="248"/>
                    </a:lnTo>
                    <a:lnTo>
                      <a:pt x="120" y="260"/>
                    </a:lnTo>
                    <a:lnTo>
                      <a:pt x="125" y="256"/>
                    </a:lnTo>
                    <a:lnTo>
                      <a:pt x="143" y="253"/>
                    </a:lnTo>
                    <a:lnTo>
                      <a:pt x="152" y="256"/>
                    </a:lnTo>
                    <a:lnTo>
                      <a:pt x="158" y="263"/>
                    </a:lnTo>
                    <a:lnTo>
                      <a:pt x="164" y="256"/>
                    </a:lnTo>
                    <a:lnTo>
                      <a:pt x="175" y="259"/>
                    </a:lnTo>
                    <a:lnTo>
                      <a:pt x="156" y="197"/>
                    </a:lnTo>
                    <a:lnTo>
                      <a:pt x="163" y="195"/>
                    </a:lnTo>
                    <a:lnTo>
                      <a:pt x="189" y="181"/>
                    </a:lnTo>
                    <a:lnTo>
                      <a:pt x="194" y="181"/>
                    </a:lnTo>
                    <a:lnTo>
                      <a:pt x="190" y="176"/>
                    </a:lnTo>
                    <a:lnTo>
                      <a:pt x="195" y="178"/>
                    </a:lnTo>
                    <a:lnTo>
                      <a:pt x="195" y="171"/>
                    </a:lnTo>
                    <a:lnTo>
                      <a:pt x="201" y="166"/>
                    </a:lnTo>
                    <a:lnTo>
                      <a:pt x="202" y="169"/>
                    </a:lnTo>
                    <a:lnTo>
                      <a:pt x="207" y="169"/>
                    </a:lnTo>
                    <a:lnTo>
                      <a:pt x="214" y="173"/>
                    </a:lnTo>
                    <a:lnTo>
                      <a:pt x="221" y="165"/>
                    </a:lnTo>
                    <a:lnTo>
                      <a:pt x="225" y="166"/>
                    </a:lnTo>
                    <a:lnTo>
                      <a:pt x="220" y="178"/>
                    </a:lnTo>
                    <a:lnTo>
                      <a:pt x="223" y="192"/>
                    </a:lnTo>
                    <a:lnTo>
                      <a:pt x="238" y="201"/>
                    </a:lnTo>
                    <a:lnTo>
                      <a:pt x="238" y="204"/>
                    </a:lnTo>
                    <a:lnTo>
                      <a:pt x="233" y="211"/>
                    </a:lnTo>
                    <a:lnTo>
                      <a:pt x="235" y="214"/>
                    </a:lnTo>
                    <a:lnTo>
                      <a:pt x="252" y="221"/>
                    </a:lnTo>
                    <a:lnTo>
                      <a:pt x="256" y="229"/>
                    </a:lnTo>
                    <a:lnTo>
                      <a:pt x="272" y="224"/>
                    </a:lnTo>
                    <a:lnTo>
                      <a:pt x="290" y="221"/>
                    </a:lnTo>
                    <a:lnTo>
                      <a:pt x="304" y="248"/>
                    </a:lnTo>
                    <a:lnTo>
                      <a:pt x="310" y="260"/>
                    </a:lnTo>
                    <a:lnTo>
                      <a:pt x="305" y="264"/>
                    </a:lnTo>
                    <a:lnTo>
                      <a:pt x="302" y="268"/>
                    </a:lnTo>
                    <a:lnTo>
                      <a:pt x="315" y="273"/>
                    </a:lnTo>
                    <a:lnTo>
                      <a:pt x="319" y="279"/>
                    </a:lnTo>
                    <a:lnTo>
                      <a:pt x="338" y="273"/>
                    </a:lnTo>
                    <a:lnTo>
                      <a:pt x="344" y="279"/>
                    </a:lnTo>
                    <a:lnTo>
                      <a:pt x="357" y="272"/>
                    </a:lnTo>
                    <a:lnTo>
                      <a:pt x="366" y="271"/>
                    </a:lnTo>
                    <a:lnTo>
                      <a:pt x="377" y="272"/>
                    </a:lnTo>
                    <a:lnTo>
                      <a:pt x="402" y="272"/>
                    </a:lnTo>
                    <a:lnTo>
                      <a:pt x="396" y="267"/>
                    </a:lnTo>
                    <a:lnTo>
                      <a:pt x="396" y="259"/>
                    </a:lnTo>
                    <a:lnTo>
                      <a:pt x="399" y="254"/>
                    </a:lnTo>
                    <a:lnTo>
                      <a:pt x="399" y="249"/>
                    </a:lnTo>
                    <a:lnTo>
                      <a:pt x="392" y="245"/>
                    </a:lnTo>
                    <a:lnTo>
                      <a:pt x="407" y="244"/>
                    </a:lnTo>
                    <a:lnTo>
                      <a:pt x="420" y="245"/>
                    </a:lnTo>
                    <a:lnTo>
                      <a:pt x="424" y="249"/>
                    </a:lnTo>
                    <a:lnTo>
                      <a:pt x="434" y="248"/>
                    </a:lnTo>
                    <a:lnTo>
                      <a:pt x="426" y="236"/>
                    </a:lnTo>
                    <a:lnTo>
                      <a:pt x="435" y="233"/>
                    </a:lnTo>
                    <a:lnTo>
                      <a:pt x="472" y="239"/>
                    </a:lnTo>
                    <a:lnTo>
                      <a:pt x="504" y="241"/>
                    </a:lnTo>
                    <a:lnTo>
                      <a:pt x="527" y="253"/>
                    </a:lnTo>
                    <a:lnTo>
                      <a:pt x="538" y="253"/>
                    </a:lnTo>
                    <a:lnTo>
                      <a:pt x="542" y="263"/>
                    </a:lnTo>
                    <a:lnTo>
                      <a:pt x="551" y="239"/>
                    </a:lnTo>
                    <a:lnTo>
                      <a:pt x="538" y="213"/>
                    </a:lnTo>
                    <a:lnTo>
                      <a:pt x="576" y="204"/>
                    </a:lnTo>
                    <a:lnTo>
                      <a:pt x="581" y="189"/>
                    </a:lnTo>
                    <a:lnTo>
                      <a:pt x="586" y="166"/>
                    </a:lnTo>
                    <a:lnTo>
                      <a:pt x="626" y="169"/>
                    </a:lnTo>
                    <a:lnTo>
                      <a:pt x="632" y="144"/>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65" name="Freeform 415"/>
              <p:cNvSpPr>
                <a:spLocks/>
              </p:cNvSpPr>
              <p:nvPr/>
            </p:nvSpPr>
            <p:spPr bwMode="gray">
              <a:xfrm>
                <a:off x="3472" y="1832"/>
                <a:ext cx="202" cy="180"/>
              </a:xfrm>
              <a:custGeom>
                <a:avLst/>
                <a:gdLst>
                  <a:gd name="T0" fmla="*/ 0 w 216"/>
                  <a:gd name="T1" fmla="*/ 20 h 151"/>
                  <a:gd name="T2" fmla="*/ 1 w 216"/>
                  <a:gd name="T3" fmla="*/ 42 h 151"/>
                  <a:gd name="T4" fmla="*/ 13 w 216"/>
                  <a:gd name="T5" fmla="*/ 29 h 151"/>
                  <a:gd name="T6" fmla="*/ 29 w 216"/>
                  <a:gd name="T7" fmla="*/ 44 h 151"/>
                  <a:gd name="T8" fmla="*/ 22 w 216"/>
                  <a:gd name="T9" fmla="*/ 54 h 151"/>
                  <a:gd name="T10" fmla="*/ 2 w 216"/>
                  <a:gd name="T11" fmla="*/ 45 h 151"/>
                  <a:gd name="T12" fmla="*/ 0 w 216"/>
                  <a:gd name="T13" fmla="*/ 58 h 151"/>
                  <a:gd name="T14" fmla="*/ 2 w 216"/>
                  <a:gd name="T15" fmla="*/ 66 h 151"/>
                  <a:gd name="T16" fmla="*/ 13 w 216"/>
                  <a:gd name="T17" fmla="*/ 68 h 151"/>
                  <a:gd name="T18" fmla="*/ 8 w 216"/>
                  <a:gd name="T19" fmla="*/ 77 h 151"/>
                  <a:gd name="T20" fmla="*/ 18 w 216"/>
                  <a:gd name="T21" fmla="*/ 83 h 151"/>
                  <a:gd name="T22" fmla="*/ 18 w 216"/>
                  <a:gd name="T23" fmla="*/ 109 h 151"/>
                  <a:gd name="T24" fmla="*/ 47 w 216"/>
                  <a:gd name="T25" fmla="*/ 102 h 151"/>
                  <a:gd name="T26" fmla="*/ 63 w 216"/>
                  <a:gd name="T27" fmla="*/ 93 h 151"/>
                  <a:gd name="T28" fmla="*/ 102 w 216"/>
                  <a:gd name="T29" fmla="*/ 112 h 151"/>
                  <a:gd name="T30" fmla="*/ 125 w 216"/>
                  <a:gd name="T31" fmla="*/ 122 h 151"/>
                  <a:gd name="T32" fmla="*/ 130 w 216"/>
                  <a:gd name="T33" fmla="*/ 127 h 151"/>
                  <a:gd name="T34" fmla="*/ 133 w 216"/>
                  <a:gd name="T35" fmla="*/ 141 h 151"/>
                  <a:gd name="T36" fmla="*/ 156 w 216"/>
                  <a:gd name="T37" fmla="*/ 151 h 151"/>
                  <a:gd name="T38" fmla="*/ 188 w 216"/>
                  <a:gd name="T39" fmla="*/ 115 h 151"/>
                  <a:gd name="T40" fmla="*/ 210 w 216"/>
                  <a:gd name="T41" fmla="*/ 115 h 151"/>
                  <a:gd name="T42" fmla="*/ 213 w 216"/>
                  <a:gd name="T43" fmla="*/ 100 h 151"/>
                  <a:gd name="T44" fmla="*/ 216 w 216"/>
                  <a:gd name="T45" fmla="*/ 93 h 151"/>
                  <a:gd name="T46" fmla="*/ 210 w 216"/>
                  <a:gd name="T47" fmla="*/ 84 h 151"/>
                  <a:gd name="T48" fmla="*/ 192 w 216"/>
                  <a:gd name="T49" fmla="*/ 78 h 151"/>
                  <a:gd name="T50" fmla="*/ 192 w 216"/>
                  <a:gd name="T51" fmla="*/ 70 h 151"/>
                  <a:gd name="T52" fmla="*/ 168 w 216"/>
                  <a:gd name="T53" fmla="*/ 64 h 151"/>
                  <a:gd name="T54" fmla="*/ 156 w 216"/>
                  <a:gd name="T55" fmla="*/ 51 h 151"/>
                  <a:gd name="T56" fmla="*/ 150 w 216"/>
                  <a:gd name="T57" fmla="*/ 43 h 151"/>
                  <a:gd name="T58" fmla="*/ 140 w 216"/>
                  <a:gd name="T59" fmla="*/ 35 h 151"/>
                  <a:gd name="T60" fmla="*/ 133 w 216"/>
                  <a:gd name="T61" fmla="*/ 39 h 151"/>
                  <a:gd name="T62" fmla="*/ 128 w 216"/>
                  <a:gd name="T63" fmla="*/ 43 h 151"/>
                  <a:gd name="T64" fmla="*/ 121 w 216"/>
                  <a:gd name="T65" fmla="*/ 42 h 151"/>
                  <a:gd name="T66" fmla="*/ 114 w 216"/>
                  <a:gd name="T67" fmla="*/ 29 h 151"/>
                  <a:gd name="T68" fmla="*/ 114 w 216"/>
                  <a:gd name="T69" fmla="*/ 20 h 151"/>
                  <a:gd name="T70" fmla="*/ 106 w 216"/>
                  <a:gd name="T71" fmla="*/ 19 h 151"/>
                  <a:gd name="T72" fmla="*/ 103 w 216"/>
                  <a:gd name="T73" fmla="*/ 12 h 151"/>
                  <a:gd name="T74" fmla="*/ 95 w 216"/>
                  <a:gd name="T75" fmla="*/ 5 h 151"/>
                  <a:gd name="T76" fmla="*/ 87 w 216"/>
                  <a:gd name="T77" fmla="*/ 5 h 151"/>
                  <a:gd name="T78" fmla="*/ 83 w 216"/>
                  <a:gd name="T79" fmla="*/ 0 h 151"/>
                  <a:gd name="T80" fmla="*/ 75 w 216"/>
                  <a:gd name="T81" fmla="*/ 3 h 151"/>
                  <a:gd name="T82" fmla="*/ 77 w 216"/>
                  <a:gd name="T83" fmla="*/ 12 h 151"/>
                  <a:gd name="T84" fmla="*/ 74 w 216"/>
                  <a:gd name="T85" fmla="*/ 10 h 151"/>
                  <a:gd name="T86" fmla="*/ 68 w 216"/>
                  <a:gd name="T87" fmla="*/ 9 h 151"/>
                  <a:gd name="T88" fmla="*/ 63 w 216"/>
                  <a:gd name="T89" fmla="*/ 20 h 151"/>
                  <a:gd name="T90" fmla="*/ 56 w 216"/>
                  <a:gd name="T91" fmla="*/ 23 h 151"/>
                  <a:gd name="T92" fmla="*/ 47 w 216"/>
                  <a:gd name="T93" fmla="*/ 20 h 151"/>
                  <a:gd name="T94" fmla="*/ 39 w 216"/>
                  <a:gd name="T95" fmla="*/ 27 h 151"/>
                  <a:gd name="T96" fmla="*/ 33 w 216"/>
                  <a:gd name="T97" fmla="*/ 20 h 151"/>
                  <a:gd name="T98" fmla="*/ 23 w 216"/>
                  <a:gd name="T99" fmla="*/ 17 h 151"/>
                  <a:gd name="T100" fmla="*/ 0 w 216"/>
                  <a:gd name="T101" fmla="*/ 2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6" h="151">
                    <a:moveTo>
                      <a:pt x="0" y="20"/>
                    </a:moveTo>
                    <a:lnTo>
                      <a:pt x="1" y="42"/>
                    </a:lnTo>
                    <a:lnTo>
                      <a:pt x="13" y="29"/>
                    </a:lnTo>
                    <a:lnTo>
                      <a:pt x="29" y="44"/>
                    </a:lnTo>
                    <a:lnTo>
                      <a:pt x="22" y="54"/>
                    </a:lnTo>
                    <a:lnTo>
                      <a:pt x="2" y="45"/>
                    </a:lnTo>
                    <a:lnTo>
                      <a:pt x="0" y="58"/>
                    </a:lnTo>
                    <a:lnTo>
                      <a:pt x="2" y="66"/>
                    </a:lnTo>
                    <a:lnTo>
                      <a:pt x="13" y="68"/>
                    </a:lnTo>
                    <a:lnTo>
                      <a:pt x="8" y="77"/>
                    </a:lnTo>
                    <a:lnTo>
                      <a:pt x="18" y="83"/>
                    </a:lnTo>
                    <a:lnTo>
                      <a:pt x="18" y="109"/>
                    </a:lnTo>
                    <a:lnTo>
                      <a:pt x="47" y="102"/>
                    </a:lnTo>
                    <a:lnTo>
                      <a:pt x="63" y="93"/>
                    </a:lnTo>
                    <a:lnTo>
                      <a:pt x="102" y="112"/>
                    </a:lnTo>
                    <a:lnTo>
                      <a:pt x="125" y="122"/>
                    </a:lnTo>
                    <a:lnTo>
                      <a:pt x="130" y="127"/>
                    </a:lnTo>
                    <a:lnTo>
                      <a:pt x="133" y="141"/>
                    </a:lnTo>
                    <a:lnTo>
                      <a:pt x="156" y="151"/>
                    </a:lnTo>
                    <a:lnTo>
                      <a:pt x="188" y="115"/>
                    </a:lnTo>
                    <a:lnTo>
                      <a:pt x="210" y="115"/>
                    </a:lnTo>
                    <a:lnTo>
                      <a:pt x="213" y="100"/>
                    </a:lnTo>
                    <a:lnTo>
                      <a:pt x="216" y="93"/>
                    </a:lnTo>
                    <a:lnTo>
                      <a:pt x="210" y="84"/>
                    </a:lnTo>
                    <a:lnTo>
                      <a:pt x="192" y="78"/>
                    </a:lnTo>
                    <a:lnTo>
                      <a:pt x="192" y="70"/>
                    </a:lnTo>
                    <a:lnTo>
                      <a:pt x="168" y="64"/>
                    </a:lnTo>
                    <a:lnTo>
                      <a:pt x="156" y="51"/>
                    </a:lnTo>
                    <a:lnTo>
                      <a:pt x="150" y="43"/>
                    </a:lnTo>
                    <a:lnTo>
                      <a:pt x="140" y="35"/>
                    </a:lnTo>
                    <a:lnTo>
                      <a:pt x="133" y="39"/>
                    </a:lnTo>
                    <a:lnTo>
                      <a:pt x="128" y="43"/>
                    </a:lnTo>
                    <a:lnTo>
                      <a:pt x="121" y="42"/>
                    </a:lnTo>
                    <a:lnTo>
                      <a:pt x="114" y="29"/>
                    </a:lnTo>
                    <a:lnTo>
                      <a:pt x="114" y="20"/>
                    </a:lnTo>
                    <a:lnTo>
                      <a:pt x="106" y="19"/>
                    </a:lnTo>
                    <a:lnTo>
                      <a:pt x="103" y="12"/>
                    </a:lnTo>
                    <a:lnTo>
                      <a:pt x="95" y="5"/>
                    </a:lnTo>
                    <a:lnTo>
                      <a:pt x="87" y="5"/>
                    </a:lnTo>
                    <a:lnTo>
                      <a:pt x="83" y="0"/>
                    </a:lnTo>
                    <a:lnTo>
                      <a:pt x="75" y="3"/>
                    </a:lnTo>
                    <a:lnTo>
                      <a:pt x="77" y="12"/>
                    </a:lnTo>
                    <a:lnTo>
                      <a:pt x="74" y="10"/>
                    </a:lnTo>
                    <a:lnTo>
                      <a:pt x="68" y="9"/>
                    </a:lnTo>
                    <a:lnTo>
                      <a:pt x="63" y="20"/>
                    </a:lnTo>
                    <a:lnTo>
                      <a:pt x="56" y="23"/>
                    </a:lnTo>
                    <a:lnTo>
                      <a:pt x="47" y="20"/>
                    </a:lnTo>
                    <a:lnTo>
                      <a:pt x="39" y="27"/>
                    </a:lnTo>
                    <a:lnTo>
                      <a:pt x="33" y="20"/>
                    </a:lnTo>
                    <a:lnTo>
                      <a:pt x="23" y="17"/>
                    </a:lnTo>
                    <a:lnTo>
                      <a:pt x="0" y="2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66" name="Freeform 416"/>
              <p:cNvSpPr>
                <a:spLocks/>
              </p:cNvSpPr>
              <p:nvPr/>
            </p:nvSpPr>
            <p:spPr bwMode="gray">
              <a:xfrm>
                <a:off x="3346" y="1913"/>
                <a:ext cx="276" cy="303"/>
              </a:xfrm>
              <a:custGeom>
                <a:avLst/>
                <a:gdLst>
                  <a:gd name="T0" fmla="*/ 0 w 296"/>
                  <a:gd name="T1" fmla="*/ 8 h 255"/>
                  <a:gd name="T2" fmla="*/ 0 w 296"/>
                  <a:gd name="T3" fmla="*/ 8 h 255"/>
                  <a:gd name="T4" fmla="*/ 8 w 296"/>
                  <a:gd name="T5" fmla="*/ 0 h 255"/>
                  <a:gd name="T6" fmla="*/ 31 w 296"/>
                  <a:gd name="T7" fmla="*/ 18 h 255"/>
                  <a:gd name="T8" fmla="*/ 59 w 296"/>
                  <a:gd name="T9" fmla="*/ 3 h 255"/>
                  <a:gd name="T10" fmla="*/ 62 w 296"/>
                  <a:gd name="T11" fmla="*/ 18 h 255"/>
                  <a:gd name="T12" fmla="*/ 75 w 296"/>
                  <a:gd name="T13" fmla="*/ 22 h 255"/>
                  <a:gd name="T14" fmla="*/ 77 w 296"/>
                  <a:gd name="T15" fmla="*/ 40 h 255"/>
                  <a:gd name="T16" fmla="*/ 118 w 296"/>
                  <a:gd name="T17" fmla="*/ 57 h 255"/>
                  <a:gd name="T18" fmla="*/ 155 w 296"/>
                  <a:gd name="T19" fmla="*/ 52 h 255"/>
                  <a:gd name="T20" fmla="*/ 153 w 296"/>
                  <a:gd name="T21" fmla="*/ 44 h 255"/>
                  <a:gd name="T22" fmla="*/ 201 w 296"/>
                  <a:gd name="T23" fmla="*/ 26 h 255"/>
                  <a:gd name="T24" fmla="*/ 264 w 296"/>
                  <a:gd name="T25" fmla="*/ 55 h 255"/>
                  <a:gd name="T26" fmla="*/ 265 w 296"/>
                  <a:gd name="T27" fmla="*/ 71 h 255"/>
                  <a:gd name="T28" fmla="*/ 256 w 296"/>
                  <a:gd name="T29" fmla="*/ 99 h 255"/>
                  <a:gd name="T30" fmla="*/ 257 w 296"/>
                  <a:gd name="T31" fmla="*/ 144 h 255"/>
                  <a:gd name="T32" fmla="*/ 273 w 296"/>
                  <a:gd name="T33" fmla="*/ 155 h 255"/>
                  <a:gd name="T34" fmla="*/ 260 w 296"/>
                  <a:gd name="T35" fmla="*/ 176 h 255"/>
                  <a:gd name="T36" fmla="*/ 296 w 296"/>
                  <a:gd name="T37" fmla="*/ 222 h 255"/>
                  <a:gd name="T38" fmla="*/ 272 w 296"/>
                  <a:gd name="T39" fmla="*/ 255 h 255"/>
                  <a:gd name="T40" fmla="*/ 206 w 296"/>
                  <a:gd name="T41" fmla="*/ 243 h 255"/>
                  <a:gd name="T42" fmla="*/ 191 w 296"/>
                  <a:gd name="T43" fmla="*/ 222 h 255"/>
                  <a:gd name="T44" fmla="*/ 147 w 296"/>
                  <a:gd name="T45" fmla="*/ 229 h 255"/>
                  <a:gd name="T46" fmla="*/ 113 w 296"/>
                  <a:gd name="T47" fmla="*/ 210 h 255"/>
                  <a:gd name="T48" fmla="*/ 90 w 296"/>
                  <a:gd name="T49" fmla="*/ 171 h 255"/>
                  <a:gd name="T50" fmla="*/ 74 w 296"/>
                  <a:gd name="T51" fmla="*/ 164 h 255"/>
                  <a:gd name="T52" fmla="*/ 69 w 296"/>
                  <a:gd name="T53" fmla="*/ 174 h 255"/>
                  <a:gd name="T54" fmla="*/ 49 w 296"/>
                  <a:gd name="T55" fmla="*/ 131 h 255"/>
                  <a:gd name="T56" fmla="*/ 20 w 296"/>
                  <a:gd name="T57" fmla="*/ 108 h 255"/>
                  <a:gd name="T58" fmla="*/ 34 w 296"/>
                  <a:gd name="T59" fmla="*/ 71 h 255"/>
                  <a:gd name="T60" fmla="*/ 21 w 296"/>
                  <a:gd name="T61" fmla="*/ 67 h 255"/>
                  <a:gd name="T62" fmla="*/ 11 w 296"/>
                  <a:gd name="T63" fmla="*/ 47 h 255"/>
                  <a:gd name="T64" fmla="*/ 0 w 296"/>
                  <a:gd name="T65" fmla="*/ 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6" h="255">
                    <a:moveTo>
                      <a:pt x="0" y="8"/>
                    </a:moveTo>
                    <a:lnTo>
                      <a:pt x="0" y="8"/>
                    </a:lnTo>
                    <a:lnTo>
                      <a:pt x="8" y="0"/>
                    </a:lnTo>
                    <a:lnTo>
                      <a:pt x="31" y="18"/>
                    </a:lnTo>
                    <a:lnTo>
                      <a:pt x="59" y="3"/>
                    </a:lnTo>
                    <a:lnTo>
                      <a:pt x="62" y="18"/>
                    </a:lnTo>
                    <a:lnTo>
                      <a:pt x="75" y="22"/>
                    </a:lnTo>
                    <a:lnTo>
                      <a:pt x="77" y="40"/>
                    </a:lnTo>
                    <a:lnTo>
                      <a:pt x="118" y="57"/>
                    </a:lnTo>
                    <a:lnTo>
                      <a:pt x="155" y="52"/>
                    </a:lnTo>
                    <a:lnTo>
                      <a:pt x="153" y="44"/>
                    </a:lnTo>
                    <a:lnTo>
                      <a:pt x="201" y="26"/>
                    </a:lnTo>
                    <a:lnTo>
                      <a:pt x="264" y="55"/>
                    </a:lnTo>
                    <a:lnTo>
                      <a:pt x="265" y="71"/>
                    </a:lnTo>
                    <a:lnTo>
                      <a:pt x="256" y="99"/>
                    </a:lnTo>
                    <a:lnTo>
                      <a:pt x="257" y="144"/>
                    </a:lnTo>
                    <a:lnTo>
                      <a:pt x="273" y="155"/>
                    </a:lnTo>
                    <a:lnTo>
                      <a:pt x="260" y="176"/>
                    </a:lnTo>
                    <a:lnTo>
                      <a:pt x="296" y="222"/>
                    </a:lnTo>
                    <a:lnTo>
                      <a:pt x="272" y="255"/>
                    </a:lnTo>
                    <a:lnTo>
                      <a:pt x="206" y="243"/>
                    </a:lnTo>
                    <a:lnTo>
                      <a:pt x="191" y="222"/>
                    </a:lnTo>
                    <a:lnTo>
                      <a:pt x="147" y="229"/>
                    </a:lnTo>
                    <a:lnTo>
                      <a:pt x="113" y="210"/>
                    </a:lnTo>
                    <a:lnTo>
                      <a:pt x="90" y="171"/>
                    </a:lnTo>
                    <a:lnTo>
                      <a:pt x="74" y="164"/>
                    </a:lnTo>
                    <a:lnTo>
                      <a:pt x="69" y="174"/>
                    </a:lnTo>
                    <a:lnTo>
                      <a:pt x="49" y="131"/>
                    </a:lnTo>
                    <a:lnTo>
                      <a:pt x="20" y="108"/>
                    </a:lnTo>
                    <a:lnTo>
                      <a:pt x="34" y="71"/>
                    </a:lnTo>
                    <a:lnTo>
                      <a:pt x="21" y="67"/>
                    </a:lnTo>
                    <a:lnTo>
                      <a:pt x="11" y="47"/>
                    </a:lnTo>
                    <a:lnTo>
                      <a:pt x="0" y="8"/>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67" name="Freeform 417"/>
              <p:cNvSpPr>
                <a:spLocks/>
              </p:cNvSpPr>
              <p:nvPr/>
            </p:nvSpPr>
            <p:spPr bwMode="gray">
              <a:xfrm>
                <a:off x="3585" y="1943"/>
                <a:ext cx="203" cy="188"/>
              </a:xfrm>
              <a:custGeom>
                <a:avLst/>
                <a:gdLst>
                  <a:gd name="T0" fmla="*/ 0 w 218"/>
                  <a:gd name="T1" fmla="*/ 74 h 159"/>
                  <a:gd name="T2" fmla="*/ 0 w 218"/>
                  <a:gd name="T3" fmla="*/ 74 h 159"/>
                  <a:gd name="T4" fmla="*/ 1 w 218"/>
                  <a:gd name="T5" fmla="*/ 119 h 159"/>
                  <a:gd name="T6" fmla="*/ 17 w 218"/>
                  <a:gd name="T7" fmla="*/ 130 h 159"/>
                  <a:gd name="T8" fmla="*/ 4 w 218"/>
                  <a:gd name="T9" fmla="*/ 151 h 159"/>
                  <a:gd name="T10" fmla="*/ 28 w 218"/>
                  <a:gd name="T11" fmla="*/ 159 h 159"/>
                  <a:gd name="T12" fmla="*/ 85 w 218"/>
                  <a:gd name="T13" fmla="*/ 151 h 159"/>
                  <a:gd name="T14" fmla="*/ 97 w 218"/>
                  <a:gd name="T15" fmla="*/ 127 h 159"/>
                  <a:gd name="T16" fmla="*/ 135 w 218"/>
                  <a:gd name="T17" fmla="*/ 115 h 159"/>
                  <a:gd name="T18" fmla="*/ 137 w 218"/>
                  <a:gd name="T19" fmla="*/ 94 h 159"/>
                  <a:gd name="T20" fmla="*/ 152 w 218"/>
                  <a:gd name="T21" fmla="*/ 90 h 159"/>
                  <a:gd name="T22" fmla="*/ 145 w 218"/>
                  <a:gd name="T23" fmla="*/ 79 h 159"/>
                  <a:gd name="T24" fmla="*/ 159 w 218"/>
                  <a:gd name="T25" fmla="*/ 79 h 159"/>
                  <a:gd name="T26" fmla="*/ 170 w 218"/>
                  <a:gd name="T27" fmla="*/ 59 h 159"/>
                  <a:gd name="T28" fmla="*/ 165 w 218"/>
                  <a:gd name="T29" fmla="*/ 40 h 159"/>
                  <a:gd name="T30" fmla="*/ 217 w 218"/>
                  <a:gd name="T31" fmla="*/ 25 h 159"/>
                  <a:gd name="T32" fmla="*/ 218 w 218"/>
                  <a:gd name="T33" fmla="*/ 22 h 159"/>
                  <a:gd name="T34" fmla="*/ 199 w 218"/>
                  <a:gd name="T35" fmla="*/ 19 h 159"/>
                  <a:gd name="T36" fmla="*/ 171 w 218"/>
                  <a:gd name="T37" fmla="*/ 31 h 159"/>
                  <a:gd name="T38" fmla="*/ 159 w 218"/>
                  <a:gd name="T39" fmla="*/ 0 h 159"/>
                  <a:gd name="T40" fmla="*/ 135 w 218"/>
                  <a:gd name="T41" fmla="*/ 24 h 159"/>
                  <a:gd name="T42" fmla="*/ 67 w 218"/>
                  <a:gd name="T43" fmla="*/ 22 h 159"/>
                  <a:gd name="T44" fmla="*/ 33 w 218"/>
                  <a:gd name="T45" fmla="*/ 58 h 159"/>
                  <a:gd name="T46" fmla="*/ 9 w 218"/>
                  <a:gd name="T47" fmla="*/ 46 h 159"/>
                  <a:gd name="T48" fmla="*/ 0 w 218"/>
                  <a:gd name="T49" fmla="*/ 7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8" h="159">
                    <a:moveTo>
                      <a:pt x="0" y="74"/>
                    </a:moveTo>
                    <a:lnTo>
                      <a:pt x="0" y="74"/>
                    </a:lnTo>
                    <a:lnTo>
                      <a:pt x="1" y="119"/>
                    </a:lnTo>
                    <a:lnTo>
                      <a:pt x="17" y="130"/>
                    </a:lnTo>
                    <a:lnTo>
                      <a:pt x="4" y="151"/>
                    </a:lnTo>
                    <a:lnTo>
                      <a:pt x="28" y="159"/>
                    </a:lnTo>
                    <a:lnTo>
                      <a:pt x="85" y="151"/>
                    </a:lnTo>
                    <a:lnTo>
                      <a:pt x="97" y="127"/>
                    </a:lnTo>
                    <a:lnTo>
                      <a:pt x="135" y="115"/>
                    </a:lnTo>
                    <a:lnTo>
                      <a:pt x="137" y="94"/>
                    </a:lnTo>
                    <a:lnTo>
                      <a:pt x="152" y="90"/>
                    </a:lnTo>
                    <a:lnTo>
                      <a:pt x="145" y="79"/>
                    </a:lnTo>
                    <a:lnTo>
                      <a:pt x="159" y="79"/>
                    </a:lnTo>
                    <a:lnTo>
                      <a:pt x="170" y="59"/>
                    </a:lnTo>
                    <a:lnTo>
                      <a:pt x="165" y="40"/>
                    </a:lnTo>
                    <a:lnTo>
                      <a:pt x="217" y="25"/>
                    </a:lnTo>
                    <a:lnTo>
                      <a:pt x="218" y="22"/>
                    </a:lnTo>
                    <a:lnTo>
                      <a:pt x="199" y="19"/>
                    </a:lnTo>
                    <a:lnTo>
                      <a:pt x="171" y="31"/>
                    </a:lnTo>
                    <a:lnTo>
                      <a:pt x="159" y="0"/>
                    </a:lnTo>
                    <a:lnTo>
                      <a:pt x="135" y="24"/>
                    </a:lnTo>
                    <a:lnTo>
                      <a:pt x="67" y="22"/>
                    </a:lnTo>
                    <a:lnTo>
                      <a:pt x="33" y="58"/>
                    </a:lnTo>
                    <a:lnTo>
                      <a:pt x="9" y="46"/>
                    </a:lnTo>
                    <a:lnTo>
                      <a:pt x="0" y="74"/>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68" name="Freeform 418"/>
              <p:cNvSpPr>
                <a:spLocks/>
              </p:cNvSpPr>
              <p:nvPr/>
            </p:nvSpPr>
            <p:spPr bwMode="gray">
              <a:xfrm>
                <a:off x="3588" y="1972"/>
                <a:ext cx="244" cy="271"/>
              </a:xfrm>
              <a:custGeom>
                <a:avLst/>
                <a:gdLst>
                  <a:gd name="T0" fmla="*/ 0 w 260"/>
                  <a:gd name="T1" fmla="*/ 126 h 228"/>
                  <a:gd name="T2" fmla="*/ 0 w 260"/>
                  <a:gd name="T3" fmla="*/ 126 h 228"/>
                  <a:gd name="T4" fmla="*/ 24 w 260"/>
                  <a:gd name="T5" fmla="*/ 134 h 228"/>
                  <a:gd name="T6" fmla="*/ 81 w 260"/>
                  <a:gd name="T7" fmla="*/ 126 h 228"/>
                  <a:gd name="T8" fmla="*/ 93 w 260"/>
                  <a:gd name="T9" fmla="*/ 102 h 228"/>
                  <a:gd name="T10" fmla="*/ 131 w 260"/>
                  <a:gd name="T11" fmla="*/ 90 h 228"/>
                  <a:gd name="T12" fmla="*/ 133 w 260"/>
                  <a:gd name="T13" fmla="*/ 69 h 228"/>
                  <a:gd name="T14" fmla="*/ 148 w 260"/>
                  <a:gd name="T15" fmla="*/ 65 h 228"/>
                  <a:gd name="T16" fmla="*/ 141 w 260"/>
                  <a:gd name="T17" fmla="*/ 54 h 228"/>
                  <a:gd name="T18" fmla="*/ 155 w 260"/>
                  <a:gd name="T19" fmla="*/ 54 h 228"/>
                  <a:gd name="T20" fmla="*/ 166 w 260"/>
                  <a:gd name="T21" fmla="*/ 34 h 228"/>
                  <a:gd name="T22" fmla="*/ 161 w 260"/>
                  <a:gd name="T23" fmla="*/ 15 h 228"/>
                  <a:gd name="T24" fmla="*/ 213 w 260"/>
                  <a:gd name="T25" fmla="*/ 0 h 228"/>
                  <a:gd name="T26" fmla="*/ 260 w 260"/>
                  <a:gd name="T27" fmla="*/ 29 h 228"/>
                  <a:gd name="T28" fmla="*/ 248 w 260"/>
                  <a:gd name="T29" fmla="*/ 41 h 228"/>
                  <a:gd name="T30" fmla="*/ 202 w 260"/>
                  <a:gd name="T31" fmla="*/ 41 h 228"/>
                  <a:gd name="T32" fmla="*/ 203 w 260"/>
                  <a:gd name="T33" fmla="*/ 66 h 228"/>
                  <a:gd name="T34" fmla="*/ 225 w 260"/>
                  <a:gd name="T35" fmla="*/ 82 h 228"/>
                  <a:gd name="T36" fmla="*/ 211 w 260"/>
                  <a:gd name="T37" fmla="*/ 94 h 228"/>
                  <a:gd name="T38" fmla="*/ 215 w 260"/>
                  <a:gd name="T39" fmla="*/ 107 h 228"/>
                  <a:gd name="T40" fmla="*/ 168 w 260"/>
                  <a:gd name="T41" fmla="*/ 159 h 228"/>
                  <a:gd name="T42" fmla="*/ 148 w 260"/>
                  <a:gd name="T43" fmla="*/ 157 h 228"/>
                  <a:gd name="T44" fmla="*/ 133 w 260"/>
                  <a:gd name="T45" fmla="*/ 171 h 228"/>
                  <a:gd name="T46" fmla="*/ 159 w 260"/>
                  <a:gd name="T47" fmla="*/ 217 h 228"/>
                  <a:gd name="T48" fmla="*/ 124 w 260"/>
                  <a:gd name="T49" fmla="*/ 217 h 228"/>
                  <a:gd name="T50" fmla="*/ 110 w 260"/>
                  <a:gd name="T51" fmla="*/ 228 h 228"/>
                  <a:gd name="T52" fmla="*/ 85 w 260"/>
                  <a:gd name="T53" fmla="*/ 199 h 228"/>
                  <a:gd name="T54" fmla="*/ 12 w 260"/>
                  <a:gd name="T55" fmla="*/ 205 h 228"/>
                  <a:gd name="T56" fmla="*/ 36 w 260"/>
                  <a:gd name="T57" fmla="*/ 172 h 228"/>
                  <a:gd name="T58" fmla="*/ 0 w 260"/>
                  <a:gd name="T59" fmla="*/ 12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0" h="228">
                    <a:moveTo>
                      <a:pt x="0" y="126"/>
                    </a:moveTo>
                    <a:lnTo>
                      <a:pt x="0" y="126"/>
                    </a:lnTo>
                    <a:lnTo>
                      <a:pt x="24" y="134"/>
                    </a:lnTo>
                    <a:lnTo>
                      <a:pt x="81" y="126"/>
                    </a:lnTo>
                    <a:lnTo>
                      <a:pt x="93" y="102"/>
                    </a:lnTo>
                    <a:lnTo>
                      <a:pt x="131" y="90"/>
                    </a:lnTo>
                    <a:lnTo>
                      <a:pt x="133" y="69"/>
                    </a:lnTo>
                    <a:lnTo>
                      <a:pt x="148" y="65"/>
                    </a:lnTo>
                    <a:lnTo>
                      <a:pt x="141" y="54"/>
                    </a:lnTo>
                    <a:lnTo>
                      <a:pt x="155" y="54"/>
                    </a:lnTo>
                    <a:lnTo>
                      <a:pt x="166" y="34"/>
                    </a:lnTo>
                    <a:lnTo>
                      <a:pt x="161" y="15"/>
                    </a:lnTo>
                    <a:lnTo>
                      <a:pt x="213" y="0"/>
                    </a:lnTo>
                    <a:lnTo>
                      <a:pt x="260" y="29"/>
                    </a:lnTo>
                    <a:lnTo>
                      <a:pt x="248" y="41"/>
                    </a:lnTo>
                    <a:lnTo>
                      <a:pt x="202" y="41"/>
                    </a:lnTo>
                    <a:lnTo>
                      <a:pt x="203" y="66"/>
                    </a:lnTo>
                    <a:lnTo>
                      <a:pt x="225" y="82"/>
                    </a:lnTo>
                    <a:lnTo>
                      <a:pt x="211" y="94"/>
                    </a:lnTo>
                    <a:lnTo>
                      <a:pt x="215" y="107"/>
                    </a:lnTo>
                    <a:lnTo>
                      <a:pt x="168" y="159"/>
                    </a:lnTo>
                    <a:lnTo>
                      <a:pt x="148" y="157"/>
                    </a:lnTo>
                    <a:lnTo>
                      <a:pt x="133" y="171"/>
                    </a:lnTo>
                    <a:lnTo>
                      <a:pt x="159" y="217"/>
                    </a:lnTo>
                    <a:lnTo>
                      <a:pt x="124" y="217"/>
                    </a:lnTo>
                    <a:lnTo>
                      <a:pt x="110" y="228"/>
                    </a:lnTo>
                    <a:lnTo>
                      <a:pt x="85" y="199"/>
                    </a:lnTo>
                    <a:lnTo>
                      <a:pt x="12" y="205"/>
                    </a:lnTo>
                    <a:lnTo>
                      <a:pt x="36" y="172"/>
                    </a:lnTo>
                    <a:lnTo>
                      <a:pt x="0" y="126"/>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69" name="Freeform 419"/>
              <p:cNvSpPr>
                <a:spLocks/>
              </p:cNvSpPr>
              <p:nvPr/>
            </p:nvSpPr>
            <p:spPr bwMode="gray">
              <a:xfrm>
                <a:off x="3979" y="1630"/>
                <a:ext cx="458" cy="246"/>
              </a:xfrm>
              <a:custGeom>
                <a:avLst/>
                <a:gdLst>
                  <a:gd name="T0" fmla="*/ 0 w 491"/>
                  <a:gd name="T1" fmla="*/ 65 h 207"/>
                  <a:gd name="T2" fmla="*/ 0 w 491"/>
                  <a:gd name="T3" fmla="*/ 65 h 207"/>
                  <a:gd name="T4" fmla="*/ 15 w 491"/>
                  <a:gd name="T5" fmla="*/ 86 h 207"/>
                  <a:gd name="T6" fmla="*/ 37 w 491"/>
                  <a:gd name="T7" fmla="*/ 93 h 207"/>
                  <a:gd name="T8" fmla="*/ 46 w 491"/>
                  <a:gd name="T9" fmla="*/ 138 h 207"/>
                  <a:gd name="T10" fmla="*/ 114 w 491"/>
                  <a:gd name="T11" fmla="*/ 155 h 207"/>
                  <a:gd name="T12" fmla="*/ 143 w 491"/>
                  <a:gd name="T13" fmla="*/ 186 h 207"/>
                  <a:gd name="T14" fmla="*/ 200 w 491"/>
                  <a:gd name="T15" fmla="*/ 183 h 207"/>
                  <a:gd name="T16" fmla="*/ 263 w 491"/>
                  <a:gd name="T17" fmla="*/ 207 h 207"/>
                  <a:gd name="T18" fmla="*/ 348 w 491"/>
                  <a:gd name="T19" fmla="*/ 186 h 207"/>
                  <a:gd name="T20" fmla="*/ 374 w 491"/>
                  <a:gd name="T21" fmla="*/ 167 h 207"/>
                  <a:gd name="T22" fmla="*/ 374 w 491"/>
                  <a:gd name="T23" fmla="*/ 145 h 207"/>
                  <a:gd name="T24" fmla="*/ 399 w 491"/>
                  <a:gd name="T25" fmla="*/ 147 h 207"/>
                  <a:gd name="T26" fmla="*/ 450 w 491"/>
                  <a:gd name="T27" fmla="*/ 112 h 207"/>
                  <a:gd name="T28" fmla="*/ 491 w 491"/>
                  <a:gd name="T29" fmla="*/ 111 h 207"/>
                  <a:gd name="T30" fmla="*/ 471 w 491"/>
                  <a:gd name="T31" fmla="*/ 85 h 207"/>
                  <a:gd name="T32" fmla="*/ 432 w 491"/>
                  <a:gd name="T33" fmla="*/ 92 h 207"/>
                  <a:gd name="T34" fmla="*/ 431 w 491"/>
                  <a:gd name="T35" fmla="*/ 62 h 207"/>
                  <a:gd name="T36" fmla="*/ 440 w 491"/>
                  <a:gd name="T37" fmla="*/ 46 h 207"/>
                  <a:gd name="T38" fmla="*/ 413 w 491"/>
                  <a:gd name="T39" fmla="*/ 42 h 207"/>
                  <a:gd name="T40" fmla="*/ 339 w 491"/>
                  <a:gd name="T41" fmla="*/ 60 h 207"/>
                  <a:gd name="T42" fmla="*/ 274 w 491"/>
                  <a:gd name="T43" fmla="*/ 33 h 207"/>
                  <a:gd name="T44" fmla="*/ 234 w 491"/>
                  <a:gd name="T45" fmla="*/ 38 h 207"/>
                  <a:gd name="T46" fmla="*/ 219 w 491"/>
                  <a:gd name="T47" fmla="*/ 16 h 207"/>
                  <a:gd name="T48" fmla="*/ 177 w 491"/>
                  <a:gd name="T49" fmla="*/ 0 h 207"/>
                  <a:gd name="T50" fmla="*/ 156 w 491"/>
                  <a:gd name="T51" fmla="*/ 16 h 207"/>
                  <a:gd name="T52" fmla="*/ 155 w 491"/>
                  <a:gd name="T53" fmla="*/ 46 h 207"/>
                  <a:gd name="T54" fmla="*/ 61 w 491"/>
                  <a:gd name="T55" fmla="*/ 33 h 207"/>
                  <a:gd name="T56" fmla="*/ 0 w 491"/>
                  <a:gd name="T57" fmla="*/ 6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1" h="207">
                    <a:moveTo>
                      <a:pt x="0" y="65"/>
                    </a:moveTo>
                    <a:lnTo>
                      <a:pt x="0" y="65"/>
                    </a:lnTo>
                    <a:lnTo>
                      <a:pt x="15" y="86"/>
                    </a:lnTo>
                    <a:lnTo>
                      <a:pt x="37" y="93"/>
                    </a:lnTo>
                    <a:lnTo>
                      <a:pt x="46" y="138"/>
                    </a:lnTo>
                    <a:lnTo>
                      <a:pt x="114" y="155"/>
                    </a:lnTo>
                    <a:lnTo>
                      <a:pt x="143" y="186"/>
                    </a:lnTo>
                    <a:lnTo>
                      <a:pt x="200" y="183"/>
                    </a:lnTo>
                    <a:lnTo>
                      <a:pt x="263" y="207"/>
                    </a:lnTo>
                    <a:lnTo>
                      <a:pt x="348" y="186"/>
                    </a:lnTo>
                    <a:lnTo>
                      <a:pt x="374" y="167"/>
                    </a:lnTo>
                    <a:lnTo>
                      <a:pt x="374" y="145"/>
                    </a:lnTo>
                    <a:lnTo>
                      <a:pt x="399" y="147"/>
                    </a:lnTo>
                    <a:lnTo>
                      <a:pt x="450" y="112"/>
                    </a:lnTo>
                    <a:lnTo>
                      <a:pt x="491" y="111"/>
                    </a:lnTo>
                    <a:lnTo>
                      <a:pt x="471" y="85"/>
                    </a:lnTo>
                    <a:lnTo>
                      <a:pt x="432" y="92"/>
                    </a:lnTo>
                    <a:lnTo>
                      <a:pt x="431" y="62"/>
                    </a:lnTo>
                    <a:lnTo>
                      <a:pt x="440" y="46"/>
                    </a:lnTo>
                    <a:lnTo>
                      <a:pt x="413" y="42"/>
                    </a:lnTo>
                    <a:lnTo>
                      <a:pt x="339" y="60"/>
                    </a:lnTo>
                    <a:lnTo>
                      <a:pt x="274" y="33"/>
                    </a:lnTo>
                    <a:lnTo>
                      <a:pt x="234" y="38"/>
                    </a:lnTo>
                    <a:lnTo>
                      <a:pt x="219" y="16"/>
                    </a:lnTo>
                    <a:lnTo>
                      <a:pt x="177" y="0"/>
                    </a:lnTo>
                    <a:lnTo>
                      <a:pt x="156" y="16"/>
                    </a:lnTo>
                    <a:lnTo>
                      <a:pt x="155" y="46"/>
                    </a:lnTo>
                    <a:lnTo>
                      <a:pt x="61" y="33"/>
                    </a:lnTo>
                    <a:lnTo>
                      <a:pt x="0" y="65"/>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70" name="Freeform 420"/>
              <p:cNvSpPr>
                <a:spLocks/>
              </p:cNvSpPr>
              <p:nvPr/>
            </p:nvSpPr>
            <p:spPr bwMode="gray">
              <a:xfrm>
                <a:off x="2517" y="2002"/>
                <a:ext cx="170" cy="165"/>
              </a:xfrm>
              <a:custGeom>
                <a:avLst/>
                <a:gdLst>
                  <a:gd name="T0" fmla="*/ 0 w 182"/>
                  <a:gd name="T1" fmla="*/ 138 h 139"/>
                  <a:gd name="T2" fmla="*/ 0 w 182"/>
                  <a:gd name="T3" fmla="*/ 138 h 139"/>
                  <a:gd name="T4" fmla="*/ 44 w 182"/>
                  <a:gd name="T5" fmla="*/ 110 h 139"/>
                  <a:gd name="T6" fmla="*/ 61 w 182"/>
                  <a:gd name="T7" fmla="*/ 55 h 139"/>
                  <a:gd name="T8" fmla="*/ 99 w 182"/>
                  <a:gd name="T9" fmla="*/ 27 h 139"/>
                  <a:gd name="T10" fmla="*/ 112 w 182"/>
                  <a:gd name="T11" fmla="*/ 0 h 139"/>
                  <a:gd name="T12" fmla="*/ 166 w 182"/>
                  <a:gd name="T13" fmla="*/ 9 h 139"/>
                  <a:gd name="T14" fmla="*/ 182 w 182"/>
                  <a:gd name="T15" fmla="*/ 60 h 139"/>
                  <a:gd name="T16" fmla="*/ 157 w 182"/>
                  <a:gd name="T17" fmla="*/ 64 h 139"/>
                  <a:gd name="T18" fmla="*/ 143 w 182"/>
                  <a:gd name="T19" fmla="*/ 69 h 139"/>
                  <a:gd name="T20" fmla="*/ 146 w 182"/>
                  <a:gd name="T21" fmla="*/ 82 h 139"/>
                  <a:gd name="T22" fmla="*/ 76 w 182"/>
                  <a:gd name="T23" fmla="*/ 113 h 139"/>
                  <a:gd name="T24" fmla="*/ 68 w 182"/>
                  <a:gd name="T25" fmla="*/ 139 h 139"/>
                  <a:gd name="T26" fmla="*/ 0 w 182"/>
                  <a:gd name="T27" fmla="*/ 13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139">
                    <a:moveTo>
                      <a:pt x="0" y="138"/>
                    </a:moveTo>
                    <a:lnTo>
                      <a:pt x="0" y="138"/>
                    </a:lnTo>
                    <a:lnTo>
                      <a:pt x="44" y="110"/>
                    </a:lnTo>
                    <a:lnTo>
                      <a:pt x="61" y="55"/>
                    </a:lnTo>
                    <a:lnTo>
                      <a:pt x="99" y="27"/>
                    </a:lnTo>
                    <a:lnTo>
                      <a:pt x="112" y="0"/>
                    </a:lnTo>
                    <a:lnTo>
                      <a:pt x="166" y="9"/>
                    </a:lnTo>
                    <a:lnTo>
                      <a:pt x="182" y="60"/>
                    </a:lnTo>
                    <a:lnTo>
                      <a:pt x="157" y="64"/>
                    </a:lnTo>
                    <a:lnTo>
                      <a:pt x="143" y="69"/>
                    </a:lnTo>
                    <a:lnTo>
                      <a:pt x="146" y="82"/>
                    </a:lnTo>
                    <a:lnTo>
                      <a:pt x="76" y="113"/>
                    </a:lnTo>
                    <a:lnTo>
                      <a:pt x="68" y="139"/>
                    </a:lnTo>
                    <a:lnTo>
                      <a:pt x="0" y="138"/>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71" name="Freeform 421"/>
              <p:cNvSpPr>
                <a:spLocks/>
              </p:cNvSpPr>
              <p:nvPr/>
            </p:nvSpPr>
            <p:spPr bwMode="gray">
              <a:xfrm>
                <a:off x="2460" y="2166"/>
                <a:ext cx="121" cy="127"/>
              </a:xfrm>
              <a:custGeom>
                <a:avLst/>
                <a:gdLst>
                  <a:gd name="T0" fmla="*/ 0 w 129"/>
                  <a:gd name="T1" fmla="*/ 107 h 107"/>
                  <a:gd name="T2" fmla="*/ 0 w 129"/>
                  <a:gd name="T3" fmla="*/ 107 h 107"/>
                  <a:gd name="T4" fmla="*/ 60 w 129"/>
                  <a:gd name="T5" fmla="*/ 0 h 107"/>
                  <a:gd name="T6" fmla="*/ 128 w 129"/>
                  <a:gd name="T7" fmla="*/ 1 h 107"/>
                  <a:gd name="T8" fmla="*/ 129 w 129"/>
                  <a:gd name="T9" fmla="*/ 6 h 107"/>
                  <a:gd name="T10" fmla="*/ 128 w 129"/>
                  <a:gd name="T11" fmla="*/ 27 h 107"/>
                  <a:gd name="T12" fmla="*/ 78 w 129"/>
                  <a:gd name="T13" fmla="*/ 27 h 107"/>
                  <a:gd name="T14" fmla="*/ 77 w 129"/>
                  <a:gd name="T15" fmla="*/ 68 h 107"/>
                  <a:gd name="T16" fmla="*/ 60 w 129"/>
                  <a:gd name="T17" fmla="*/ 75 h 107"/>
                  <a:gd name="T18" fmla="*/ 60 w 129"/>
                  <a:gd name="T19" fmla="*/ 101 h 107"/>
                  <a:gd name="T20" fmla="*/ 0 w 129"/>
                  <a:gd name="T21"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07">
                    <a:moveTo>
                      <a:pt x="0" y="107"/>
                    </a:moveTo>
                    <a:lnTo>
                      <a:pt x="0" y="107"/>
                    </a:lnTo>
                    <a:lnTo>
                      <a:pt x="60" y="0"/>
                    </a:lnTo>
                    <a:lnTo>
                      <a:pt x="128" y="1"/>
                    </a:lnTo>
                    <a:lnTo>
                      <a:pt x="129" y="6"/>
                    </a:lnTo>
                    <a:lnTo>
                      <a:pt x="128" y="27"/>
                    </a:lnTo>
                    <a:lnTo>
                      <a:pt x="78" y="27"/>
                    </a:lnTo>
                    <a:lnTo>
                      <a:pt x="77" y="68"/>
                    </a:lnTo>
                    <a:lnTo>
                      <a:pt x="60" y="75"/>
                    </a:lnTo>
                    <a:lnTo>
                      <a:pt x="60" y="101"/>
                    </a:lnTo>
                    <a:lnTo>
                      <a:pt x="0" y="107"/>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72" name="Freeform 422"/>
              <p:cNvSpPr>
                <a:spLocks/>
              </p:cNvSpPr>
              <p:nvPr/>
            </p:nvSpPr>
            <p:spPr bwMode="gray">
              <a:xfrm>
                <a:off x="2460" y="2173"/>
                <a:ext cx="174" cy="239"/>
              </a:xfrm>
              <a:custGeom>
                <a:avLst/>
                <a:gdLst>
                  <a:gd name="T0" fmla="*/ 0 w 186"/>
                  <a:gd name="T1" fmla="*/ 101 h 201"/>
                  <a:gd name="T2" fmla="*/ 0 w 186"/>
                  <a:gd name="T3" fmla="*/ 101 h 201"/>
                  <a:gd name="T4" fmla="*/ 10 w 186"/>
                  <a:gd name="T5" fmla="*/ 113 h 201"/>
                  <a:gd name="T6" fmla="*/ 13 w 186"/>
                  <a:gd name="T7" fmla="*/ 143 h 201"/>
                  <a:gd name="T8" fmla="*/ 4 w 186"/>
                  <a:gd name="T9" fmla="*/ 180 h 201"/>
                  <a:gd name="T10" fmla="*/ 39 w 186"/>
                  <a:gd name="T11" fmla="*/ 172 h 201"/>
                  <a:gd name="T12" fmla="*/ 74 w 186"/>
                  <a:gd name="T13" fmla="*/ 201 h 201"/>
                  <a:gd name="T14" fmla="*/ 85 w 186"/>
                  <a:gd name="T15" fmla="*/ 184 h 201"/>
                  <a:gd name="T16" fmla="*/ 97 w 186"/>
                  <a:gd name="T17" fmla="*/ 194 h 201"/>
                  <a:gd name="T18" fmla="*/ 175 w 186"/>
                  <a:gd name="T19" fmla="*/ 190 h 201"/>
                  <a:gd name="T20" fmla="*/ 159 w 186"/>
                  <a:gd name="T21" fmla="*/ 38 h 201"/>
                  <a:gd name="T22" fmla="*/ 186 w 186"/>
                  <a:gd name="T23" fmla="*/ 38 h 201"/>
                  <a:gd name="T24" fmla="*/ 129 w 186"/>
                  <a:gd name="T25" fmla="*/ 0 h 201"/>
                  <a:gd name="T26" fmla="*/ 128 w 186"/>
                  <a:gd name="T27" fmla="*/ 21 h 201"/>
                  <a:gd name="T28" fmla="*/ 78 w 186"/>
                  <a:gd name="T29" fmla="*/ 21 h 201"/>
                  <a:gd name="T30" fmla="*/ 77 w 186"/>
                  <a:gd name="T31" fmla="*/ 62 h 201"/>
                  <a:gd name="T32" fmla="*/ 60 w 186"/>
                  <a:gd name="T33" fmla="*/ 69 h 201"/>
                  <a:gd name="T34" fmla="*/ 60 w 186"/>
                  <a:gd name="T35" fmla="*/ 95 h 201"/>
                  <a:gd name="T36" fmla="*/ 0 w 186"/>
                  <a:gd name="T37" fmla="*/ 1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6" h="201">
                    <a:moveTo>
                      <a:pt x="0" y="101"/>
                    </a:moveTo>
                    <a:lnTo>
                      <a:pt x="0" y="101"/>
                    </a:lnTo>
                    <a:lnTo>
                      <a:pt x="10" y="113"/>
                    </a:lnTo>
                    <a:lnTo>
                      <a:pt x="13" y="143"/>
                    </a:lnTo>
                    <a:lnTo>
                      <a:pt x="4" y="180"/>
                    </a:lnTo>
                    <a:lnTo>
                      <a:pt x="39" y="172"/>
                    </a:lnTo>
                    <a:lnTo>
                      <a:pt x="74" y="201"/>
                    </a:lnTo>
                    <a:lnTo>
                      <a:pt x="85" y="184"/>
                    </a:lnTo>
                    <a:lnTo>
                      <a:pt x="97" y="194"/>
                    </a:lnTo>
                    <a:lnTo>
                      <a:pt x="175" y="190"/>
                    </a:lnTo>
                    <a:lnTo>
                      <a:pt x="159" y="38"/>
                    </a:lnTo>
                    <a:lnTo>
                      <a:pt x="186" y="38"/>
                    </a:lnTo>
                    <a:lnTo>
                      <a:pt x="129" y="0"/>
                    </a:lnTo>
                    <a:lnTo>
                      <a:pt x="128" y="21"/>
                    </a:lnTo>
                    <a:lnTo>
                      <a:pt x="78" y="21"/>
                    </a:lnTo>
                    <a:lnTo>
                      <a:pt x="77" y="62"/>
                    </a:lnTo>
                    <a:lnTo>
                      <a:pt x="60" y="69"/>
                    </a:lnTo>
                    <a:lnTo>
                      <a:pt x="60" y="95"/>
                    </a:lnTo>
                    <a:lnTo>
                      <a:pt x="0" y="101"/>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73" name="Freeform 423"/>
              <p:cNvSpPr>
                <a:spLocks/>
              </p:cNvSpPr>
              <p:nvPr/>
            </p:nvSpPr>
            <p:spPr bwMode="gray">
              <a:xfrm>
                <a:off x="2530" y="2218"/>
                <a:ext cx="234" cy="279"/>
              </a:xfrm>
              <a:custGeom>
                <a:avLst/>
                <a:gdLst>
                  <a:gd name="T0" fmla="*/ 0 w 251"/>
                  <a:gd name="T1" fmla="*/ 163 h 235"/>
                  <a:gd name="T2" fmla="*/ 0 w 251"/>
                  <a:gd name="T3" fmla="*/ 163 h 235"/>
                  <a:gd name="T4" fmla="*/ 11 w 251"/>
                  <a:gd name="T5" fmla="*/ 146 h 235"/>
                  <a:gd name="T6" fmla="*/ 23 w 251"/>
                  <a:gd name="T7" fmla="*/ 156 h 235"/>
                  <a:gd name="T8" fmla="*/ 101 w 251"/>
                  <a:gd name="T9" fmla="*/ 152 h 235"/>
                  <a:gd name="T10" fmla="*/ 85 w 251"/>
                  <a:gd name="T11" fmla="*/ 0 h 235"/>
                  <a:gd name="T12" fmla="*/ 112 w 251"/>
                  <a:gd name="T13" fmla="*/ 0 h 235"/>
                  <a:gd name="T14" fmla="*/ 237 w 251"/>
                  <a:gd name="T15" fmla="*/ 82 h 235"/>
                  <a:gd name="T16" fmla="*/ 238 w 251"/>
                  <a:gd name="T17" fmla="*/ 96 h 235"/>
                  <a:gd name="T18" fmla="*/ 250 w 251"/>
                  <a:gd name="T19" fmla="*/ 94 h 235"/>
                  <a:gd name="T20" fmla="*/ 251 w 251"/>
                  <a:gd name="T21" fmla="*/ 143 h 235"/>
                  <a:gd name="T22" fmla="*/ 241 w 251"/>
                  <a:gd name="T23" fmla="*/ 154 h 235"/>
                  <a:gd name="T24" fmla="*/ 190 w 251"/>
                  <a:gd name="T25" fmla="*/ 159 h 235"/>
                  <a:gd name="T26" fmla="*/ 125 w 251"/>
                  <a:gd name="T27" fmla="*/ 188 h 235"/>
                  <a:gd name="T28" fmla="*/ 107 w 251"/>
                  <a:gd name="T29" fmla="*/ 233 h 235"/>
                  <a:gd name="T30" fmla="*/ 90 w 251"/>
                  <a:gd name="T31" fmla="*/ 226 h 235"/>
                  <a:gd name="T32" fmla="*/ 63 w 251"/>
                  <a:gd name="T33" fmla="*/ 235 h 235"/>
                  <a:gd name="T34" fmla="*/ 48 w 251"/>
                  <a:gd name="T35" fmla="*/ 198 h 235"/>
                  <a:gd name="T36" fmla="*/ 21 w 251"/>
                  <a:gd name="T37" fmla="*/ 207 h 235"/>
                  <a:gd name="T38" fmla="*/ 11 w 251"/>
                  <a:gd name="T39" fmla="*/ 198 h 235"/>
                  <a:gd name="T40" fmla="*/ 0 w 251"/>
                  <a:gd name="T41" fmla="*/ 16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1" h="235">
                    <a:moveTo>
                      <a:pt x="0" y="163"/>
                    </a:moveTo>
                    <a:lnTo>
                      <a:pt x="0" y="163"/>
                    </a:lnTo>
                    <a:lnTo>
                      <a:pt x="11" y="146"/>
                    </a:lnTo>
                    <a:lnTo>
                      <a:pt x="23" y="156"/>
                    </a:lnTo>
                    <a:lnTo>
                      <a:pt x="101" y="152"/>
                    </a:lnTo>
                    <a:lnTo>
                      <a:pt x="85" y="0"/>
                    </a:lnTo>
                    <a:lnTo>
                      <a:pt x="112" y="0"/>
                    </a:lnTo>
                    <a:lnTo>
                      <a:pt x="237" y="82"/>
                    </a:lnTo>
                    <a:lnTo>
                      <a:pt x="238" y="96"/>
                    </a:lnTo>
                    <a:lnTo>
                      <a:pt x="250" y="94"/>
                    </a:lnTo>
                    <a:lnTo>
                      <a:pt x="251" y="143"/>
                    </a:lnTo>
                    <a:lnTo>
                      <a:pt x="241" y="154"/>
                    </a:lnTo>
                    <a:lnTo>
                      <a:pt x="190" y="159"/>
                    </a:lnTo>
                    <a:lnTo>
                      <a:pt x="125" y="188"/>
                    </a:lnTo>
                    <a:lnTo>
                      <a:pt x="107" y="233"/>
                    </a:lnTo>
                    <a:lnTo>
                      <a:pt x="90" y="226"/>
                    </a:lnTo>
                    <a:lnTo>
                      <a:pt x="63" y="235"/>
                    </a:lnTo>
                    <a:lnTo>
                      <a:pt x="48" y="198"/>
                    </a:lnTo>
                    <a:lnTo>
                      <a:pt x="21" y="207"/>
                    </a:lnTo>
                    <a:lnTo>
                      <a:pt x="11" y="198"/>
                    </a:lnTo>
                    <a:lnTo>
                      <a:pt x="0" y="163"/>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74" name="Freeform 424"/>
              <p:cNvSpPr>
                <a:spLocks/>
              </p:cNvSpPr>
              <p:nvPr/>
            </p:nvSpPr>
            <p:spPr bwMode="gray">
              <a:xfrm>
                <a:off x="2581" y="2487"/>
                <a:ext cx="86" cy="115"/>
              </a:xfrm>
              <a:custGeom>
                <a:avLst/>
                <a:gdLst>
                  <a:gd name="T0" fmla="*/ 0 w 92"/>
                  <a:gd name="T1" fmla="*/ 65 h 97"/>
                  <a:gd name="T2" fmla="*/ 0 w 92"/>
                  <a:gd name="T3" fmla="*/ 65 h 97"/>
                  <a:gd name="T4" fmla="*/ 1 w 92"/>
                  <a:gd name="T5" fmla="*/ 50 h 97"/>
                  <a:gd name="T6" fmla="*/ 3 w 92"/>
                  <a:gd name="T7" fmla="*/ 35 h 97"/>
                  <a:gd name="T8" fmla="*/ 13 w 92"/>
                  <a:gd name="T9" fmla="*/ 37 h 97"/>
                  <a:gd name="T10" fmla="*/ 8 w 92"/>
                  <a:gd name="T11" fmla="*/ 9 h 97"/>
                  <a:gd name="T12" fmla="*/ 35 w 92"/>
                  <a:gd name="T13" fmla="*/ 0 h 97"/>
                  <a:gd name="T14" fmla="*/ 52 w 92"/>
                  <a:gd name="T15" fmla="*/ 7 h 97"/>
                  <a:gd name="T16" fmla="*/ 59 w 92"/>
                  <a:gd name="T17" fmla="*/ 16 h 97"/>
                  <a:gd name="T18" fmla="*/ 92 w 92"/>
                  <a:gd name="T19" fmla="*/ 19 h 97"/>
                  <a:gd name="T20" fmla="*/ 84 w 92"/>
                  <a:gd name="T21" fmla="*/ 89 h 97"/>
                  <a:gd name="T22" fmla="*/ 14 w 92"/>
                  <a:gd name="T23" fmla="*/ 97 h 97"/>
                  <a:gd name="T24" fmla="*/ 17 w 92"/>
                  <a:gd name="T25" fmla="*/ 76 h 97"/>
                  <a:gd name="T26" fmla="*/ 0 w 92"/>
                  <a:gd name="T27" fmla="*/ 6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7">
                    <a:moveTo>
                      <a:pt x="0" y="65"/>
                    </a:moveTo>
                    <a:lnTo>
                      <a:pt x="0" y="65"/>
                    </a:lnTo>
                    <a:lnTo>
                      <a:pt x="1" y="50"/>
                    </a:lnTo>
                    <a:lnTo>
                      <a:pt x="3" y="35"/>
                    </a:lnTo>
                    <a:lnTo>
                      <a:pt x="13" y="37"/>
                    </a:lnTo>
                    <a:lnTo>
                      <a:pt x="8" y="9"/>
                    </a:lnTo>
                    <a:lnTo>
                      <a:pt x="35" y="0"/>
                    </a:lnTo>
                    <a:lnTo>
                      <a:pt x="52" y="7"/>
                    </a:lnTo>
                    <a:lnTo>
                      <a:pt x="59" y="16"/>
                    </a:lnTo>
                    <a:lnTo>
                      <a:pt x="92" y="19"/>
                    </a:lnTo>
                    <a:lnTo>
                      <a:pt x="84" y="89"/>
                    </a:lnTo>
                    <a:lnTo>
                      <a:pt x="14" y="97"/>
                    </a:lnTo>
                    <a:lnTo>
                      <a:pt x="17" y="76"/>
                    </a:lnTo>
                    <a:lnTo>
                      <a:pt x="0" y="65"/>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75" name="Freeform 425"/>
              <p:cNvSpPr>
                <a:spLocks/>
              </p:cNvSpPr>
              <p:nvPr/>
            </p:nvSpPr>
            <p:spPr bwMode="gray">
              <a:xfrm>
                <a:off x="2630" y="2407"/>
                <a:ext cx="108" cy="103"/>
              </a:xfrm>
              <a:custGeom>
                <a:avLst/>
                <a:gdLst>
                  <a:gd name="T0" fmla="*/ 0 w 116"/>
                  <a:gd name="T1" fmla="*/ 74 h 86"/>
                  <a:gd name="T2" fmla="*/ 0 w 116"/>
                  <a:gd name="T3" fmla="*/ 74 h 86"/>
                  <a:gd name="T4" fmla="*/ 7 w 116"/>
                  <a:gd name="T5" fmla="*/ 83 h 86"/>
                  <a:gd name="T6" fmla="*/ 40 w 116"/>
                  <a:gd name="T7" fmla="*/ 86 h 86"/>
                  <a:gd name="T8" fmla="*/ 36 w 116"/>
                  <a:gd name="T9" fmla="*/ 64 h 86"/>
                  <a:gd name="T10" fmla="*/ 77 w 116"/>
                  <a:gd name="T11" fmla="*/ 61 h 86"/>
                  <a:gd name="T12" fmla="*/ 93 w 116"/>
                  <a:gd name="T13" fmla="*/ 64 h 86"/>
                  <a:gd name="T14" fmla="*/ 116 w 116"/>
                  <a:gd name="T15" fmla="*/ 49 h 86"/>
                  <a:gd name="T16" fmla="*/ 85 w 116"/>
                  <a:gd name="T17" fmla="*/ 16 h 86"/>
                  <a:gd name="T18" fmla="*/ 83 w 116"/>
                  <a:gd name="T19" fmla="*/ 0 h 86"/>
                  <a:gd name="T20" fmla="*/ 18 w 116"/>
                  <a:gd name="T21" fmla="*/ 29 h 86"/>
                  <a:gd name="T22" fmla="*/ 0 w 116"/>
                  <a:gd name="T23"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86">
                    <a:moveTo>
                      <a:pt x="0" y="74"/>
                    </a:moveTo>
                    <a:lnTo>
                      <a:pt x="0" y="74"/>
                    </a:lnTo>
                    <a:lnTo>
                      <a:pt x="7" y="83"/>
                    </a:lnTo>
                    <a:lnTo>
                      <a:pt x="40" y="86"/>
                    </a:lnTo>
                    <a:lnTo>
                      <a:pt x="36" y="64"/>
                    </a:lnTo>
                    <a:lnTo>
                      <a:pt x="77" y="61"/>
                    </a:lnTo>
                    <a:lnTo>
                      <a:pt x="93" y="64"/>
                    </a:lnTo>
                    <a:lnTo>
                      <a:pt x="116" y="49"/>
                    </a:lnTo>
                    <a:lnTo>
                      <a:pt x="85" y="16"/>
                    </a:lnTo>
                    <a:lnTo>
                      <a:pt x="83" y="0"/>
                    </a:lnTo>
                    <a:lnTo>
                      <a:pt x="18" y="29"/>
                    </a:lnTo>
                    <a:lnTo>
                      <a:pt x="0" y="74"/>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76" name="Freeform 426"/>
              <p:cNvSpPr>
                <a:spLocks/>
              </p:cNvSpPr>
              <p:nvPr/>
            </p:nvSpPr>
            <p:spPr bwMode="gray">
              <a:xfrm>
                <a:off x="2717" y="2458"/>
                <a:ext cx="40" cy="111"/>
              </a:xfrm>
              <a:custGeom>
                <a:avLst/>
                <a:gdLst>
                  <a:gd name="T0" fmla="*/ 0 w 43"/>
                  <a:gd name="T1" fmla="*/ 22 h 94"/>
                  <a:gd name="T2" fmla="*/ 0 w 43"/>
                  <a:gd name="T3" fmla="*/ 22 h 94"/>
                  <a:gd name="T4" fmla="*/ 18 w 43"/>
                  <a:gd name="T5" fmla="*/ 94 h 94"/>
                  <a:gd name="T6" fmla="*/ 30 w 43"/>
                  <a:gd name="T7" fmla="*/ 93 h 94"/>
                  <a:gd name="T8" fmla="*/ 43 w 43"/>
                  <a:gd name="T9" fmla="*/ 11 h 94"/>
                  <a:gd name="T10" fmla="*/ 30 w 43"/>
                  <a:gd name="T11" fmla="*/ 0 h 94"/>
                  <a:gd name="T12" fmla="*/ 23 w 43"/>
                  <a:gd name="T13" fmla="*/ 7 h 94"/>
                  <a:gd name="T14" fmla="*/ 0 w 43"/>
                  <a:gd name="T15" fmla="*/ 22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94">
                    <a:moveTo>
                      <a:pt x="0" y="22"/>
                    </a:moveTo>
                    <a:lnTo>
                      <a:pt x="0" y="22"/>
                    </a:lnTo>
                    <a:lnTo>
                      <a:pt x="18" y="94"/>
                    </a:lnTo>
                    <a:lnTo>
                      <a:pt x="30" y="93"/>
                    </a:lnTo>
                    <a:lnTo>
                      <a:pt x="43" y="11"/>
                    </a:lnTo>
                    <a:lnTo>
                      <a:pt x="30" y="0"/>
                    </a:lnTo>
                    <a:lnTo>
                      <a:pt x="23" y="7"/>
                    </a:lnTo>
                    <a:lnTo>
                      <a:pt x="0" y="22"/>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77" name="Freeform 427"/>
              <p:cNvSpPr>
                <a:spLocks/>
              </p:cNvSpPr>
              <p:nvPr/>
            </p:nvSpPr>
            <p:spPr bwMode="gray">
              <a:xfrm>
                <a:off x="2660" y="2480"/>
                <a:ext cx="62" cy="119"/>
              </a:xfrm>
              <a:custGeom>
                <a:avLst/>
                <a:gdLst>
                  <a:gd name="T0" fmla="*/ 0 w 67"/>
                  <a:gd name="T1" fmla="*/ 95 h 100"/>
                  <a:gd name="T2" fmla="*/ 0 w 67"/>
                  <a:gd name="T3" fmla="*/ 95 h 100"/>
                  <a:gd name="T4" fmla="*/ 8 w 67"/>
                  <a:gd name="T5" fmla="*/ 25 h 100"/>
                  <a:gd name="T6" fmla="*/ 4 w 67"/>
                  <a:gd name="T7" fmla="*/ 3 h 100"/>
                  <a:gd name="T8" fmla="*/ 45 w 67"/>
                  <a:gd name="T9" fmla="*/ 0 h 100"/>
                  <a:gd name="T10" fmla="*/ 67 w 67"/>
                  <a:gd name="T11" fmla="*/ 78 h 100"/>
                  <a:gd name="T12" fmla="*/ 17 w 67"/>
                  <a:gd name="T13" fmla="*/ 100 h 100"/>
                  <a:gd name="T14" fmla="*/ 0 w 67"/>
                  <a:gd name="T15" fmla="*/ 95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100">
                    <a:moveTo>
                      <a:pt x="0" y="95"/>
                    </a:moveTo>
                    <a:lnTo>
                      <a:pt x="0" y="95"/>
                    </a:lnTo>
                    <a:lnTo>
                      <a:pt x="8" y="25"/>
                    </a:lnTo>
                    <a:lnTo>
                      <a:pt x="4" y="3"/>
                    </a:lnTo>
                    <a:lnTo>
                      <a:pt x="45" y="0"/>
                    </a:lnTo>
                    <a:lnTo>
                      <a:pt x="67" y="78"/>
                    </a:lnTo>
                    <a:lnTo>
                      <a:pt x="17" y="100"/>
                    </a:lnTo>
                    <a:lnTo>
                      <a:pt x="0" y="95"/>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78" name="Freeform 428"/>
              <p:cNvSpPr>
                <a:spLocks/>
              </p:cNvSpPr>
              <p:nvPr/>
            </p:nvSpPr>
            <p:spPr bwMode="gray">
              <a:xfrm>
                <a:off x="2539" y="2530"/>
                <a:ext cx="58" cy="72"/>
              </a:xfrm>
              <a:custGeom>
                <a:avLst/>
                <a:gdLst>
                  <a:gd name="T0" fmla="*/ 0 w 62"/>
                  <a:gd name="T1" fmla="*/ 24 h 61"/>
                  <a:gd name="T2" fmla="*/ 0 w 62"/>
                  <a:gd name="T3" fmla="*/ 24 h 61"/>
                  <a:gd name="T4" fmla="*/ 19 w 62"/>
                  <a:gd name="T5" fmla="*/ 0 h 61"/>
                  <a:gd name="T6" fmla="*/ 30 w 62"/>
                  <a:gd name="T7" fmla="*/ 1 h 61"/>
                  <a:gd name="T8" fmla="*/ 30 w 62"/>
                  <a:gd name="T9" fmla="*/ 17 h 61"/>
                  <a:gd name="T10" fmla="*/ 46 w 62"/>
                  <a:gd name="T11" fmla="*/ 14 h 61"/>
                  <a:gd name="T12" fmla="*/ 45 w 62"/>
                  <a:gd name="T13" fmla="*/ 29 h 61"/>
                  <a:gd name="T14" fmla="*/ 62 w 62"/>
                  <a:gd name="T15" fmla="*/ 40 h 61"/>
                  <a:gd name="T16" fmla="*/ 59 w 62"/>
                  <a:gd name="T17" fmla="*/ 61 h 61"/>
                  <a:gd name="T18" fmla="*/ 0 w 62"/>
                  <a:gd name="T19"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1">
                    <a:moveTo>
                      <a:pt x="0" y="24"/>
                    </a:moveTo>
                    <a:lnTo>
                      <a:pt x="0" y="24"/>
                    </a:lnTo>
                    <a:lnTo>
                      <a:pt x="19" y="0"/>
                    </a:lnTo>
                    <a:lnTo>
                      <a:pt x="30" y="1"/>
                    </a:lnTo>
                    <a:lnTo>
                      <a:pt x="30" y="17"/>
                    </a:lnTo>
                    <a:lnTo>
                      <a:pt x="46" y="14"/>
                    </a:lnTo>
                    <a:lnTo>
                      <a:pt x="45" y="29"/>
                    </a:lnTo>
                    <a:lnTo>
                      <a:pt x="62" y="40"/>
                    </a:lnTo>
                    <a:lnTo>
                      <a:pt x="59" y="61"/>
                    </a:lnTo>
                    <a:lnTo>
                      <a:pt x="0" y="24"/>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79" name="Freeform 429"/>
              <p:cNvSpPr>
                <a:spLocks/>
              </p:cNvSpPr>
              <p:nvPr/>
            </p:nvSpPr>
            <p:spPr bwMode="gray">
              <a:xfrm>
                <a:off x="2580" y="1973"/>
                <a:ext cx="295" cy="359"/>
              </a:xfrm>
              <a:custGeom>
                <a:avLst/>
                <a:gdLst>
                  <a:gd name="T0" fmla="*/ 0 w 315"/>
                  <a:gd name="T1" fmla="*/ 163 h 302"/>
                  <a:gd name="T2" fmla="*/ 0 w 315"/>
                  <a:gd name="T3" fmla="*/ 163 h 302"/>
                  <a:gd name="T4" fmla="*/ 1 w 315"/>
                  <a:gd name="T5" fmla="*/ 168 h 302"/>
                  <a:gd name="T6" fmla="*/ 58 w 315"/>
                  <a:gd name="T7" fmla="*/ 206 h 302"/>
                  <a:gd name="T8" fmla="*/ 183 w 315"/>
                  <a:gd name="T9" fmla="*/ 288 h 302"/>
                  <a:gd name="T10" fmla="*/ 184 w 315"/>
                  <a:gd name="T11" fmla="*/ 302 h 302"/>
                  <a:gd name="T12" fmla="*/ 196 w 315"/>
                  <a:gd name="T13" fmla="*/ 300 h 302"/>
                  <a:gd name="T14" fmla="*/ 221 w 315"/>
                  <a:gd name="T15" fmla="*/ 294 h 302"/>
                  <a:gd name="T16" fmla="*/ 315 w 315"/>
                  <a:gd name="T17" fmla="*/ 230 h 302"/>
                  <a:gd name="T18" fmla="*/ 279 w 315"/>
                  <a:gd name="T19" fmla="*/ 187 h 302"/>
                  <a:gd name="T20" fmla="*/ 280 w 315"/>
                  <a:gd name="T21" fmla="*/ 117 h 302"/>
                  <a:gd name="T22" fmla="*/ 276 w 315"/>
                  <a:gd name="T23" fmla="*/ 88 h 302"/>
                  <a:gd name="T24" fmla="*/ 250 w 315"/>
                  <a:gd name="T25" fmla="*/ 53 h 302"/>
                  <a:gd name="T26" fmla="*/ 264 w 315"/>
                  <a:gd name="T27" fmla="*/ 43 h 302"/>
                  <a:gd name="T28" fmla="*/ 268 w 315"/>
                  <a:gd name="T29" fmla="*/ 0 h 302"/>
                  <a:gd name="T30" fmla="*/ 156 w 315"/>
                  <a:gd name="T31" fmla="*/ 8 h 302"/>
                  <a:gd name="T32" fmla="*/ 98 w 315"/>
                  <a:gd name="T33" fmla="*/ 33 h 302"/>
                  <a:gd name="T34" fmla="*/ 114 w 315"/>
                  <a:gd name="T35" fmla="*/ 84 h 302"/>
                  <a:gd name="T36" fmla="*/ 89 w 315"/>
                  <a:gd name="T37" fmla="*/ 88 h 302"/>
                  <a:gd name="T38" fmla="*/ 75 w 315"/>
                  <a:gd name="T39" fmla="*/ 93 h 302"/>
                  <a:gd name="T40" fmla="*/ 78 w 315"/>
                  <a:gd name="T41" fmla="*/ 106 h 302"/>
                  <a:gd name="T42" fmla="*/ 8 w 315"/>
                  <a:gd name="T43" fmla="*/ 137 h 302"/>
                  <a:gd name="T44" fmla="*/ 0 w 315"/>
                  <a:gd name="T45" fmla="*/ 16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5" h="302">
                    <a:moveTo>
                      <a:pt x="0" y="163"/>
                    </a:moveTo>
                    <a:lnTo>
                      <a:pt x="0" y="163"/>
                    </a:lnTo>
                    <a:lnTo>
                      <a:pt x="1" y="168"/>
                    </a:lnTo>
                    <a:lnTo>
                      <a:pt x="58" y="206"/>
                    </a:lnTo>
                    <a:lnTo>
                      <a:pt x="183" y="288"/>
                    </a:lnTo>
                    <a:lnTo>
                      <a:pt x="184" y="302"/>
                    </a:lnTo>
                    <a:lnTo>
                      <a:pt x="196" y="300"/>
                    </a:lnTo>
                    <a:lnTo>
                      <a:pt x="221" y="294"/>
                    </a:lnTo>
                    <a:lnTo>
                      <a:pt x="315" y="230"/>
                    </a:lnTo>
                    <a:lnTo>
                      <a:pt x="279" y="187"/>
                    </a:lnTo>
                    <a:lnTo>
                      <a:pt x="280" y="117"/>
                    </a:lnTo>
                    <a:lnTo>
                      <a:pt x="276" y="88"/>
                    </a:lnTo>
                    <a:lnTo>
                      <a:pt x="250" y="53"/>
                    </a:lnTo>
                    <a:lnTo>
                      <a:pt x="264" y="43"/>
                    </a:lnTo>
                    <a:lnTo>
                      <a:pt x="268" y="0"/>
                    </a:lnTo>
                    <a:lnTo>
                      <a:pt x="156" y="8"/>
                    </a:lnTo>
                    <a:lnTo>
                      <a:pt x="98" y="33"/>
                    </a:lnTo>
                    <a:lnTo>
                      <a:pt x="114" y="84"/>
                    </a:lnTo>
                    <a:lnTo>
                      <a:pt x="89" y="88"/>
                    </a:lnTo>
                    <a:lnTo>
                      <a:pt x="75" y="93"/>
                    </a:lnTo>
                    <a:lnTo>
                      <a:pt x="78" y="106"/>
                    </a:lnTo>
                    <a:lnTo>
                      <a:pt x="8" y="137"/>
                    </a:lnTo>
                    <a:lnTo>
                      <a:pt x="0" y="163"/>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80" name="Freeform 430"/>
              <p:cNvSpPr>
                <a:spLocks/>
              </p:cNvSpPr>
              <p:nvPr/>
            </p:nvSpPr>
            <p:spPr bwMode="gray">
              <a:xfrm>
                <a:off x="2708" y="2246"/>
                <a:ext cx="230" cy="224"/>
              </a:xfrm>
              <a:custGeom>
                <a:avLst/>
                <a:gdLst>
                  <a:gd name="T0" fmla="*/ 0 w 247"/>
                  <a:gd name="T1" fmla="*/ 135 h 188"/>
                  <a:gd name="T2" fmla="*/ 0 w 247"/>
                  <a:gd name="T3" fmla="*/ 135 h 188"/>
                  <a:gd name="T4" fmla="*/ 2 w 247"/>
                  <a:gd name="T5" fmla="*/ 151 h 188"/>
                  <a:gd name="T6" fmla="*/ 33 w 247"/>
                  <a:gd name="T7" fmla="*/ 184 h 188"/>
                  <a:gd name="T8" fmla="*/ 40 w 247"/>
                  <a:gd name="T9" fmla="*/ 177 h 188"/>
                  <a:gd name="T10" fmla="*/ 53 w 247"/>
                  <a:gd name="T11" fmla="*/ 188 h 188"/>
                  <a:gd name="T12" fmla="*/ 71 w 247"/>
                  <a:gd name="T13" fmla="*/ 155 h 188"/>
                  <a:gd name="T14" fmla="*/ 143 w 247"/>
                  <a:gd name="T15" fmla="*/ 171 h 188"/>
                  <a:gd name="T16" fmla="*/ 204 w 247"/>
                  <a:gd name="T17" fmla="*/ 154 h 188"/>
                  <a:gd name="T18" fmla="*/ 205 w 247"/>
                  <a:gd name="T19" fmla="*/ 146 h 188"/>
                  <a:gd name="T20" fmla="*/ 237 w 247"/>
                  <a:gd name="T21" fmla="*/ 104 h 188"/>
                  <a:gd name="T22" fmla="*/ 247 w 247"/>
                  <a:gd name="T23" fmla="*/ 49 h 188"/>
                  <a:gd name="T24" fmla="*/ 231 w 247"/>
                  <a:gd name="T25" fmla="*/ 32 h 188"/>
                  <a:gd name="T26" fmla="*/ 231 w 247"/>
                  <a:gd name="T27" fmla="*/ 7 h 188"/>
                  <a:gd name="T28" fmla="*/ 179 w 247"/>
                  <a:gd name="T29" fmla="*/ 0 h 188"/>
                  <a:gd name="T30" fmla="*/ 85 w 247"/>
                  <a:gd name="T31" fmla="*/ 64 h 188"/>
                  <a:gd name="T32" fmla="*/ 60 w 247"/>
                  <a:gd name="T33" fmla="*/ 70 h 188"/>
                  <a:gd name="T34" fmla="*/ 61 w 247"/>
                  <a:gd name="T35" fmla="*/ 119 h 188"/>
                  <a:gd name="T36" fmla="*/ 51 w 247"/>
                  <a:gd name="T37" fmla="*/ 130 h 188"/>
                  <a:gd name="T38" fmla="*/ 0 w 247"/>
                  <a:gd name="T39" fmla="*/ 13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7" h="188">
                    <a:moveTo>
                      <a:pt x="0" y="135"/>
                    </a:moveTo>
                    <a:lnTo>
                      <a:pt x="0" y="135"/>
                    </a:lnTo>
                    <a:lnTo>
                      <a:pt x="2" y="151"/>
                    </a:lnTo>
                    <a:lnTo>
                      <a:pt x="33" y="184"/>
                    </a:lnTo>
                    <a:lnTo>
                      <a:pt x="40" y="177"/>
                    </a:lnTo>
                    <a:lnTo>
                      <a:pt x="53" y="188"/>
                    </a:lnTo>
                    <a:lnTo>
                      <a:pt x="71" y="155"/>
                    </a:lnTo>
                    <a:lnTo>
                      <a:pt x="143" y="171"/>
                    </a:lnTo>
                    <a:lnTo>
                      <a:pt x="204" y="154"/>
                    </a:lnTo>
                    <a:lnTo>
                      <a:pt x="205" y="146"/>
                    </a:lnTo>
                    <a:lnTo>
                      <a:pt x="237" y="104"/>
                    </a:lnTo>
                    <a:lnTo>
                      <a:pt x="247" y="49"/>
                    </a:lnTo>
                    <a:lnTo>
                      <a:pt x="231" y="32"/>
                    </a:lnTo>
                    <a:lnTo>
                      <a:pt x="231" y="7"/>
                    </a:lnTo>
                    <a:lnTo>
                      <a:pt x="179" y="0"/>
                    </a:lnTo>
                    <a:lnTo>
                      <a:pt x="85" y="64"/>
                    </a:lnTo>
                    <a:lnTo>
                      <a:pt x="60" y="70"/>
                    </a:lnTo>
                    <a:lnTo>
                      <a:pt x="61" y="119"/>
                    </a:lnTo>
                    <a:lnTo>
                      <a:pt x="51" y="130"/>
                    </a:lnTo>
                    <a:lnTo>
                      <a:pt x="0" y="135"/>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81" name="Freeform 431"/>
              <p:cNvSpPr>
                <a:spLocks/>
              </p:cNvSpPr>
              <p:nvPr/>
            </p:nvSpPr>
            <p:spPr bwMode="gray">
              <a:xfrm>
                <a:off x="2745" y="2429"/>
                <a:ext cx="171" cy="179"/>
              </a:xfrm>
              <a:custGeom>
                <a:avLst/>
                <a:gdLst>
                  <a:gd name="T0" fmla="*/ 0 w 184"/>
                  <a:gd name="T1" fmla="*/ 116 h 150"/>
                  <a:gd name="T2" fmla="*/ 0 w 184"/>
                  <a:gd name="T3" fmla="*/ 116 h 150"/>
                  <a:gd name="T4" fmla="*/ 13 w 184"/>
                  <a:gd name="T5" fmla="*/ 34 h 150"/>
                  <a:gd name="T6" fmla="*/ 31 w 184"/>
                  <a:gd name="T7" fmla="*/ 1 h 150"/>
                  <a:gd name="T8" fmla="*/ 103 w 184"/>
                  <a:gd name="T9" fmla="*/ 17 h 150"/>
                  <a:gd name="T10" fmla="*/ 164 w 184"/>
                  <a:gd name="T11" fmla="*/ 0 h 150"/>
                  <a:gd name="T12" fmla="*/ 177 w 184"/>
                  <a:gd name="T13" fmla="*/ 20 h 150"/>
                  <a:gd name="T14" fmla="*/ 184 w 184"/>
                  <a:gd name="T15" fmla="*/ 34 h 150"/>
                  <a:gd name="T16" fmla="*/ 166 w 184"/>
                  <a:gd name="T17" fmla="*/ 45 h 150"/>
                  <a:gd name="T18" fmla="*/ 134 w 184"/>
                  <a:gd name="T19" fmla="*/ 113 h 150"/>
                  <a:gd name="T20" fmla="*/ 106 w 184"/>
                  <a:gd name="T21" fmla="*/ 109 h 150"/>
                  <a:gd name="T22" fmla="*/ 89 w 184"/>
                  <a:gd name="T23" fmla="*/ 141 h 150"/>
                  <a:gd name="T24" fmla="*/ 55 w 184"/>
                  <a:gd name="T25" fmla="*/ 150 h 150"/>
                  <a:gd name="T26" fmla="*/ 31 w 184"/>
                  <a:gd name="T27" fmla="*/ 120 h 150"/>
                  <a:gd name="T28" fmla="*/ 0 w 184"/>
                  <a:gd name="T29" fmla="*/ 11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4" h="150">
                    <a:moveTo>
                      <a:pt x="0" y="116"/>
                    </a:moveTo>
                    <a:lnTo>
                      <a:pt x="0" y="116"/>
                    </a:lnTo>
                    <a:lnTo>
                      <a:pt x="13" y="34"/>
                    </a:lnTo>
                    <a:lnTo>
                      <a:pt x="31" y="1"/>
                    </a:lnTo>
                    <a:lnTo>
                      <a:pt x="103" y="17"/>
                    </a:lnTo>
                    <a:lnTo>
                      <a:pt x="164" y="0"/>
                    </a:lnTo>
                    <a:lnTo>
                      <a:pt x="177" y="20"/>
                    </a:lnTo>
                    <a:lnTo>
                      <a:pt x="184" y="34"/>
                    </a:lnTo>
                    <a:lnTo>
                      <a:pt x="166" y="45"/>
                    </a:lnTo>
                    <a:lnTo>
                      <a:pt x="134" y="113"/>
                    </a:lnTo>
                    <a:lnTo>
                      <a:pt x="106" y="109"/>
                    </a:lnTo>
                    <a:lnTo>
                      <a:pt x="89" y="141"/>
                    </a:lnTo>
                    <a:lnTo>
                      <a:pt x="55" y="150"/>
                    </a:lnTo>
                    <a:lnTo>
                      <a:pt x="31" y="120"/>
                    </a:lnTo>
                    <a:lnTo>
                      <a:pt x="0" y="116"/>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82" name="Freeform 432"/>
              <p:cNvSpPr>
                <a:spLocks/>
              </p:cNvSpPr>
              <p:nvPr/>
            </p:nvSpPr>
            <p:spPr bwMode="gray">
              <a:xfrm>
                <a:off x="2833" y="2645"/>
                <a:ext cx="80" cy="112"/>
              </a:xfrm>
              <a:custGeom>
                <a:avLst/>
                <a:gdLst>
                  <a:gd name="T0" fmla="*/ 0 w 86"/>
                  <a:gd name="T1" fmla="*/ 44 h 94"/>
                  <a:gd name="T2" fmla="*/ 0 w 86"/>
                  <a:gd name="T3" fmla="*/ 44 h 94"/>
                  <a:gd name="T4" fmla="*/ 9 w 86"/>
                  <a:gd name="T5" fmla="*/ 29 h 94"/>
                  <a:gd name="T6" fmla="*/ 16 w 86"/>
                  <a:gd name="T7" fmla="*/ 30 h 94"/>
                  <a:gd name="T8" fmla="*/ 12 w 86"/>
                  <a:gd name="T9" fmla="*/ 18 h 94"/>
                  <a:gd name="T10" fmla="*/ 39 w 86"/>
                  <a:gd name="T11" fmla="*/ 16 h 94"/>
                  <a:gd name="T12" fmla="*/ 39 w 86"/>
                  <a:gd name="T13" fmla="*/ 0 h 94"/>
                  <a:gd name="T14" fmla="*/ 71 w 86"/>
                  <a:gd name="T15" fmla="*/ 0 h 94"/>
                  <a:gd name="T16" fmla="*/ 70 w 86"/>
                  <a:gd name="T17" fmla="*/ 14 h 94"/>
                  <a:gd name="T18" fmla="*/ 86 w 86"/>
                  <a:gd name="T19" fmla="*/ 16 h 94"/>
                  <a:gd name="T20" fmla="*/ 81 w 86"/>
                  <a:gd name="T21" fmla="*/ 68 h 94"/>
                  <a:gd name="T22" fmla="*/ 61 w 86"/>
                  <a:gd name="T23" fmla="*/ 62 h 94"/>
                  <a:gd name="T24" fmla="*/ 37 w 86"/>
                  <a:gd name="T25" fmla="*/ 94 h 94"/>
                  <a:gd name="T26" fmla="*/ 0 w 86"/>
                  <a:gd name="T27" fmla="*/ 4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94">
                    <a:moveTo>
                      <a:pt x="0" y="44"/>
                    </a:moveTo>
                    <a:lnTo>
                      <a:pt x="0" y="44"/>
                    </a:lnTo>
                    <a:lnTo>
                      <a:pt x="9" y="29"/>
                    </a:lnTo>
                    <a:lnTo>
                      <a:pt x="16" y="30"/>
                    </a:lnTo>
                    <a:lnTo>
                      <a:pt x="12" y="18"/>
                    </a:lnTo>
                    <a:lnTo>
                      <a:pt x="39" y="16"/>
                    </a:lnTo>
                    <a:lnTo>
                      <a:pt x="39" y="0"/>
                    </a:lnTo>
                    <a:lnTo>
                      <a:pt x="71" y="0"/>
                    </a:lnTo>
                    <a:lnTo>
                      <a:pt x="70" y="14"/>
                    </a:lnTo>
                    <a:lnTo>
                      <a:pt x="86" y="16"/>
                    </a:lnTo>
                    <a:lnTo>
                      <a:pt x="81" y="68"/>
                    </a:lnTo>
                    <a:lnTo>
                      <a:pt x="61" y="62"/>
                    </a:lnTo>
                    <a:lnTo>
                      <a:pt x="37" y="94"/>
                    </a:lnTo>
                    <a:lnTo>
                      <a:pt x="0" y="44"/>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83" name="Freeform 433"/>
              <p:cNvSpPr>
                <a:spLocks/>
              </p:cNvSpPr>
              <p:nvPr/>
            </p:nvSpPr>
            <p:spPr bwMode="gray">
              <a:xfrm>
                <a:off x="2828" y="2450"/>
                <a:ext cx="111" cy="206"/>
              </a:xfrm>
              <a:custGeom>
                <a:avLst/>
                <a:gdLst>
                  <a:gd name="T0" fmla="*/ 0 w 119"/>
                  <a:gd name="T1" fmla="*/ 124 h 174"/>
                  <a:gd name="T2" fmla="*/ 0 w 119"/>
                  <a:gd name="T3" fmla="*/ 124 h 174"/>
                  <a:gd name="T4" fmla="*/ 17 w 119"/>
                  <a:gd name="T5" fmla="*/ 92 h 174"/>
                  <a:gd name="T6" fmla="*/ 45 w 119"/>
                  <a:gd name="T7" fmla="*/ 96 h 174"/>
                  <a:gd name="T8" fmla="*/ 77 w 119"/>
                  <a:gd name="T9" fmla="*/ 28 h 174"/>
                  <a:gd name="T10" fmla="*/ 95 w 119"/>
                  <a:gd name="T11" fmla="*/ 17 h 174"/>
                  <a:gd name="T12" fmla="*/ 88 w 119"/>
                  <a:gd name="T13" fmla="*/ 3 h 174"/>
                  <a:gd name="T14" fmla="*/ 95 w 119"/>
                  <a:gd name="T15" fmla="*/ 0 h 174"/>
                  <a:gd name="T16" fmla="*/ 107 w 119"/>
                  <a:gd name="T17" fmla="*/ 43 h 174"/>
                  <a:gd name="T18" fmla="*/ 88 w 119"/>
                  <a:gd name="T19" fmla="*/ 50 h 174"/>
                  <a:gd name="T20" fmla="*/ 108 w 119"/>
                  <a:gd name="T21" fmla="*/ 83 h 174"/>
                  <a:gd name="T22" fmla="*/ 95 w 119"/>
                  <a:gd name="T23" fmla="*/ 123 h 174"/>
                  <a:gd name="T24" fmla="*/ 119 w 119"/>
                  <a:gd name="T25" fmla="*/ 153 h 174"/>
                  <a:gd name="T26" fmla="*/ 116 w 119"/>
                  <a:gd name="T27" fmla="*/ 174 h 174"/>
                  <a:gd name="T28" fmla="*/ 76 w 119"/>
                  <a:gd name="T29" fmla="*/ 164 h 174"/>
                  <a:gd name="T30" fmla="*/ 44 w 119"/>
                  <a:gd name="T31" fmla="*/ 164 h 174"/>
                  <a:gd name="T32" fmla="*/ 19 w 119"/>
                  <a:gd name="T33" fmla="*/ 164 h 174"/>
                  <a:gd name="T34" fmla="*/ 18 w 119"/>
                  <a:gd name="T35" fmla="*/ 135 h 174"/>
                  <a:gd name="T36" fmla="*/ 0 w 119"/>
                  <a:gd name="T37" fmla="*/ 1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174">
                    <a:moveTo>
                      <a:pt x="0" y="124"/>
                    </a:moveTo>
                    <a:lnTo>
                      <a:pt x="0" y="124"/>
                    </a:lnTo>
                    <a:lnTo>
                      <a:pt x="17" y="92"/>
                    </a:lnTo>
                    <a:lnTo>
                      <a:pt x="45" y="96"/>
                    </a:lnTo>
                    <a:lnTo>
                      <a:pt x="77" y="28"/>
                    </a:lnTo>
                    <a:lnTo>
                      <a:pt x="95" y="17"/>
                    </a:lnTo>
                    <a:lnTo>
                      <a:pt x="88" y="3"/>
                    </a:lnTo>
                    <a:lnTo>
                      <a:pt x="95" y="0"/>
                    </a:lnTo>
                    <a:lnTo>
                      <a:pt x="107" y="43"/>
                    </a:lnTo>
                    <a:lnTo>
                      <a:pt x="88" y="50"/>
                    </a:lnTo>
                    <a:lnTo>
                      <a:pt x="108" y="83"/>
                    </a:lnTo>
                    <a:lnTo>
                      <a:pt x="95" y="123"/>
                    </a:lnTo>
                    <a:lnTo>
                      <a:pt x="119" y="153"/>
                    </a:lnTo>
                    <a:lnTo>
                      <a:pt x="116" y="174"/>
                    </a:lnTo>
                    <a:lnTo>
                      <a:pt x="76" y="164"/>
                    </a:lnTo>
                    <a:lnTo>
                      <a:pt x="44" y="164"/>
                    </a:lnTo>
                    <a:lnTo>
                      <a:pt x="19" y="164"/>
                    </a:lnTo>
                    <a:lnTo>
                      <a:pt x="18" y="135"/>
                    </a:lnTo>
                    <a:lnTo>
                      <a:pt x="0" y="124"/>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84" name="Freeform 434"/>
              <p:cNvSpPr>
                <a:spLocks/>
              </p:cNvSpPr>
              <p:nvPr/>
            </p:nvSpPr>
            <p:spPr bwMode="gray">
              <a:xfrm>
                <a:off x="2900" y="2249"/>
                <a:ext cx="155" cy="300"/>
              </a:xfrm>
              <a:custGeom>
                <a:avLst/>
                <a:gdLst>
                  <a:gd name="T0" fmla="*/ 0 w 167"/>
                  <a:gd name="T1" fmla="*/ 144 h 252"/>
                  <a:gd name="T2" fmla="*/ 0 w 167"/>
                  <a:gd name="T3" fmla="*/ 144 h 252"/>
                  <a:gd name="T4" fmla="*/ 26 w 167"/>
                  <a:gd name="T5" fmla="*/ 156 h 252"/>
                  <a:gd name="T6" fmla="*/ 19 w 167"/>
                  <a:gd name="T7" fmla="*/ 169 h 252"/>
                  <a:gd name="T8" fmla="*/ 31 w 167"/>
                  <a:gd name="T9" fmla="*/ 212 h 252"/>
                  <a:gd name="T10" fmla="*/ 12 w 167"/>
                  <a:gd name="T11" fmla="*/ 219 h 252"/>
                  <a:gd name="T12" fmla="*/ 32 w 167"/>
                  <a:gd name="T13" fmla="*/ 252 h 252"/>
                  <a:gd name="T14" fmla="*/ 84 w 167"/>
                  <a:gd name="T15" fmla="*/ 242 h 252"/>
                  <a:gd name="T16" fmla="*/ 89 w 167"/>
                  <a:gd name="T17" fmla="*/ 229 h 252"/>
                  <a:gd name="T18" fmla="*/ 112 w 167"/>
                  <a:gd name="T19" fmla="*/ 226 h 252"/>
                  <a:gd name="T20" fmla="*/ 147 w 167"/>
                  <a:gd name="T21" fmla="*/ 196 h 252"/>
                  <a:gd name="T22" fmla="*/ 134 w 167"/>
                  <a:gd name="T23" fmla="*/ 166 h 252"/>
                  <a:gd name="T24" fmla="*/ 150 w 167"/>
                  <a:gd name="T25" fmla="*/ 125 h 252"/>
                  <a:gd name="T26" fmla="*/ 166 w 167"/>
                  <a:gd name="T27" fmla="*/ 121 h 252"/>
                  <a:gd name="T28" fmla="*/ 167 w 167"/>
                  <a:gd name="T29" fmla="*/ 62 h 252"/>
                  <a:gd name="T30" fmla="*/ 42 w 167"/>
                  <a:gd name="T31" fmla="*/ 0 h 252"/>
                  <a:gd name="T32" fmla="*/ 26 w 167"/>
                  <a:gd name="T33" fmla="*/ 5 h 252"/>
                  <a:gd name="T34" fmla="*/ 26 w 167"/>
                  <a:gd name="T35" fmla="*/ 30 h 252"/>
                  <a:gd name="T36" fmla="*/ 42 w 167"/>
                  <a:gd name="T37" fmla="*/ 47 h 252"/>
                  <a:gd name="T38" fmla="*/ 32 w 167"/>
                  <a:gd name="T39" fmla="*/ 102 h 252"/>
                  <a:gd name="T40" fmla="*/ 0 w 167"/>
                  <a:gd name="T41" fmla="*/ 14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7" h="252">
                    <a:moveTo>
                      <a:pt x="0" y="144"/>
                    </a:moveTo>
                    <a:lnTo>
                      <a:pt x="0" y="144"/>
                    </a:lnTo>
                    <a:lnTo>
                      <a:pt x="26" y="156"/>
                    </a:lnTo>
                    <a:lnTo>
                      <a:pt x="19" y="169"/>
                    </a:lnTo>
                    <a:lnTo>
                      <a:pt x="31" y="212"/>
                    </a:lnTo>
                    <a:lnTo>
                      <a:pt x="12" y="219"/>
                    </a:lnTo>
                    <a:lnTo>
                      <a:pt x="32" y="252"/>
                    </a:lnTo>
                    <a:lnTo>
                      <a:pt x="84" y="242"/>
                    </a:lnTo>
                    <a:lnTo>
                      <a:pt x="89" y="229"/>
                    </a:lnTo>
                    <a:lnTo>
                      <a:pt x="112" y="226"/>
                    </a:lnTo>
                    <a:lnTo>
                      <a:pt x="147" y="196"/>
                    </a:lnTo>
                    <a:lnTo>
                      <a:pt x="134" y="166"/>
                    </a:lnTo>
                    <a:lnTo>
                      <a:pt x="150" y="125"/>
                    </a:lnTo>
                    <a:lnTo>
                      <a:pt x="166" y="121"/>
                    </a:lnTo>
                    <a:lnTo>
                      <a:pt x="167" y="62"/>
                    </a:lnTo>
                    <a:lnTo>
                      <a:pt x="42" y="0"/>
                    </a:lnTo>
                    <a:lnTo>
                      <a:pt x="26" y="5"/>
                    </a:lnTo>
                    <a:lnTo>
                      <a:pt x="26" y="30"/>
                    </a:lnTo>
                    <a:lnTo>
                      <a:pt x="42" y="47"/>
                    </a:lnTo>
                    <a:lnTo>
                      <a:pt x="32" y="102"/>
                    </a:lnTo>
                    <a:lnTo>
                      <a:pt x="0" y="144"/>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85" name="Freeform 435"/>
              <p:cNvSpPr>
                <a:spLocks/>
              </p:cNvSpPr>
              <p:nvPr/>
            </p:nvSpPr>
            <p:spPr bwMode="gray">
              <a:xfrm>
                <a:off x="2841" y="2053"/>
                <a:ext cx="228" cy="270"/>
              </a:xfrm>
              <a:custGeom>
                <a:avLst/>
                <a:gdLst>
                  <a:gd name="T0" fmla="*/ 0 w 243"/>
                  <a:gd name="T1" fmla="*/ 120 h 227"/>
                  <a:gd name="T2" fmla="*/ 0 w 243"/>
                  <a:gd name="T3" fmla="*/ 120 h 227"/>
                  <a:gd name="T4" fmla="*/ 1 w 243"/>
                  <a:gd name="T5" fmla="*/ 50 h 227"/>
                  <a:gd name="T6" fmla="*/ 31 w 243"/>
                  <a:gd name="T7" fmla="*/ 0 h 227"/>
                  <a:gd name="T8" fmla="*/ 89 w 243"/>
                  <a:gd name="T9" fmla="*/ 14 h 227"/>
                  <a:gd name="T10" fmla="*/ 100 w 243"/>
                  <a:gd name="T11" fmla="*/ 34 h 227"/>
                  <a:gd name="T12" fmla="*/ 148 w 243"/>
                  <a:gd name="T13" fmla="*/ 50 h 227"/>
                  <a:gd name="T14" fmla="*/ 162 w 243"/>
                  <a:gd name="T15" fmla="*/ 45 h 227"/>
                  <a:gd name="T16" fmla="*/ 164 w 243"/>
                  <a:gd name="T17" fmla="*/ 21 h 227"/>
                  <a:gd name="T18" fmla="*/ 179 w 243"/>
                  <a:gd name="T19" fmla="*/ 7 h 227"/>
                  <a:gd name="T20" fmla="*/ 243 w 243"/>
                  <a:gd name="T21" fmla="*/ 28 h 227"/>
                  <a:gd name="T22" fmla="*/ 236 w 243"/>
                  <a:gd name="T23" fmla="*/ 56 h 227"/>
                  <a:gd name="T24" fmla="*/ 243 w 243"/>
                  <a:gd name="T25" fmla="*/ 187 h 227"/>
                  <a:gd name="T26" fmla="*/ 243 w 243"/>
                  <a:gd name="T27" fmla="*/ 219 h 227"/>
                  <a:gd name="T28" fmla="*/ 229 w 243"/>
                  <a:gd name="T29" fmla="*/ 219 h 227"/>
                  <a:gd name="T30" fmla="*/ 229 w 243"/>
                  <a:gd name="T31" fmla="*/ 227 h 227"/>
                  <a:gd name="T32" fmla="*/ 104 w 243"/>
                  <a:gd name="T33" fmla="*/ 165 h 227"/>
                  <a:gd name="T34" fmla="*/ 88 w 243"/>
                  <a:gd name="T35" fmla="*/ 170 h 227"/>
                  <a:gd name="T36" fmla="*/ 36 w 243"/>
                  <a:gd name="T37" fmla="*/ 163 h 227"/>
                  <a:gd name="T38" fmla="*/ 0 w 243"/>
                  <a:gd name="T39"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3" h="227">
                    <a:moveTo>
                      <a:pt x="0" y="120"/>
                    </a:moveTo>
                    <a:lnTo>
                      <a:pt x="0" y="120"/>
                    </a:lnTo>
                    <a:lnTo>
                      <a:pt x="1" y="50"/>
                    </a:lnTo>
                    <a:lnTo>
                      <a:pt x="31" y="0"/>
                    </a:lnTo>
                    <a:lnTo>
                      <a:pt x="89" y="14"/>
                    </a:lnTo>
                    <a:lnTo>
                      <a:pt x="100" y="34"/>
                    </a:lnTo>
                    <a:lnTo>
                      <a:pt x="148" y="50"/>
                    </a:lnTo>
                    <a:lnTo>
                      <a:pt x="162" y="45"/>
                    </a:lnTo>
                    <a:lnTo>
                      <a:pt x="164" y="21"/>
                    </a:lnTo>
                    <a:lnTo>
                      <a:pt x="179" y="7"/>
                    </a:lnTo>
                    <a:lnTo>
                      <a:pt x="243" y="28"/>
                    </a:lnTo>
                    <a:lnTo>
                      <a:pt x="236" y="56"/>
                    </a:lnTo>
                    <a:lnTo>
                      <a:pt x="243" y="187"/>
                    </a:lnTo>
                    <a:lnTo>
                      <a:pt x="243" y="219"/>
                    </a:lnTo>
                    <a:lnTo>
                      <a:pt x="229" y="219"/>
                    </a:lnTo>
                    <a:lnTo>
                      <a:pt x="229" y="227"/>
                    </a:lnTo>
                    <a:lnTo>
                      <a:pt x="104" y="165"/>
                    </a:lnTo>
                    <a:lnTo>
                      <a:pt x="88" y="170"/>
                    </a:lnTo>
                    <a:lnTo>
                      <a:pt x="36" y="163"/>
                    </a:lnTo>
                    <a:lnTo>
                      <a:pt x="0" y="12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86" name="Freeform 436"/>
              <p:cNvSpPr>
                <a:spLocks/>
              </p:cNvSpPr>
              <p:nvPr/>
            </p:nvSpPr>
            <p:spPr bwMode="gray">
              <a:xfrm>
                <a:off x="2916" y="2482"/>
                <a:ext cx="190" cy="150"/>
              </a:xfrm>
              <a:custGeom>
                <a:avLst/>
                <a:gdLst>
                  <a:gd name="T0" fmla="*/ 0 w 202"/>
                  <a:gd name="T1" fmla="*/ 96 h 126"/>
                  <a:gd name="T2" fmla="*/ 0 w 202"/>
                  <a:gd name="T3" fmla="*/ 96 h 126"/>
                  <a:gd name="T4" fmla="*/ 13 w 202"/>
                  <a:gd name="T5" fmla="*/ 56 h 126"/>
                  <a:gd name="T6" fmla="*/ 65 w 202"/>
                  <a:gd name="T7" fmla="*/ 46 h 126"/>
                  <a:gd name="T8" fmla="*/ 70 w 202"/>
                  <a:gd name="T9" fmla="*/ 33 h 126"/>
                  <a:gd name="T10" fmla="*/ 93 w 202"/>
                  <a:gd name="T11" fmla="*/ 30 h 126"/>
                  <a:gd name="T12" fmla="*/ 128 w 202"/>
                  <a:gd name="T13" fmla="*/ 0 h 126"/>
                  <a:gd name="T14" fmla="*/ 137 w 202"/>
                  <a:gd name="T15" fmla="*/ 33 h 126"/>
                  <a:gd name="T16" fmla="*/ 164 w 202"/>
                  <a:gd name="T17" fmla="*/ 46 h 126"/>
                  <a:gd name="T18" fmla="*/ 202 w 202"/>
                  <a:gd name="T19" fmla="*/ 91 h 126"/>
                  <a:gd name="T20" fmla="*/ 108 w 202"/>
                  <a:gd name="T21" fmla="*/ 104 h 126"/>
                  <a:gd name="T22" fmla="*/ 78 w 202"/>
                  <a:gd name="T23" fmla="*/ 91 h 126"/>
                  <a:gd name="T24" fmla="*/ 65 w 202"/>
                  <a:gd name="T25" fmla="*/ 113 h 126"/>
                  <a:gd name="T26" fmla="*/ 36 w 202"/>
                  <a:gd name="T27" fmla="*/ 113 h 126"/>
                  <a:gd name="T28" fmla="*/ 24 w 202"/>
                  <a:gd name="T29" fmla="*/ 126 h 126"/>
                  <a:gd name="T30" fmla="*/ 0 w 202"/>
                  <a:gd name="T31" fmla="*/ 9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126">
                    <a:moveTo>
                      <a:pt x="0" y="96"/>
                    </a:moveTo>
                    <a:lnTo>
                      <a:pt x="0" y="96"/>
                    </a:lnTo>
                    <a:lnTo>
                      <a:pt x="13" y="56"/>
                    </a:lnTo>
                    <a:lnTo>
                      <a:pt x="65" y="46"/>
                    </a:lnTo>
                    <a:lnTo>
                      <a:pt x="70" y="33"/>
                    </a:lnTo>
                    <a:lnTo>
                      <a:pt x="93" y="30"/>
                    </a:lnTo>
                    <a:lnTo>
                      <a:pt x="128" y="0"/>
                    </a:lnTo>
                    <a:lnTo>
                      <a:pt x="137" y="33"/>
                    </a:lnTo>
                    <a:lnTo>
                      <a:pt x="164" y="46"/>
                    </a:lnTo>
                    <a:lnTo>
                      <a:pt x="202" y="91"/>
                    </a:lnTo>
                    <a:lnTo>
                      <a:pt x="108" y="104"/>
                    </a:lnTo>
                    <a:lnTo>
                      <a:pt x="78" y="91"/>
                    </a:lnTo>
                    <a:lnTo>
                      <a:pt x="65" y="113"/>
                    </a:lnTo>
                    <a:lnTo>
                      <a:pt x="36" y="113"/>
                    </a:lnTo>
                    <a:lnTo>
                      <a:pt x="24" y="126"/>
                    </a:lnTo>
                    <a:lnTo>
                      <a:pt x="0" y="96"/>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87" name="Freeform 437"/>
              <p:cNvSpPr>
                <a:spLocks/>
              </p:cNvSpPr>
              <p:nvPr/>
            </p:nvSpPr>
            <p:spPr bwMode="gray">
              <a:xfrm>
                <a:off x="2868" y="2617"/>
                <a:ext cx="109" cy="160"/>
              </a:xfrm>
              <a:custGeom>
                <a:avLst/>
                <a:gdLst>
                  <a:gd name="T0" fmla="*/ 0 w 118"/>
                  <a:gd name="T1" fmla="*/ 118 h 135"/>
                  <a:gd name="T2" fmla="*/ 0 w 118"/>
                  <a:gd name="T3" fmla="*/ 118 h 135"/>
                  <a:gd name="T4" fmla="*/ 13 w 118"/>
                  <a:gd name="T5" fmla="*/ 135 h 135"/>
                  <a:gd name="T6" fmla="*/ 29 w 118"/>
                  <a:gd name="T7" fmla="*/ 129 h 135"/>
                  <a:gd name="T8" fmla="*/ 53 w 118"/>
                  <a:gd name="T9" fmla="*/ 131 h 135"/>
                  <a:gd name="T10" fmla="*/ 73 w 118"/>
                  <a:gd name="T11" fmla="*/ 116 h 135"/>
                  <a:gd name="T12" fmla="*/ 80 w 118"/>
                  <a:gd name="T13" fmla="*/ 90 h 135"/>
                  <a:gd name="T14" fmla="*/ 102 w 118"/>
                  <a:gd name="T15" fmla="*/ 68 h 135"/>
                  <a:gd name="T16" fmla="*/ 118 w 118"/>
                  <a:gd name="T17" fmla="*/ 0 h 135"/>
                  <a:gd name="T18" fmla="*/ 89 w 118"/>
                  <a:gd name="T19" fmla="*/ 0 h 135"/>
                  <a:gd name="T20" fmla="*/ 77 w 118"/>
                  <a:gd name="T21" fmla="*/ 13 h 135"/>
                  <a:gd name="T22" fmla="*/ 74 w 118"/>
                  <a:gd name="T23" fmla="*/ 34 h 135"/>
                  <a:gd name="T24" fmla="*/ 34 w 118"/>
                  <a:gd name="T25" fmla="*/ 24 h 135"/>
                  <a:gd name="T26" fmla="*/ 33 w 118"/>
                  <a:gd name="T27" fmla="*/ 38 h 135"/>
                  <a:gd name="T28" fmla="*/ 49 w 118"/>
                  <a:gd name="T29" fmla="*/ 40 h 135"/>
                  <a:gd name="T30" fmla="*/ 44 w 118"/>
                  <a:gd name="T31" fmla="*/ 92 h 135"/>
                  <a:gd name="T32" fmla="*/ 24 w 118"/>
                  <a:gd name="T33" fmla="*/ 86 h 135"/>
                  <a:gd name="T34" fmla="*/ 0 w 118"/>
                  <a:gd name="T35" fmla="*/ 11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135">
                    <a:moveTo>
                      <a:pt x="0" y="118"/>
                    </a:moveTo>
                    <a:lnTo>
                      <a:pt x="0" y="118"/>
                    </a:lnTo>
                    <a:lnTo>
                      <a:pt x="13" y="135"/>
                    </a:lnTo>
                    <a:lnTo>
                      <a:pt x="29" y="129"/>
                    </a:lnTo>
                    <a:lnTo>
                      <a:pt x="53" y="131"/>
                    </a:lnTo>
                    <a:lnTo>
                      <a:pt x="73" y="116"/>
                    </a:lnTo>
                    <a:lnTo>
                      <a:pt x="80" y="90"/>
                    </a:lnTo>
                    <a:lnTo>
                      <a:pt x="102" y="68"/>
                    </a:lnTo>
                    <a:lnTo>
                      <a:pt x="118" y="0"/>
                    </a:lnTo>
                    <a:lnTo>
                      <a:pt x="89" y="0"/>
                    </a:lnTo>
                    <a:lnTo>
                      <a:pt x="77" y="13"/>
                    </a:lnTo>
                    <a:lnTo>
                      <a:pt x="74" y="34"/>
                    </a:lnTo>
                    <a:lnTo>
                      <a:pt x="34" y="24"/>
                    </a:lnTo>
                    <a:lnTo>
                      <a:pt x="33" y="38"/>
                    </a:lnTo>
                    <a:lnTo>
                      <a:pt x="49" y="40"/>
                    </a:lnTo>
                    <a:lnTo>
                      <a:pt x="44" y="92"/>
                    </a:lnTo>
                    <a:lnTo>
                      <a:pt x="24" y="86"/>
                    </a:lnTo>
                    <a:lnTo>
                      <a:pt x="0" y="118"/>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88" name="Freeform 438"/>
              <p:cNvSpPr>
                <a:spLocks/>
              </p:cNvSpPr>
              <p:nvPr/>
            </p:nvSpPr>
            <p:spPr bwMode="gray">
              <a:xfrm>
                <a:off x="2884" y="2591"/>
                <a:ext cx="276" cy="336"/>
              </a:xfrm>
              <a:custGeom>
                <a:avLst/>
                <a:gdLst>
                  <a:gd name="T0" fmla="*/ 0 w 295"/>
                  <a:gd name="T1" fmla="*/ 169 h 284"/>
                  <a:gd name="T2" fmla="*/ 0 w 295"/>
                  <a:gd name="T3" fmla="*/ 169 h 284"/>
                  <a:gd name="T4" fmla="*/ 1 w 295"/>
                  <a:gd name="T5" fmla="*/ 176 h 284"/>
                  <a:gd name="T6" fmla="*/ 60 w 295"/>
                  <a:gd name="T7" fmla="*/ 169 h 284"/>
                  <a:gd name="T8" fmla="*/ 86 w 295"/>
                  <a:gd name="T9" fmla="*/ 204 h 284"/>
                  <a:gd name="T10" fmla="*/ 107 w 295"/>
                  <a:gd name="T11" fmla="*/ 202 h 284"/>
                  <a:gd name="T12" fmla="*/ 113 w 295"/>
                  <a:gd name="T13" fmla="*/ 186 h 284"/>
                  <a:gd name="T14" fmla="*/ 132 w 295"/>
                  <a:gd name="T15" fmla="*/ 184 h 284"/>
                  <a:gd name="T16" fmla="*/ 147 w 295"/>
                  <a:gd name="T17" fmla="*/ 195 h 284"/>
                  <a:gd name="T18" fmla="*/ 151 w 295"/>
                  <a:gd name="T19" fmla="*/ 250 h 284"/>
                  <a:gd name="T20" fmla="*/ 182 w 295"/>
                  <a:gd name="T21" fmla="*/ 247 h 284"/>
                  <a:gd name="T22" fmla="*/ 271 w 295"/>
                  <a:gd name="T23" fmla="*/ 284 h 284"/>
                  <a:gd name="T24" fmla="*/ 269 w 295"/>
                  <a:gd name="T25" fmla="*/ 267 h 284"/>
                  <a:gd name="T26" fmla="*/ 253 w 295"/>
                  <a:gd name="T27" fmla="*/ 260 h 284"/>
                  <a:gd name="T28" fmla="*/ 256 w 295"/>
                  <a:gd name="T29" fmla="*/ 219 h 284"/>
                  <a:gd name="T30" fmla="*/ 284 w 295"/>
                  <a:gd name="T31" fmla="*/ 204 h 284"/>
                  <a:gd name="T32" fmla="*/ 267 w 295"/>
                  <a:gd name="T33" fmla="*/ 177 h 284"/>
                  <a:gd name="T34" fmla="*/ 264 w 295"/>
                  <a:gd name="T35" fmla="*/ 132 h 284"/>
                  <a:gd name="T36" fmla="*/ 260 w 295"/>
                  <a:gd name="T37" fmla="*/ 120 h 284"/>
                  <a:gd name="T38" fmla="*/ 271 w 295"/>
                  <a:gd name="T39" fmla="*/ 99 h 284"/>
                  <a:gd name="T40" fmla="*/ 284 w 295"/>
                  <a:gd name="T41" fmla="*/ 60 h 284"/>
                  <a:gd name="T42" fmla="*/ 295 w 295"/>
                  <a:gd name="T43" fmla="*/ 46 h 284"/>
                  <a:gd name="T44" fmla="*/ 288 w 295"/>
                  <a:gd name="T45" fmla="*/ 23 h 284"/>
                  <a:gd name="T46" fmla="*/ 237 w 295"/>
                  <a:gd name="T47" fmla="*/ 0 h 284"/>
                  <a:gd name="T48" fmla="*/ 143 w 295"/>
                  <a:gd name="T49" fmla="*/ 13 h 284"/>
                  <a:gd name="T50" fmla="*/ 113 w 295"/>
                  <a:gd name="T51" fmla="*/ 0 h 284"/>
                  <a:gd name="T52" fmla="*/ 100 w 295"/>
                  <a:gd name="T53" fmla="*/ 22 h 284"/>
                  <a:gd name="T54" fmla="*/ 84 w 295"/>
                  <a:gd name="T55" fmla="*/ 90 h 284"/>
                  <a:gd name="T56" fmla="*/ 62 w 295"/>
                  <a:gd name="T57" fmla="*/ 112 h 284"/>
                  <a:gd name="T58" fmla="*/ 55 w 295"/>
                  <a:gd name="T59" fmla="*/ 138 h 284"/>
                  <a:gd name="T60" fmla="*/ 35 w 295"/>
                  <a:gd name="T61" fmla="*/ 153 h 284"/>
                  <a:gd name="T62" fmla="*/ 11 w 295"/>
                  <a:gd name="T63" fmla="*/ 151 h 284"/>
                  <a:gd name="T64" fmla="*/ 0 w 295"/>
                  <a:gd name="T65" fmla="*/ 16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5" h="284">
                    <a:moveTo>
                      <a:pt x="0" y="169"/>
                    </a:moveTo>
                    <a:lnTo>
                      <a:pt x="0" y="169"/>
                    </a:lnTo>
                    <a:lnTo>
                      <a:pt x="1" y="176"/>
                    </a:lnTo>
                    <a:lnTo>
                      <a:pt x="60" y="169"/>
                    </a:lnTo>
                    <a:lnTo>
                      <a:pt x="86" y="204"/>
                    </a:lnTo>
                    <a:lnTo>
                      <a:pt x="107" y="202"/>
                    </a:lnTo>
                    <a:lnTo>
                      <a:pt x="113" y="186"/>
                    </a:lnTo>
                    <a:lnTo>
                      <a:pt x="132" y="184"/>
                    </a:lnTo>
                    <a:lnTo>
                      <a:pt x="147" y="195"/>
                    </a:lnTo>
                    <a:lnTo>
                      <a:pt x="151" y="250"/>
                    </a:lnTo>
                    <a:lnTo>
                      <a:pt x="182" y="247"/>
                    </a:lnTo>
                    <a:lnTo>
                      <a:pt x="271" y="284"/>
                    </a:lnTo>
                    <a:lnTo>
                      <a:pt x="269" y="267"/>
                    </a:lnTo>
                    <a:lnTo>
                      <a:pt x="253" y="260"/>
                    </a:lnTo>
                    <a:lnTo>
                      <a:pt x="256" y="219"/>
                    </a:lnTo>
                    <a:lnTo>
                      <a:pt x="284" y="204"/>
                    </a:lnTo>
                    <a:lnTo>
                      <a:pt x="267" y="177"/>
                    </a:lnTo>
                    <a:lnTo>
                      <a:pt x="264" y="132"/>
                    </a:lnTo>
                    <a:lnTo>
                      <a:pt x="260" y="120"/>
                    </a:lnTo>
                    <a:lnTo>
                      <a:pt x="271" y="99"/>
                    </a:lnTo>
                    <a:lnTo>
                      <a:pt x="284" y="60"/>
                    </a:lnTo>
                    <a:lnTo>
                      <a:pt x="295" y="46"/>
                    </a:lnTo>
                    <a:lnTo>
                      <a:pt x="288" y="23"/>
                    </a:lnTo>
                    <a:lnTo>
                      <a:pt x="237" y="0"/>
                    </a:lnTo>
                    <a:lnTo>
                      <a:pt x="143" y="13"/>
                    </a:lnTo>
                    <a:lnTo>
                      <a:pt x="113" y="0"/>
                    </a:lnTo>
                    <a:lnTo>
                      <a:pt x="100" y="22"/>
                    </a:lnTo>
                    <a:lnTo>
                      <a:pt x="84" y="90"/>
                    </a:lnTo>
                    <a:lnTo>
                      <a:pt x="62" y="112"/>
                    </a:lnTo>
                    <a:lnTo>
                      <a:pt x="55" y="138"/>
                    </a:lnTo>
                    <a:lnTo>
                      <a:pt x="35" y="153"/>
                    </a:lnTo>
                    <a:lnTo>
                      <a:pt x="11" y="151"/>
                    </a:lnTo>
                    <a:lnTo>
                      <a:pt x="0" y="169"/>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89" name="Freeform 439"/>
              <p:cNvSpPr>
                <a:spLocks/>
              </p:cNvSpPr>
              <p:nvPr/>
            </p:nvSpPr>
            <p:spPr bwMode="gray">
              <a:xfrm>
                <a:off x="3138" y="2610"/>
                <a:ext cx="77" cy="98"/>
              </a:xfrm>
              <a:custGeom>
                <a:avLst/>
                <a:gdLst>
                  <a:gd name="T0" fmla="*/ 0 w 82"/>
                  <a:gd name="T1" fmla="*/ 82 h 82"/>
                  <a:gd name="T2" fmla="*/ 0 w 82"/>
                  <a:gd name="T3" fmla="*/ 82 h 82"/>
                  <a:gd name="T4" fmla="*/ 12 w 82"/>
                  <a:gd name="T5" fmla="*/ 77 h 82"/>
                  <a:gd name="T6" fmla="*/ 32 w 82"/>
                  <a:gd name="T7" fmla="*/ 77 h 82"/>
                  <a:gd name="T8" fmla="*/ 33 w 82"/>
                  <a:gd name="T9" fmla="*/ 65 h 82"/>
                  <a:gd name="T10" fmla="*/ 66 w 82"/>
                  <a:gd name="T11" fmla="*/ 58 h 82"/>
                  <a:gd name="T12" fmla="*/ 82 w 82"/>
                  <a:gd name="T13" fmla="*/ 31 h 82"/>
                  <a:gd name="T14" fmla="*/ 66 w 82"/>
                  <a:gd name="T15" fmla="*/ 0 h 82"/>
                  <a:gd name="T16" fmla="*/ 17 w 82"/>
                  <a:gd name="T17" fmla="*/ 6 h 82"/>
                  <a:gd name="T18" fmla="*/ 24 w 82"/>
                  <a:gd name="T19" fmla="*/ 29 h 82"/>
                  <a:gd name="T20" fmla="*/ 13 w 82"/>
                  <a:gd name="T21" fmla="*/ 43 h 82"/>
                  <a:gd name="T22" fmla="*/ 0 w 82"/>
                  <a:gd name="T23"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2">
                    <a:moveTo>
                      <a:pt x="0" y="82"/>
                    </a:moveTo>
                    <a:lnTo>
                      <a:pt x="0" y="82"/>
                    </a:lnTo>
                    <a:lnTo>
                      <a:pt x="12" y="77"/>
                    </a:lnTo>
                    <a:lnTo>
                      <a:pt x="32" y="77"/>
                    </a:lnTo>
                    <a:lnTo>
                      <a:pt x="33" y="65"/>
                    </a:lnTo>
                    <a:lnTo>
                      <a:pt x="66" y="58"/>
                    </a:lnTo>
                    <a:lnTo>
                      <a:pt x="82" y="31"/>
                    </a:lnTo>
                    <a:lnTo>
                      <a:pt x="66" y="0"/>
                    </a:lnTo>
                    <a:lnTo>
                      <a:pt x="17" y="6"/>
                    </a:lnTo>
                    <a:lnTo>
                      <a:pt x="24" y="29"/>
                    </a:lnTo>
                    <a:lnTo>
                      <a:pt x="13" y="43"/>
                    </a:lnTo>
                    <a:lnTo>
                      <a:pt x="0" y="82"/>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90" name="Freeform 440"/>
              <p:cNvSpPr>
                <a:spLocks/>
              </p:cNvSpPr>
              <p:nvPr/>
            </p:nvSpPr>
            <p:spPr bwMode="gray">
              <a:xfrm>
                <a:off x="2874" y="2791"/>
                <a:ext cx="182" cy="226"/>
              </a:xfrm>
              <a:custGeom>
                <a:avLst/>
                <a:gdLst>
                  <a:gd name="T0" fmla="*/ 0 w 195"/>
                  <a:gd name="T1" fmla="*/ 179 h 190"/>
                  <a:gd name="T2" fmla="*/ 0 w 195"/>
                  <a:gd name="T3" fmla="*/ 179 h 190"/>
                  <a:gd name="T4" fmla="*/ 26 w 195"/>
                  <a:gd name="T5" fmla="*/ 172 h 190"/>
                  <a:gd name="T6" fmla="*/ 151 w 195"/>
                  <a:gd name="T7" fmla="*/ 190 h 190"/>
                  <a:gd name="T8" fmla="*/ 181 w 195"/>
                  <a:gd name="T9" fmla="*/ 182 h 190"/>
                  <a:gd name="T10" fmla="*/ 162 w 195"/>
                  <a:gd name="T11" fmla="*/ 167 h 190"/>
                  <a:gd name="T12" fmla="*/ 162 w 195"/>
                  <a:gd name="T13" fmla="*/ 110 h 190"/>
                  <a:gd name="T14" fmla="*/ 195 w 195"/>
                  <a:gd name="T15" fmla="*/ 110 h 190"/>
                  <a:gd name="T16" fmla="*/ 193 w 195"/>
                  <a:gd name="T17" fmla="*/ 78 h 190"/>
                  <a:gd name="T18" fmla="*/ 162 w 195"/>
                  <a:gd name="T19" fmla="*/ 81 h 190"/>
                  <a:gd name="T20" fmla="*/ 158 w 195"/>
                  <a:gd name="T21" fmla="*/ 26 h 190"/>
                  <a:gd name="T22" fmla="*/ 143 w 195"/>
                  <a:gd name="T23" fmla="*/ 15 h 190"/>
                  <a:gd name="T24" fmla="*/ 124 w 195"/>
                  <a:gd name="T25" fmla="*/ 17 h 190"/>
                  <a:gd name="T26" fmla="*/ 118 w 195"/>
                  <a:gd name="T27" fmla="*/ 33 h 190"/>
                  <a:gd name="T28" fmla="*/ 97 w 195"/>
                  <a:gd name="T29" fmla="*/ 35 h 190"/>
                  <a:gd name="T30" fmla="*/ 71 w 195"/>
                  <a:gd name="T31" fmla="*/ 0 h 190"/>
                  <a:gd name="T32" fmla="*/ 12 w 195"/>
                  <a:gd name="T33" fmla="*/ 7 h 190"/>
                  <a:gd name="T34" fmla="*/ 34 w 195"/>
                  <a:gd name="T35" fmla="*/ 79 h 190"/>
                  <a:gd name="T36" fmla="*/ 0 w 195"/>
                  <a:gd name="T37" fmla="*/ 17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190">
                    <a:moveTo>
                      <a:pt x="0" y="179"/>
                    </a:moveTo>
                    <a:lnTo>
                      <a:pt x="0" y="179"/>
                    </a:lnTo>
                    <a:lnTo>
                      <a:pt x="26" y="172"/>
                    </a:lnTo>
                    <a:lnTo>
                      <a:pt x="151" y="190"/>
                    </a:lnTo>
                    <a:lnTo>
                      <a:pt x="181" y="182"/>
                    </a:lnTo>
                    <a:lnTo>
                      <a:pt x="162" y="167"/>
                    </a:lnTo>
                    <a:lnTo>
                      <a:pt x="162" y="110"/>
                    </a:lnTo>
                    <a:lnTo>
                      <a:pt x="195" y="110"/>
                    </a:lnTo>
                    <a:lnTo>
                      <a:pt x="193" y="78"/>
                    </a:lnTo>
                    <a:lnTo>
                      <a:pt x="162" y="81"/>
                    </a:lnTo>
                    <a:lnTo>
                      <a:pt x="158" y="26"/>
                    </a:lnTo>
                    <a:lnTo>
                      <a:pt x="143" y="15"/>
                    </a:lnTo>
                    <a:lnTo>
                      <a:pt x="124" y="17"/>
                    </a:lnTo>
                    <a:lnTo>
                      <a:pt x="118" y="33"/>
                    </a:lnTo>
                    <a:lnTo>
                      <a:pt x="97" y="35"/>
                    </a:lnTo>
                    <a:lnTo>
                      <a:pt x="71" y="0"/>
                    </a:lnTo>
                    <a:lnTo>
                      <a:pt x="12" y="7"/>
                    </a:lnTo>
                    <a:lnTo>
                      <a:pt x="34" y="79"/>
                    </a:lnTo>
                    <a:lnTo>
                      <a:pt x="0" y="179"/>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91" name="Freeform 441"/>
              <p:cNvSpPr>
                <a:spLocks/>
              </p:cNvSpPr>
              <p:nvPr/>
            </p:nvSpPr>
            <p:spPr bwMode="gray">
              <a:xfrm>
                <a:off x="3026" y="2833"/>
                <a:ext cx="169" cy="181"/>
              </a:xfrm>
              <a:custGeom>
                <a:avLst/>
                <a:gdLst>
                  <a:gd name="T0" fmla="*/ 0 w 182"/>
                  <a:gd name="T1" fmla="*/ 75 h 153"/>
                  <a:gd name="T2" fmla="*/ 0 w 182"/>
                  <a:gd name="T3" fmla="*/ 75 h 153"/>
                  <a:gd name="T4" fmla="*/ 0 w 182"/>
                  <a:gd name="T5" fmla="*/ 132 h 153"/>
                  <a:gd name="T6" fmla="*/ 19 w 182"/>
                  <a:gd name="T7" fmla="*/ 147 h 153"/>
                  <a:gd name="T8" fmla="*/ 48 w 182"/>
                  <a:gd name="T9" fmla="*/ 151 h 153"/>
                  <a:gd name="T10" fmla="*/ 75 w 182"/>
                  <a:gd name="T11" fmla="*/ 153 h 153"/>
                  <a:gd name="T12" fmla="*/ 102 w 182"/>
                  <a:gd name="T13" fmla="*/ 131 h 153"/>
                  <a:gd name="T14" fmla="*/ 104 w 182"/>
                  <a:gd name="T15" fmla="*/ 123 h 153"/>
                  <a:gd name="T16" fmla="*/ 128 w 182"/>
                  <a:gd name="T17" fmla="*/ 116 h 153"/>
                  <a:gd name="T18" fmla="*/ 122 w 182"/>
                  <a:gd name="T19" fmla="*/ 109 h 153"/>
                  <a:gd name="T20" fmla="*/ 173 w 182"/>
                  <a:gd name="T21" fmla="*/ 94 h 153"/>
                  <a:gd name="T22" fmla="*/ 167 w 182"/>
                  <a:gd name="T23" fmla="*/ 87 h 153"/>
                  <a:gd name="T24" fmla="*/ 182 w 182"/>
                  <a:gd name="T25" fmla="*/ 39 h 153"/>
                  <a:gd name="T26" fmla="*/ 170 w 182"/>
                  <a:gd name="T27" fmla="*/ 21 h 153"/>
                  <a:gd name="T28" fmla="*/ 141 w 182"/>
                  <a:gd name="T29" fmla="*/ 6 h 153"/>
                  <a:gd name="T30" fmla="*/ 133 w 182"/>
                  <a:gd name="T31" fmla="*/ 0 h 153"/>
                  <a:gd name="T32" fmla="*/ 105 w 182"/>
                  <a:gd name="T33" fmla="*/ 15 h 153"/>
                  <a:gd name="T34" fmla="*/ 102 w 182"/>
                  <a:gd name="T35" fmla="*/ 56 h 153"/>
                  <a:gd name="T36" fmla="*/ 118 w 182"/>
                  <a:gd name="T37" fmla="*/ 63 h 153"/>
                  <a:gd name="T38" fmla="*/ 120 w 182"/>
                  <a:gd name="T39" fmla="*/ 80 h 153"/>
                  <a:gd name="T40" fmla="*/ 31 w 182"/>
                  <a:gd name="T41" fmla="*/ 43 h 153"/>
                  <a:gd name="T42" fmla="*/ 33 w 182"/>
                  <a:gd name="T43" fmla="*/ 75 h 153"/>
                  <a:gd name="T44" fmla="*/ 0 w 182"/>
                  <a:gd name="T45" fmla="*/ 7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2" h="153">
                    <a:moveTo>
                      <a:pt x="0" y="75"/>
                    </a:moveTo>
                    <a:lnTo>
                      <a:pt x="0" y="75"/>
                    </a:lnTo>
                    <a:lnTo>
                      <a:pt x="0" y="132"/>
                    </a:lnTo>
                    <a:lnTo>
                      <a:pt x="19" y="147"/>
                    </a:lnTo>
                    <a:lnTo>
                      <a:pt x="48" y="151"/>
                    </a:lnTo>
                    <a:lnTo>
                      <a:pt x="75" y="153"/>
                    </a:lnTo>
                    <a:lnTo>
                      <a:pt x="102" y="131"/>
                    </a:lnTo>
                    <a:lnTo>
                      <a:pt x="104" y="123"/>
                    </a:lnTo>
                    <a:lnTo>
                      <a:pt x="128" y="116"/>
                    </a:lnTo>
                    <a:lnTo>
                      <a:pt x="122" y="109"/>
                    </a:lnTo>
                    <a:lnTo>
                      <a:pt x="173" y="94"/>
                    </a:lnTo>
                    <a:lnTo>
                      <a:pt x="167" y="87"/>
                    </a:lnTo>
                    <a:lnTo>
                      <a:pt x="182" y="39"/>
                    </a:lnTo>
                    <a:lnTo>
                      <a:pt x="170" y="21"/>
                    </a:lnTo>
                    <a:lnTo>
                      <a:pt x="141" y="6"/>
                    </a:lnTo>
                    <a:lnTo>
                      <a:pt x="133" y="0"/>
                    </a:lnTo>
                    <a:lnTo>
                      <a:pt x="105" y="15"/>
                    </a:lnTo>
                    <a:lnTo>
                      <a:pt x="102" y="56"/>
                    </a:lnTo>
                    <a:lnTo>
                      <a:pt x="118" y="63"/>
                    </a:lnTo>
                    <a:lnTo>
                      <a:pt x="120" y="80"/>
                    </a:lnTo>
                    <a:lnTo>
                      <a:pt x="31" y="43"/>
                    </a:lnTo>
                    <a:lnTo>
                      <a:pt x="33" y="75"/>
                    </a:lnTo>
                    <a:lnTo>
                      <a:pt x="0" y="75"/>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92" name="Freeform 442"/>
              <p:cNvSpPr>
                <a:spLocks/>
              </p:cNvSpPr>
              <p:nvPr/>
            </p:nvSpPr>
            <p:spPr bwMode="gray">
              <a:xfrm>
                <a:off x="3136" y="2702"/>
                <a:ext cx="156" cy="196"/>
              </a:xfrm>
              <a:custGeom>
                <a:avLst/>
                <a:gdLst>
                  <a:gd name="T0" fmla="*/ 0 w 168"/>
                  <a:gd name="T1" fmla="*/ 51 h 165"/>
                  <a:gd name="T2" fmla="*/ 0 w 168"/>
                  <a:gd name="T3" fmla="*/ 51 h 165"/>
                  <a:gd name="T4" fmla="*/ 3 w 168"/>
                  <a:gd name="T5" fmla="*/ 83 h 165"/>
                  <a:gd name="T6" fmla="*/ 23 w 168"/>
                  <a:gd name="T7" fmla="*/ 116 h 165"/>
                  <a:gd name="T8" fmla="*/ 52 w 168"/>
                  <a:gd name="T9" fmla="*/ 131 h 165"/>
                  <a:gd name="T10" fmla="*/ 66 w 168"/>
                  <a:gd name="T11" fmla="*/ 133 h 165"/>
                  <a:gd name="T12" fmla="*/ 84 w 168"/>
                  <a:gd name="T13" fmla="*/ 165 h 165"/>
                  <a:gd name="T14" fmla="*/ 145 w 168"/>
                  <a:gd name="T15" fmla="*/ 161 h 165"/>
                  <a:gd name="T16" fmla="*/ 168 w 168"/>
                  <a:gd name="T17" fmla="*/ 147 h 165"/>
                  <a:gd name="T18" fmla="*/ 145 w 168"/>
                  <a:gd name="T19" fmla="*/ 82 h 165"/>
                  <a:gd name="T20" fmla="*/ 151 w 168"/>
                  <a:gd name="T21" fmla="*/ 57 h 165"/>
                  <a:gd name="T22" fmla="*/ 70 w 168"/>
                  <a:gd name="T23" fmla="*/ 0 h 165"/>
                  <a:gd name="T24" fmla="*/ 50 w 168"/>
                  <a:gd name="T25" fmla="*/ 28 h 165"/>
                  <a:gd name="T26" fmla="*/ 42 w 168"/>
                  <a:gd name="T27" fmla="*/ 20 h 165"/>
                  <a:gd name="T28" fmla="*/ 35 w 168"/>
                  <a:gd name="T29" fmla="*/ 27 h 165"/>
                  <a:gd name="T30" fmla="*/ 34 w 168"/>
                  <a:gd name="T31" fmla="*/ 0 h 165"/>
                  <a:gd name="T32" fmla="*/ 14 w 168"/>
                  <a:gd name="T33" fmla="*/ 0 h 165"/>
                  <a:gd name="T34" fmla="*/ 17 w 168"/>
                  <a:gd name="T35" fmla="*/ 21 h 165"/>
                  <a:gd name="T36" fmla="*/ 18 w 168"/>
                  <a:gd name="T37" fmla="*/ 34 h 165"/>
                  <a:gd name="T38" fmla="*/ 0 w 168"/>
                  <a:gd name="T39" fmla="*/ 5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 h="165">
                    <a:moveTo>
                      <a:pt x="0" y="51"/>
                    </a:moveTo>
                    <a:lnTo>
                      <a:pt x="0" y="51"/>
                    </a:lnTo>
                    <a:lnTo>
                      <a:pt x="3" y="83"/>
                    </a:lnTo>
                    <a:lnTo>
                      <a:pt x="23" y="116"/>
                    </a:lnTo>
                    <a:lnTo>
                      <a:pt x="52" y="131"/>
                    </a:lnTo>
                    <a:lnTo>
                      <a:pt x="66" y="133"/>
                    </a:lnTo>
                    <a:lnTo>
                      <a:pt x="84" y="165"/>
                    </a:lnTo>
                    <a:lnTo>
                      <a:pt x="145" y="161"/>
                    </a:lnTo>
                    <a:lnTo>
                      <a:pt x="168" y="147"/>
                    </a:lnTo>
                    <a:lnTo>
                      <a:pt x="145" y="82"/>
                    </a:lnTo>
                    <a:lnTo>
                      <a:pt x="151" y="57"/>
                    </a:lnTo>
                    <a:lnTo>
                      <a:pt x="70" y="0"/>
                    </a:lnTo>
                    <a:lnTo>
                      <a:pt x="50" y="28"/>
                    </a:lnTo>
                    <a:lnTo>
                      <a:pt x="42" y="20"/>
                    </a:lnTo>
                    <a:lnTo>
                      <a:pt x="35" y="27"/>
                    </a:lnTo>
                    <a:lnTo>
                      <a:pt x="34" y="0"/>
                    </a:lnTo>
                    <a:lnTo>
                      <a:pt x="14" y="0"/>
                    </a:lnTo>
                    <a:lnTo>
                      <a:pt x="17" y="21"/>
                    </a:lnTo>
                    <a:lnTo>
                      <a:pt x="18" y="34"/>
                    </a:lnTo>
                    <a:lnTo>
                      <a:pt x="0" y="51"/>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93" name="Freeform 443"/>
              <p:cNvSpPr>
                <a:spLocks/>
              </p:cNvSpPr>
              <p:nvPr/>
            </p:nvSpPr>
            <p:spPr bwMode="gray">
              <a:xfrm>
                <a:off x="2874" y="2995"/>
                <a:ext cx="196" cy="235"/>
              </a:xfrm>
              <a:custGeom>
                <a:avLst/>
                <a:gdLst>
                  <a:gd name="T0" fmla="*/ 0 w 210"/>
                  <a:gd name="T1" fmla="*/ 7 h 197"/>
                  <a:gd name="T2" fmla="*/ 0 w 210"/>
                  <a:gd name="T3" fmla="*/ 7 h 197"/>
                  <a:gd name="T4" fmla="*/ 26 w 210"/>
                  <a:gd name="T5" fmla="*/ 0 h 197"/>
                  <a:gd name="T6" fmla="*/ 151 w 210"/>
                  <a:gd name="T7" fmla="*/ 18 h 197"/>
                  <a:gd name="T8" fmla="*/ 181 w 210"/>
                  <a:gd name="T9" fmla="*/ 10 h 197"/>
                  <a:gd name="T10" fmla="*/ 210 w 210"/>
                  <a:gd name="T11" fmla="*/ 14 h 197"/>
                  <a:gd name="T12" fmla="*/ 183 w 210"/>
                  <a:gd name="T13" fmla="*/ 28 h 197"/>
                  <a:gd name="T14" fmla="*/ 175 w 210"/>
                  <a:gd name="T15" fmla="*/ 18 h 197"/>
                  <a:gd name="T16" fmla="*/ 145 w 210"/>
                  <a:gd name="T17" fmla="*/ 26 h 197"/>
                  <a:gd name="T18" fmla="*/ 145 w 210"/>
                  <a:gd name="T19" fmla="*/ 81 h 197"/>
                  <a:gd name="T20" fmla="*/ 129 w 210"/>
                  <a:gd name="T21" fmla="*/ 82 h 197"/>
                  <a:gd name="T22" fmla="*/ 129 w 210"/>
                  <a:gd name="T23" fmla="*/ 125 h 197"/>
                  <a:gd name="T24" fmla="*/ 129 w 210"/>
                  <a:gd name="T25" fmla="*/ 188 h 197"/>
                  <a:gd name="T26" fmla="*/ 116 w 210"/>
                  <a:gd name="T27" fmla="*/ 197 h 197"/>
                  <a:gd name="T28" fmla="*/ 95 w 210"/>
                  <a:gd name="T29" fmla="*/ 197 h 197"/>
                  <a:gd name="T30" fmla="*/ 85 w 210"/>
                  <a:gd name="T31" fmla="*/ 184 h 197"/>
                  <a:gd name="T32" fmla="*/ 75 w 210"/>
                  <a:gd name="T33" fmla="*/ 191 h 197"/>
                  <a:gd name="T34" fmla="*/ 54 w 210"/>
                  <a:gd name="T35" fmla="*/ 169 h 197"/>
                  <a:gd name="T36" fmla="*/ 46 w 210"/>
                  <a:gd name="T37" fmla="*/ 100 h 197"/>
                  <a:gd name="T38" fmla="*/ 46 w 210"/>
                  <a:gd name="T39" fmla="*/ 92 h 197"/>
                  <a:gd name="T40" fmla="*/ 0 w 210"/>
                  <a:gd name="T41" fmla="*/ 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0" h="197">
                    <a:moveTo>
                      <a:pt x="0" y="7"/>
                    </a:moveTo>
                    <a:lnTo>
                      <a:pt x="0" y="7"/>
                    </a:lnTo>
                    <a:lnTo>
                      <a:pt x="26" y="0"/>
                    </a:lnTo>
                    <a:lnTo>
                      <a:pt x="151" y="18"/>
                    </a:lnTo>
                    <a:lnTo>
                      <a:pt x="181" y="10"/>
                    </a:lnTo>
                    <a:lnTo>
                      <a:pt x="210" y="14"/>
                    </a:lnTo>
                    <a:lnTo>
                      <a:pt x="183" y="28"/>
                    </a:lnTo>
                    <a:lnTo>
                      <a:pt x="175" y="18"/>
                    </a:lnTo>
                    <a:lnTo>
                      <a:pt x="145" y="26"/>
                    </a:lnTo>
                    <a:lnTo>
                      <a:pt x="145" y="81"/>
                    </a:lnTo>
                    <a:lnTo>
                      <a:pt x="129" y="82"/>
                    </a:lnTo>
                    <a:lnTo>
                      <a:pt x="129" y="125"/>
                    </a:lnTo>
                    <a:lnTo>
                      <a:pt x="129" y="188"/>
                    </a:lnTo>
                    <a:lnTo>
                      <a:pt x="116" y="197"/>
                    </a:lnTo>
                    <a:lnTo>
                      <a:pt x="95" y="197"/>
                    </a:lnTo>
                    <a:lnTo>
                      <a:pt x="85" y="184"/>
                    </a:lnTo>
                    <a:lnTo>
                      <a:pt x="75" y="191"/>
                    </a:lnTo>
                    <a:lnTo>
                      <a:pt x="54" y="169"/>
                    </a:lnTo>
                    <a:lnTo>
                      <a:pt x="46" y="100"/>
                    </a:lnTo>
                    <a:lnTo>
                      <a:pt x="46" y="92"/>
                    </a:lnTo>
                    <a:lnTo>
                      <a:pt x="0" y="7"/>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94" name="Freeform 444"/>
              <p:cNvSpPr>
                <a:spLocks/>
              </p:cNvSpPr>
              <p:nvPr/>
            </p:nvSpPr>
            <p:spPr bwMode="gray">
              <a:xfrm>
                <a:off x="2994" y="3012"/>
                <a:ext cx="136" cy="172"/>
              </a:xfrm>
              <a:custGeom>
                <a:avLst/>
                <a:gdLst>
                  <a:gd name="T0" fmla="*/ 0 w 145"/>
                  <a:gd name="T1" fmla="*/ 111 h 144"/>
                  <a:gd name="T2" fmla="*/ 0 w 145"/>
                  <a:gd name="T3" fmla="*/ 111 h 144"/>
                  <a:gd name="T4" fmla="*/ 0 w 145"/>
                  <a:gd name="T5" fmla="*/ 68 h 144"/>
                  <a:gd name="T6" fmla="*/ 16 w 145"/>
                  <a:gd name="T7" fmla="*/ 67 h 144"/>
                  <a:gd name="T8" fmla="*/ 16 w 145"/>
                  <a:gd name="T9" fmla="*/ 12 h 144"/>
                  <a:gd name="T10" fmla="*/ 46 w 145"/>
                  <a:gd name="T11" fmla="*/ 4 h 144"/>
                  <a:gd name="T12" fmla="*/ 54 w 145"/>
                  <a:gd name="T13" fmla="*/ 14 h 144"/>
                  <a:gd name="T14" fmla="*/ 81 w 145"/>
                  <a:gd name="T15" fmla="*/ 0 h 144"/>
                  <a:gd name="T16" fmla="*/ 123 w 145"/>
                  <a:gd name="T17" fmla="*/ 60 h 144"/>
                  <a:gd name="T18" fmla="*/ 145 w 145"/>
                  <a:gd name="T19" fmla="*/ 70 h 144"/>
                  <a:gd name="T20" fmla="*/ 87 w 145"/>
                  <a:gd name="T21" fmla="*/ 124 h 144"/>
                  <a:gd name="T22" fmla="*/ 52 w 145"/>
                  <a:gd name="T23" fmla="*/ 124 h 144"/>
                  <a:gd name="T24" fmla="*/ 34 w 145"/>
                  <a:gd name="T25" fmla="*/ 143 h 144"/>
                  <a:gd name="T26" fmla="*/ 13 w 145"/>
                  <a:gd name="T27" fmla="*/ 144 h 144"/>
                  <a:gd name="T28" fmla="*/ 13 w 145"/>
                  <a:gd name="T29" fmla="*/ 127 h 144"/>
                  <a:gd name="T30" fmla="*/ 0 w 145"/>
                  <a:gd name="T31" fmla="*/ 11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144">
                    <a:moveTo>
                      <a:pt x="0" y="111"/>
                    </a:moveTo>
                    <a:lnTo>
                      <a:pt x="0" y="111"/>
                    </a:lnTo>
                    <a:lnTo>
                      <a:pt x="0" y="68"/>
                    </a:lnTo>
                    <a:lnTo>
                      <a:pt x="16" y="67"/>
                    </a:lnTo>
                    <a:lnTo>
                      <a:pt x="16" y="12"/>
                    </a:lnTo>
                    <a:lnTo>
                      <a:pt x="46" y="4"/>
                    </a:lnTo>
                    <a:lnTo>
                      <a:pt x="54" y="14"/>
                    </a:lnTo>
                    <a:lnTo>
                      <a:pt x="81" y="0"/>
                    </a:lnTo>
                    <a:lnTo>
                      <a:pt x="123" y="60"/>
                    </a:lnTo>
                    <a:lnTo>
                      <a:pt x="145" y="70"/>
                    </a:lnTo>
                    <a:lnTo>
                      <a:pt x="87" y="124"/>
                    </a:lnTo>
                    <a:lnTo>
                      <a:pt x="52" y="124"/>
                    </a:lnTo>
                    <a:lnTo>
                      <a:pt x="34" y="143"/>
                    </a:lnTo>
                    <a:lnTo>
                      <a:pt x="13" y="144"/>
                    </a:lnTo>
                    <a:lnTo>
                      <a:pt x="13" y="127"/>
                    </a:lnTo>
                    <a:lnTo>
                      <a:pt x="0" y="111"/>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95" name="Freeform 445"/>
              <p:cNvSpPr>
                <a:spLocks/>
              </p:cNvSpPr>
              <p:nvPr/>
            </p:nvSpPr>
            <p:spPr bwMode="gray">
              <a:xfrm>
                <a:off x="3070" y="2970"/>
                <a:ext cx="114" cy="135"/>
              </a:xfrm>
              <a:custGeom>
                <a:avLst/>
                <a:gdLst>
                  <a:gd name="T0" fmla="*/ 0 w 122"/>
                  <a:gd name="T1" fmla="*/ 35 h 113"/>
                  <a:gd name="T2" fmla="*/ 0 w 122"/>
                  <a:gd name="T3" fmla="*/ 35 h 113"/>
                  <a:gd name="T4" fmla="*/ 27 w 122"/>
                  <a:gd name="T5" fmla="*/ 37 h 113"/>
                  <a:gd name="T6" fmla="*/ 54 w 122"/>
                  <a:gd name="T7" fmla="*/ 15 h 113"/>
                  <a:gd name="T8" fmla="*/ 56 w 122"/>
                  <a:gd name="T9" fmla="*/ 7 h 113"/>
                  <a:gd name="T10" fmla="*/ 80 w 122"/>
                  <a:gd name="T11" fmla="*/ 0 h 113"/>
                  <a:gd name="T12" fmla="*/ 117 w 122"/>
                  <a:gd name="T13" fmla="*/ 14 h 113"/>
                  <a:gd name="T14" fmla="*/ 122 w 122"/>
                  <a:gd name="T15" fmla="*/ 29 h 113"/>
                  <a:gd name="T16" fmla="*/ 119 w 122"/>
                  <a:gd name="T17" fmla="*/ 70 h 113"/>
                  <a:gd name="T18" fmla="*/ 100 w 122"/>
                  <a:gd name="T19" fmla="*/ 113 h 113"/>
                  <a:gd name="T20" fmla="*/ 64 w 122"/>
                  <a:gd name="T21" fmla="*/ 105 h 113"/>
                  <a:gd name="T22" fmla="*/ 42 w 122"/>
                  <a:gd name="T23" fmla="*/ 95 h 113"/>
                  <a:gd name="T24" fmla="*/ 0 w 122"/>
                  <a:gd name="T25" fmla="*/ 3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13">
                    <a:moveTo>
                      <a:pt x="0" y="35"/>
                    </a:moveTo>
                    <a:lnTo>
                      <a:pt x="0" y="35"/>
                    </a:lnTo>
                    <a:lnTo>
                      <a:pt x="27" y="37"/>
                    </a:lnTo>
                    <a:lnTo>
                      <a:pt x="54" y="15"/>
                    </a:lnTo>
                    <a:lnTo>
                      <a:pt x="56" y="7"/>
                    </a:lnTo>
                    <a:lnTo>
                      <a:pt x="80" y="0"/>
                    </a:lnTo>
                    <a:lnTo>
                      <a:pt x="117" y="14"/>
                    </a:lnTo>
                    <a:lnTo>
                      <a:pt x="122" y="29"/>
                    </a:lnTo>
                    <a:lnTo>
                      <a:pt x="119" y="70"/>
                    </a:lnTo>
                    <a:lnTo>
                      <a:pt x="100" y="113"/>
                    </a:lnTo>
                    <a:lnTo>
                      <a:pt x="64" y="105"/>
                    </a:lnTo>
                    <a:lnTo>
                      <a:pt x="42" y="95"/>
                    </a:lnTo>
                    <a:lnTo>
                      <a:pt x="0" y="35"/>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96" name="Freeform 446"/>
              <p:cNvSpPr>
                <a:spLocks/>
              </p:cNvSpPr>
              <p:nvPr/>
            </p:nvSpPr>
            <p:spPr bwMode="gray">
              <a:xfrm>
                <a:off x="3140" y="2877"/>
                <a:ext cx="152" cy="307"/>
              </a:xfrm>
              <a:custGeom>
                <a:avLst/>
                <a:gdLst>
                  <a:gd name="T0" fmla="*/ 0 w 164"/>
                  <a:gd name="T1" fmla="*/ 72 h 258"/>
                  <a:gd name="T2" fmla="*/ 0 w 164"/>
                  <a:gd name="T3" fmla="*/ 72 h 258"/>
                  <a:gd name="T4" fmla="*/ 6 w 164"/>
                  <a:gd name="T5" fmla="*/ 79 h 258"/>
                  <a:gd name="T6" fmla="*/ 43 w 164"/>
                  <a:gd name="T7" fmla="*/ 93 h 258"/>
                  <a:gd name="T8" fmla="*/ 48 w 164"/>
                  <a:gd name="T9" fmla="*/ 108 h 258"/>
                  <a:gd name="T10" fmla="*/ 45 w 164"/>
                  <a:gd name="T11" fmla="*/ 149 h 258"/>
                  <a:gd name="T12" fmla="*/ 26 w 164"/>
                  <a:gd name="T13" fmla="*/ 192 h 258"/>
                  <a:gd name="T14" fmla="*/ 31 w 164"/>
                  <a:gd name="T15" fmla="*/ 242 h 258"/>
                  <a:gd name="T16" fmla="*/ 33 w 164"/>
                  <a:gd name="T17" fmla="*/ 258 h 258"/>
                  <a:gd name="T18" fmla="*/ 45 w 164"/>
                  <a:gd name="T19" fmla="*/ 258 h 258"/>
                  <a:gd name="T20" fmla="*/ 45 w 164"/>
                  <a:gd name="T21" fmla="*/ 241 h 258"/>
                  <a:gd name="T22" fmla="*/ 85 w 164"/>
                  <a:gd name="T23" fmla="*/ 218 h 258"/>
                  <a:gd name="T24" fmla="*/ 73 w 164"/>
                  <a:gd name="T25" fmla="*/ 149 h 258"/>
                  <a:gd name="T26" fmla="*/ 162 w 164"/>
                  <a:gd name="T27" fmla="*/ 79 h 258"/>
                  <a:gd name="T28" fmla="*/ 164 w 164"/>
                  <a:gd name="T29" fmla="*/ 0 h 258"/>
                  <a:gd name="T30" fmla="*/ 141 w 164"/>
                  <a:gd name="T31" fmla="*/ 14 h 258"/>
                  <a:gd name="T32" fmla="*/ 80 w 164"/>
                  <a:gd name="T33" fmla="*/ 18 h 258"/>
                  <a:gd name="T34" fmla="*/ 78 w 164"/>
                  <a:gd name="T35" fmla="*/ 46 h 258"/>
                  <a:gd name="T36" fmla="*/ 93 w 164"/>
                  <a:gd name="T37" fmla="*/ 70 h 258"/>
                  <a:gd name="T38" fmla="*/ 85 w 164"/>
                  <a:gd name="T39" fmla="*/ 105 h 258"/>
                  <a:gd name="T40" fmla="*/ 67 w 164"/>
                  <a:gd name="T41" fmla="*/ 86 h 258"/>
                  <a:gd name="T42" fmla="*/ 70 w 164"/>
                  <a:gd name="T43" fmla="*/ 63 h 258"/>
                  <a:gd name="T44" fmla="*/ 51 w 164"/>
                  <a:gd name="T45" fmla="*/ 57 h 258"/>
                  <a:gd name="T46" fmla="*/ 0 w 164"/>
                  <a:gd name="T47" fmla="*/ 7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4" h="258">
                    <a:moveTo>
                      <a:pt x="0" y="72"/>
                    </a:moveTo>
                    <a:lnTo>
                      <a:pt x="0" y="72"/>
                    </a:lnTo>
                    <a:lnTo>
                      <a:pt x="6" y="79"/>
                    </a:lnTo>
                    <a:lnTo>
                      <a:pt x="43" y="93"/>
                    </a:lnTo>
                    <a:lnTo>
                      <a:pt x="48" y="108"/>
                    </a:lnTo>
                    <a:lnTo>
                      <a:pt x="45" y="149"/>
                    </a:lnTo>
                    <a:lnTo>
                      <a:pt x="26" y="192"/>
                    </a:lnTo>
                    <a:lnTo>
                      <a:pt x="31" y="242"/>
                    </a:lnTo>
                    <a:lnTo>
                      <a:pt x="33" y="258"/>
                    </a:lnTo>
                    <a:lnTo>
                      <a:pt x="45" y="258"/>
                    </a:lnTo>
                    <a:lnTo>
                      <a:pt x="45" y="241"/>
                    </a:lnTo>
                    <a:lnTo>
                      <a:pt x="85" y="218"/>
                    </a:lnTo>
                    <a:lnTo>
                      <a:pt x="73" y="149"/>
                    </a:lnTo>
                    <a:lnTo>
                      <a:pt x="162" y="79"/>
                    </a:lnTo>
                    <a:lnTo>
                      <a:pt x="164" y="0"/>
                    </a:lnTo>
                    <a:lnTo>
                      <a:pt x="141" y="14"/>
                    </a:lnTo>
                    <a:lnTo>
                      <a:pt x="80" y="18"/>
                    </a:lnTo>
                    <a:lnTo>
                      <a:pt x="78" y="46"/>
                    </a:lnTo>
                    <a:lnTo>
                      <a:pt x="93" y="70"/>
                    </a:lnTo>
                    <a:lnTo>
                      <a:pt x="85" y="105"/>
                    </a:lnTo>
                    <a:lnTo>
                      <a:pt x="67" y="86"/>
                    </a:lnTo>
                    <a:lnTo>
                      <a:pt x="70" y="63"/>
                    </a:lnTo>
                    <a:lnTo>
                      <a:pt x="51" y="57"/>
                    </a:lnTo>
                    <a:lnTo>
                      <a:pt x="0" y="72"/>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97" name="Freeform 447"/>
              <p:cNvSpPr>
                <a:spLocks/>
              </p:cNvSpPr>
              <p:nvPr/>
            </p:nvSpPr>
            <p:spPr bwMode="gray">
              <a:xfrm>
                <a:off x="2944" y="3096"/>
                <a:ext cx="238" cy="243"/>
              </a:xfrm>
              <a:custGeom>
                <a:avLst/>
                <a:gdLst>
                  <a:gd name="T0" fmla="*/ 0 w 254"/>
                  <a:gd name="T1" fmla="*/ 107 h 204"/>
                  <a:gd name="T2" fmla="*/ 0 w 254"/>
                  <a:gd name="T3" fmla="*/ 107 h 204"/>
                  <a:gd name="T4" fmla="*/ 10 w 254"/>
                  <a:gd name="T5" fmla="*/ 100 h 204"/>
                  <a:gd name="T6" fmla="*/ 20 w 254"/>
                  <a:gd name="T7" fmla="*/ 113 h 204"/>
                  <a:gd name="T8" fmla="*/ 41 w 254"/>
                  <a:gd name="T9" fmla="*/ 113 h 204"/>
                  <a:gd name="T10" fmla="*/ 54 w 254"/>
                  <a:gd name="T11" fmla="*/ 104 h 204"/>
                  <a:gd name="T12" fmla="*/ 54 w 254"/>
                  <a:gd name="T13" fmla="*/ 41 h 204"/>
                  <a:gd name="T14" fmla="*/ 67 w 254"/>
                  <a:gd name="T15" fmla="*/ 57 h 204"/>
                  <a:gd name="T16" fmla="*/ 67 w 254"/>
                  <a:gd name="T17" fmla="*/ 74 h 204"/>
                  <a:gd name="T18" fmla="*/ 88 w 254"/>
                  <a:gd name="T19" fmla="*/ 73 h 204"/>
                  <a:gd name="T20" fmla="*/ 106 w 254"/>
                  <a:gd name="T21" fmla="*/ 54 h 204"/>
                  <a:gd name="T22" fmla="*/ 141 w 254"/>
                  <a:gd name="T23" fmla="*/ 54 h 204"/>
                  <a:gd name="T24" fmla="*/ 199 w 254"/>
                  <a:gd name="T25" fmla="*/ 0 h 204"/>
                  <a:gd name="T26" fmla="*/ 235 w 254"/>
                  <a:gd name="T27" fmla="*/ 8 h 204"/>
                  <a:gd name="T28" fmla="*/ 240 w 254"/>
                  <a:gd name="T29" fmla="*/ 58 h 204"/>
                  <a:gd name="T30" fmla="*/ 223 w 254"/>
                  <a:gd name="T31" fmla="*/ 72 h 204"/>
                  <a:gd name="T32" fmla="*/ 234 w 254"/>
                  <a:gd name="T33" fmla="*/ 83 h 204"/>
                  <a:gd name="T34" fmla="*/ 242 w 254"/>
                  <a:gd name="T35" fmla="*/ 74 h 204"/>
                  <a:gd name="T36" fmla="*/ 254 w 254"/>
                  <a:gd name="T37" fmla="*/ 74 h 204"/>
                  <a:gd name="T38" fmla="*/ 247 w 254"/>
                  <a:gd name="T39" fmla="*/ 104 h 204"/>
                  <a:gd name="T40" fmla="*/ 209 w 254"/>
                  <a:gd name="T41" fmla="*/ 150 h 204"/>
                  <a:gd name="T42" fmla="*/ 165 w 254"/>
                  <a:gd name="T43" fmla="*/ 189 h 204"/>
                  <a:gd name="T44" fmla="*/ 131 w 254"/>
                  <a:gd name="T45" fmla="*/ 203 h 204"/>
                  <a:gd name="T46" fmla="*/ 31 w 254"/>
                  <a:gd name="T47" fmla="*/ 204 h 204"/>
                  <a:gd name="T48" fmla="*/ 22 w 254"/>
                  <a:gd name="T49" fmla="*/ 181 h 204"/>
                  <a:gd name="T50" fmla="*/ 26 w 254"/>
                  <a:gd name="T51" fmla="*/ 163 h 204"/>
                  <a:gd name="T52" fmla="*/ 0 w 254"/>
                  <a:gd name="T53" fmla="*/ 10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4" h="204">
                    <a:moveTo>
                      <a:pt x="0" y="107"/>
                    </a:moveTo>
                    <a:lnTo>
                      <a:pt x="0" y="107"/>
                    </a:lnTo>
                    <a:lnTo>
                      <a:pt x="10" y="100"/>
                    </a:lnTo>
                    <a:lnTo>
                      <a:pt x="20" y="113"/>
                    </a:lnTo>
                    <a:lnTo>
                      <a:pt x="41" y="113"/>
                    </a:lnTo>
                    <a:lnTo>
                      <a:pt x="54" y="104"/>
                    </a:lnTo>
                    <a:lnTo>
                      <a:pt x="54" y="41"/>
                    </a:lnTo>
                    <a:lnTo>
                      <a:pt x="67" y="57"/>
                    </a:lnTo>
                    <a:lnTo>
                      <a:pt x="67" y="74"/>
                    </a:lnTo>
                    <a:lnTo>
                      <a:pt x="88" y="73"/>
                    </a:lnTo>
                    <a:lnTo>
                      <a:pt x="106" y="54"/>
                    </a:lnTo>
                    <a:lnTo>
                      <a:pt x="141" y="54"/>
                    </a:lnTo>
                    <a:lnTo>
                      <a:pt x="199" y="0"/>
                    </a:lnTo>
                    <a:lnTo>
                      <a:pt x="235" y="8"/>
                    </a:lnTo>
                    <a:lnTo>
                      <a:pt x="240" y="58"/>
                    </a:lnTo>
                    <a:lnTo>
                      <a:pt x="223" y="72"/>
                    </a:lnTo>
                    <a:lnTo>
                      <a:pt x="234" y="83"/>
                    </a:lnTo>
                    <a:lnTo>
                      <a:pt x="242" y="74"/>
                    </a:lnTo>
                    <a:lnTo>
                      <a:pt x="254" y="74"/>
                    </a:lnTo>
                    <a:lnTo>
                      <a:pt x="247" y="104"/>
                    </a:lnTo>
                    <a:lnTo>
                      <a:pt x="209" y="150"/>
                    </a:lnTo>
                    <a:lnTo>
                      <a:pt x="165" y="189"/>
                    </a:lnTo>
                    <a:lnTo>
                      <a:pt x="131" y="203"/>
                    </a:lnTo>
                    <a:lnTo>
                      <a:pt x="31" y="204"/>
                    </a:lnTo>
                    <a:lnTo>
                      <a:pt x="22" y="181"/>
                    </a:lnTo>
                    <a:lnTo>
                      <a:pt x="26" y="163"/>
                    </a:lnTo>
                    <a:lnTo>
                      <a:pt x="0" y="107"/>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98" name="Freeform 448"/>
              <p:cNvSpPr>
                <a:spLocks/>
              </p:cNvSpPr>
              <p:nvPr/>
            </p:nvSpPr>
            <p:spPr bwMode="gray">
              <a:xfrm>
                <a:off x="3331" y="2908"/>
                <a:ext cx="103" cy="255"/>
              </a:xfrm>
              <a:custGeom>
                <a:avLst/>
                <a:gdLst>
                  <a:gd name="T0" fmla="*/ 0 w 110"/>
                  <a:gd name="T1" fmla="*/ 153 h 215"/>
                  <a:gd name="T2" fmla="*/ 0 w 110"/>
                  <a:gd name="T3" fmla="*/ 153 h 215"/>
                  <a:gd name="T4" fmla="*/ 10 w 110"/>
                  <a:gd name="T5" fmla="*/ 197 h 215"/>
                  <a:gd name="T6" fmla="*/ 29 w 110"/>
                  <a:gd name="T7" fmla="*/ 215 h 215"/>
                  <a:gd name="T8" fmla="*/ 64 w 110"/>
                  <a:gd name="T9" fmla="*/ 197 h 215"/>
                  <a:gd name="T10" fmla="*/ 102 w 110"/>
                  <a:gd name="T11" fmla="*/ 49 h 215"/>
                  <a:gd name="T12" fmla="*/ 110 w 110"/>
                  <a:gd name="T13" fmla="*/ 56 h 215"/>
                  <a:gd name="T14" fmla="*/ 93 w 110"/>
                  <a:gd name="T15" fmla="*/ 0 h 215"/>
                  <a:gd name="T16" fmla="*/ 73 w 110"/>
                  <a:gd name="T17" fmla="*/ 24 h 215"/>
                  <a:gd name="T18" fmla="*/ 74 w 110"/>
                  <a:gd name="T19" fmla="*/ 40 h 215"/>
                  <a:gd name="T20" fmla="*/ 50 w 110"/>
                  <a:gd name="T21" fmla="*/ 57 h 215"/>
                  <a:gd name="T22" fmla="*/ 19 w 110"/>
                  <a:gd name="T23" fmla="*/ 65 h 215"/>
                  <a:gd name="T24" fmla="*/ 11 w 110"/>
                  <a:gd name="T25" fmla="*/ 84 h 215"/>
                  <a:gd name="T26" fmla="*/ 19 w 110"/>
                  <a:gd name="T27" fmla="*/ 121 h 215"/>
                  <a:gd name="T28" fmla="*/ 0 w 110"/>
                  <a:gd name="T29"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215">
                    <a:moveTo>
                      <a:pt x="0" y="153"/>
                    </a:moveTo>
                    <a:lnTo>
                      <a:pt x="0" y="153"/>
                    </a:lnTo>
                    <a:lnTo>
                      <a:pt x="10" y="197"/>
                    </a:lnTo>
                    <a:lnTo>
                      <a:pt x="29" y="215"/>
                    </a:lnTo>
                    <a:lnTo>
                      <a:pt x="64" y="197"/>
                    </a:lnTo>
                    <a:lnTo>
                      <a:pt x="102" y="49"/>
                    </a:lnTo>
                    <a:lnTo>
                      <a:pt x="110" y="56"/>
                    </a:lnTo>
                    <a:lnTo>
                      <a:pt x="93" y="0"/>
                    </a:lnTo>
                    <a:lnTo>
                      <a:pt x="73" y="24"/>
                    </a:lnTo>
                    <a:lnTo>
                      <a:pt x="74" y="40"/>
                    </a:lnTo>
                    <a:lnTo>
                      <a:pt x="50" y="57"/>
                    </a:lnTo>
                    <a:lnTo>
                      <a:pt x="19" y="65"/>
                    </a:lnTo>
                    <a:lnTo>
                      <a:pt x="11" y="84"/>
                    </a:lnTo>
                    <a:lnTo>
                      <a:pt x="19" y="121"/>
                    </a:lnTo>
                    <a:lnTo>
                      <a:pt x="0" y="153"/>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99" name="Freeform 449"/>
              <p:cNvSpPr>
                <a:spLocks/>
              </p:cNvSpPr>
              <p:nvPr/>
            </p:nvSpPr>
            <p:spPr bwMode="gray">
              <a:xfrm>
                <a:off x="3062" y="2086"/>
                <a:ext cx="163" cy="194"/>
              </a:xfrm>
              <a:custGeom>
                <a:avLst/>
                <a:gdLst>
                  <a:gd name="T0" fmla="*/ 0 w 174"/>
                  <a:gd name="T1" fmla="*/ 28 h 163"/>
                  <a:gd name="T2" fmla="*/ 0 w 174"/>
                  <a:gd name="T3" fmla="*/ 28 h 163"/>
                  <a:gd name="T4" fmla="*/ 7 w 174"/>
                  <a:gd name="T5" fmla="*/ 159 h 163"/>
                  <a:gd name="T6" fmla="*/ 147 w 174"/>
                  <a:gd name="T7" fmla="*/ 163 h 163"/>
                  <a:gd name="T8" fmla="*/ 170 w 174"/>
                  <a:gd name="T9" fmla="*/ 142 h 163"/>
                  <a:gd name="T10" fmla="*/ 174 w 174"/>
                  <a:gd name="T11" fmla="*/ 127 h 163"/>
                  <a:gd name="T12" fmla="*/ 121 w 174"/>
                  <a:gd name="T13" fmla="*/ 35 h 163"/>
                  <a:gd name="T14" fmla="*/ 147 w 174"/>
                  <a:gd name="T15" fmla="*/ 65 h 163"/>
                  <a:gd name="T16" fmla="*/ 159 w 174"/>
                  <a:gd name="T17" fmla="*/ 39 h 163"/>
                  <a:gd name="T18" fmla="*/ 147 w 174"/>
                  <a:gd name="T19" fmla="*/ 6 h 163"/>
                  <a:gd name="T20" fmla="*/ 114 w 174"/>
                  <a:gd name="T21" fmla="*/ 11 h 163"/>
                  <a:gd name="T22" fmla="*/ 113 w 174"/>
                  <a:gd name="T23" fmla="*/ 2 h 163"/>
                  <a:gd name="T24" fmla="*/ 96 w 174"/>
                  <a:gd name="T25" fmla="*/ 2 h 163"/>
                  <a:gd name="T26" fmla="*/ 67 w 174"/>
                  <a:gd name="T27" fmla="*/ 14 h 163"/>
                  <a:gd name="T28" fmla="*/ 7 w 174"/>
                  <a:gd name="T29" fmla="*/ 0 h 163"/>
                  <a:gd name="T30" fmla="*/ 0 w 174"/>
                  <a:gd name="T31" fmla="*/ 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 h="163">
                    <a:moveTo>
                      <a:pt x="0" y="28"/>
                    </a:moveTo>
                    <a:lnTo>
                      <a:pt x="0" y="28"/>
                    </a:lnTo>
                    <a:lnTo>
                      <a:pt x="7" y="159"/>
                    </a:lnTo>
                    <a:lnTo>
                      <a:pt x="147" y="163"/>
                    </a:lnTo>
                    <a:lnTo>
                      <a:pt x="170" y="142"/>
                    </a:lnTo>
                    <a:lnTo>
                      <a:pt x="174" y="127"/>
                    </a:lnTo>
                    <a:lnTo>
                      <a:pt x="121" y="35"/>
                    </a:lnTo>
                    <a:lnTo>
                      <a:pt x="147" y="65"/>
                    </a:lnTo>
                    <a:lnTo>
                      <a:pt x="159" y="39"/>
                    </a:lnTo>
                    <a:lnTo>
                      <a:pt x="147" y="6"/>
                    </a:lnTo>
                    <a:lnTo>
                      <a:pt x="114" y="11"/>
                    </a:lnTo>
                    <a:lnTo>
                      <a:pt x="113" y="2"/>
                    </a:lnTo>
                    <a:lnTo>
                      <a:pt x="96" y="2"/>
                    </a:lnTo>
                    <a:lnTo>
                      <a:pt x="67" y="14"/>
                    </a:lnTo>
                    <a:lnTo>
                      <a:pt x="7" y="0"/>
                    </a:lnTo>
                    <a:lnTo>
                      <a:pt x="0" y="28"/>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00" name="Freeform 450"/>
              <p:cNvSpPr>
                <a:spLocks/>
              </p:cNvSpPr>
              <p:nvPr/>
            </p:nvSpPr>
            <p:spPr bwMode="gray">
              <a:xfrm>
                <a:off x="3025" y="2255"/>
                <a:ext cx="240" cy="363"/>
              </a:xfrm>
              <a:custGeom>
                <a:avLst/>
                <a:gdLst>
                  <a:gd name="T0" fmla="*/ 0 w 257"/>
                  <a:gd name="T1" fmla="*/ 161 h 305"/>
                  <a:gd name="T2" fmla="*/ 0 w 257"/>
                  <a:gd name="T3" fmla="*/ 161 h 305"/>
                  <a:gd name="T4" fmla="*/ 13 w 257"/>
                  <a:gd name="T5" fmla="*/ 191 h 305"/>
                  <a:gd name="T6" fmla="*/ 22 w 257"/>
                  <a:gd name="T7" fmla="*/ 224 h 305"/>
                  <a:gd name="T8" fmla="*/ 49 w 257"/>
                  <a:gd name="T9" fmla="*/ 237 h 305"/>
                  <a:gd name="T10" fmla="*/ 87 w 257"/>
                  <a:gd name="T11" fmla="*/ 282 h 305"/>
                  <a:gd name="T12" fmla="*/ 138 w 257"/>
                  <a:gd name="T13" fmla="*/ 305 h 305"/>
                  <a:gd name="T14" fmla="*/ 187 w 257"/>
                  <a:gd name="T15" fmla="*/ 299 h 305"/>
                  <a:gd name="T16" fmla="*/ 215 w 257"/>
                  <a:gd name="T17" fmla="*/ 291 h 305"/>
                  <a:gd name="T18" fmla="*/ 198 w 257"/>
                  <a:gd name="T19" fmla="*/ 258 h 305"/>
                  <a:gd name="T20" fmla="*/ 171 w 257"/>
                  <a:gd name="T21" fmla="*/ 239 h 305"/>
                  <a:gd name="T22" fmla="*/ 188 w 257"/>
                  <a:gd name="T23" fmla="*/ 228 h 305"/>
                  <a:gd name="T24" fmla="*/ 189 w 257"/>
                  <a:gd name="T25" fmla="*/ 200 h 305"/>
                  <a:gd name="T26" fmla="*/ 220 w 257"/>
                  <a:gd name="T27" fmla="*/ 162 h 305"/>
                  <a:gd name="T28" fmla="*/ 233 w 257"/>
                  <a:gd name="T29" fmla="*/ 95 h 305"/>
                  <a:gd name="T30" fmla="*/ 257 w 257"/>
                  <a:gd name="T31" fmla="*/ 81 h 305"/>
                  <a:gd name="T32" fmla="*/ 239 w 257"/>
                  <a:gd name="T33" fmla="*/ 67 h 305"/>
                  <a:gd name="T34" fmla="*/ 231 w 257"/>
                  <a:gd name="T35" fmla="*/ 18 h 305"/>
                  <a:gd name="T36" fmla="*/ 210 w 257"/>
                  <a:gd name="T37" fmla="*/ 0 h 305"/>
                  <a:gd name="T38" fmla="*/ 187 w 257"/>
                  <a:gd name="T39" fmla="*/ 21 h 305"/>
                  <a:gd name="T40" fmla="*/ 47 w 257"/>
                  <a:gd name="T41" fmla="*/ 17 h 305"/>
                  <a:gd name="T42" fmla="*/ 47 w 257"/>
                  <a:gd name="T43" fmla="*/ 49 h 305"/>
                  <a:gd name="T44" fmla="*/ 33 w 257"/>
                  <a:gd name="T45" fmla="*/ 49 h 305"/>
                  <a:gd name="T46" fmla="*/ 33 w 257"/>
                  <a:gd name="T47" fmla="*/ 57 h 305"/>
                  <a:gd name="T48" fmla="*/ 32 w 257"/>
                  <a:gd name="T49" fmla="*/ 116 h 305"/>
                  <a:gd name="T50" fmla="*/ 16 w 257"/>
                  <a:gd name="T51" fmla="*/ 120 h 305"/>
                  <a:gd name="T52" fmla="*/ 0 w 257"/>
                  <a:gd name="T53" fmla="*/ 16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7" h="305">
                    <a:moveTo>
                      <a:pt x="0" y="161"/>
                    </a:moveTo>
                    <a:lnTo>
                      <a:pt x="0" y="161"/>
                    </a:lnTo>
                    <a:lnTo>
                      <a:pt x="13" y="191"/>
                    </a:lnTo>
                    <a:lnTo>
                      <a:pt x="22" y="224"/>
                    </a:lnTo>
                    <a:lnTo>
                      <a:pt x="49" y="237"/>
                    </a:lnTo>
                    <a:lnTo>
                      <a:pt x="87" y="282"/>
                    </a:lnTo>
                    <a:lnTo>
                      <a:pt x="138" y="305"/>
                    </a:lnTo>
                    <a:lnTo>
                      <a:pt x="187" y="299"/>
                    </a:lnTo>
                    <a:lnTo>
                      <a:pt x="215" y="291"/>
                    </a:lnTo>
                    <a:lnTo>
                      <a:pt x="198" y="258"/>
                    </a:lnTo>
                    <a:lnTo>
                      <a:pt x="171" y="239"/>
                    </a:lnTo>
                    <a:lnTo>
                      <a:pt x="188" y="228"/>
                    </a:lnTo>
                    <a:lnTo>
                      <a:pt x="189" y="200"/>
                    </a:lnTo>
                    <a:lnTo>
                      <a:pt x="220" y="162"/>
                    </a:lnTo>
                    <a:lnTo>
                      <a:pt x="233" y="95"/>
                    </a:lnTo>
                    <a:lnTo>
                      <a:pt x="257" y="81"/>
                    </a:lnTo>
                    <a:lnTo>
                      <a:pt x="239" y="67"/>
                    </a:lnTo>
                    <a:lnTo>
                      <a:pt x="231" y="18"/>
                    </a:lnTo>
                    <a:lnTo>
                      <a:pt x="210" y="0"/>
                    </a:lnTo>
                    <a:lnTo>
                      <a:pt x="187" y="21"/>
                    </a:lnTo>
                    <a:lnTo>
                      <a:pt x="47" y="17"/>
                    </a:lnTo>
                    <a:lnTo>
                      <a:pt x="47" y="49"/>
                    </a:lnTo>
                    <a:lnTo>
                      <a:pt x="33" y="49"/>
                    </a:lnTo>
                    <a:lnTo>
                      <a:pt x="33" y="57"/>
                    </a:lnTo>
                    <a:lnTo>
                      <a:pt x="32" y="116"/>
                    </a:lnTo>
                    <a:lnTo>
                      <a:pt x="16" y="120"/>
                    </a:lnTo>
                    <a:lnTo>
                      <a:pt x="0" y="161"/>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01" name="Freeform 451"/>
              <p:cNvSpPr>
                <a:spLocks/>
              </p:cNvSpPr>
              <p:nvPr/>
            </p:nvSpPr>
            <p:spPr bwMode="gray">
              <a:xfrm>
                <a:off x="2571" y="1870"/>
                <a:ext cx="46" cy="102"/>
              </a:xfrm>
              <a:custGeom>
                <a:avLst/>
                <a:gdLst>
                  <a:gd name="T0" fmla="*/ 0 w 49"/>
                  <a:gd name="T1" fmla="*/ 57 h 86"/>
                  <a:gd name="T2" fmla="*/ 0 w 49"/>
                  <a:gd name="T3" fmla="*/ 57 h 86"/>
                  <a:gd name="T4" fmla="*/ 10 w 49"/>
                  <a:gd name="T5" fmla="*/ 0 h 86"/>
                  <a:gd name="T6" fmla="*/ 49 w 49"/>
                  <a:gd name="T7" fmla="*/ 4 h 86"/>
                  <a:gd name="T8" fmla="*/ 31 w 49"/>
                  <a:gd name="T9" fmla="*/ 40 h 86"/>
                  <a:gd name="T10" fmla="*/ 31 w 49"/>
                  <a:gd name="T11" fmla="*/ 85 h 86"/>
                  <a:gd name="T12" fmla="*/ 8 w 49"/>
                  <a:gd name="T13" fmla="*/ 86 h 86"/>
                  <a:gd name="T14" fmla="*/ 11 w 49"/>
                  <a:gd name="T15" fmla="*/ 59 h 86"/>
                  <a:gd name="T16" fmla="*/ 0 w 49"/>
                  <a:gd name="T17" fmla="*/ 5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86">
                    <a:moveTo>
                      <a:pt x="0" y="57"/>
                    </a:moveTo>
                    <a:lnTo>
                      <a:pt x="0" y="57"/>
                    </a:lnTo>
                    <a:lnTo>
                      <a:pt x="10" y="0"/>
                    </a:lnTo>
                    <a:lnTo>
                      <a:pt x="49" y="4"/>
                    </a:lnTo>
                    <a:lnTo>
                      <a:pt x="31" y="40"/>
                    </a:lnTo>
                    <a:lnTo>
                      <a:pt x="31" y="85"/>
                    </a:lnTo>
                    <a:lnTo>
                      <a:pt x="8" y="86"/>
                    </a:lnTo>
                    <a:lnTo>
                      <a:pt x="11" y="59"/>
                    </a:lnTo>
                    <a:lnTo>
                      <a:pt x="0" y="57"/>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02" name="Freeform 452"/>
              <p:cNvSpPr>
                <a:spLocks/>
              </p:cNvSpPr>
              <p:nvPr/>
            </p:nvSpPr>
            <p:spPr bwMode="gray">
              <a:xfrm>
                <a:off x="2573" y="1831"/>
                <a:ext cx="179" cy="161"/>
              </a:xfrm>
              <a:custGeom>
                <a:avLst/>
                <a:gdLst>
                  <a:gd name="T0" fmla="*/ 0 w 190"/>
                  <a:gd name="T1" fmla="*/ 11 h 136"/>
                  <a:gd name="T2" fmla="*/ 0 w 190"/>
                  <a:gd name="T3" fmla="*/ 11 h 136"/>
                  <a:gd name="T4" fmla="*/ 7 w 190"/>
                  <a:gd name="T5" fmla="*/ 33 h 136"/>
                  <a:gd name="T6" fmla="*/ 46 w 190"/>
                  <a:gd name="T7" fmla="*/ 37 h 136"/>
                  <a:gd name="T8" fmla="*/ 28 w 190"/>
                  <a:gd name="T9" fmla="*/ 73 h 136"/>
                  <a:gd name="T10" fmla="*/ 28 w 190"/>
                  <a:gd name="T11" fmla="*/ 118 h 136"/>
                  <a:gd name="T12" fmla="*/ 57 w 190"/>
                  <a:gd name="T13" fmla="*/ 136 h 136"/>
                  <a:gd name="T14" fmla="*/ 112 w 190"/>
                  <a:gd name="T15" fmla="*/ 124 h 136"/>
                  <a:gd name="T16" fmla="*/ 143 w 190"/>
                  <a:gd name="T17" fmla="*/ 91 h 136"/>
                  <a:gd name="T18" fmla="*/ 137 w 190"/>
                  <a:gd name="T19" fmla="*/ 78 h 136"/>
                  <a:gd name="T20" fmla="*/ 153 w 190"/>
                  <a:gd name="T21" fmla="*/ 53 h 136"/>
                  <a:gd name="T22" fmla="*/ 190 w 190"/>
                  <a:gd name="T23" fmla="*/ 33 h 136"/>
                  <a:gd name="T24" fmla="*/ 190 w 190"/>
                  <a:gd name="T25" fmla="*/ 24 h 136"/>
                  <a:gd name="T26" fmla="*/ 167 w 190"/>
                  <a:gd name="T27" fmla="*/ 21 h 136"/>
                  <a:gd name="T28" fmla="*/ 162 w 190"/>
                  <a:gd name="T29" fmla="*/ 19 h 136"/>
                  <a:gd name="T30" fmla="*/ 113 w 190"/>
                  <a:gd name="T31" fmla="*/ 5 h 136"/>
                  <a:gd name="T32" fmla="*/ 15 w 190"/>
                  <a:gd name="T33" fmla="*/ 0 h 136"/>
                  <a:gd name="T34" fmla="*/ 0 w 190"/>
                  <a:gd name="T35" fmla="*/ 1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 h="136">
                    <a:moveTo>
                      <a:pt x="0" y="11"/>
                    </a:moveTo>
                    <a:lnTo>
                      <a:pt x="0" y="11"/>
                    </a:lnTo>
                    <a:lnTo>
                      <a:pt x="7" y="33"/>
                    </a:lnTo>
                    <a:lnTo>
                      <a:pt x="46" y="37"/>
                    </a:lnTo>
                    <a:lnTo>
                      <a:pt x="28" y="73"/>
                    </a:lnTo>
                    <a:lnTo>
                      <a:pt x="28" y="118"/>
                    </a:lnTo>
                    <a:lnTo>
                      <a:pt x="57" y="136"/>
                    </a:lnTo>
                    <a:lnTo>
                      <a:pt x="112" y="124"/>
                    </a:lnTo>
                    <a:lnTo>
                      <a:pt x="143" y="91"/>
                    </a:lnTo>
                    <a:lnTo>
                      <a:pt x="137" y="78"/>
                    </a:lnTo>
                    <a:lnTo>
                      <a:pt x="153" y="53"/>
                    </a:lnTo>
                    <a:lnTo>
                      <a:pt x="190" y="33"/>
                    </a:lnTo>
                    <a:lnTo>
                      <a:pt x="190" y="24"/>
                    </a:lnTo>
                    <a:lnTo>
                      <a:pt x="167" y="21"/>
                    </a:lnTo>
                    <a:lnTo>
                      <a:pt x="162" y="19"/>
                    </a:lnTo>
                    <a:lnTo>
                      <a:pt x="113" y="5"/>
                    </a:lnTo>
                    <a:lnTo>
                      <a:pt x="15" y="0"/>
                    </a:lnTo>
                    <a:lnTo>
                      <a:pt x="0" y="11"/>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03" name="Freeform 453"/>
              <p:cNvSpPr>
                <a:spLocks/>
              </p:cNvSpPr>
              <p:nvPr/>
            </p:nvSpPr>
            <p:spPr bwMode="gray">
              <a:xfrm>
                <a:off x="1561" y="2458"/>
                <a:ext cx="173" cy="303"/>
              </a:xfrm>
              <a:custGeom>
                <a:avLst/>
                <a:gdLst>
                  <a:gd name="T0" fmla="*/ 0 w 185"/>
                  <a:gd name="T1" fmla="*/ 170 h 256"/>
                  <a:gd name="T2" fmla="*/ 0 w 185"/>
                  <a:gd name="T3" fmla="*/ 170 h 256"/>
                  <a:gd name="T4" fmla="*/ 23 w 185"/>
                  <a:gd name="T5" fmla="*/ 188 h 256"/>
                  <a:gd name="T6" fmla="*/ 56 w 185"/>
                  <a:gd name="T7" fmla="*/ 193 h 256"/>
                  <a:gd name="T8" fmla="*/ 89 w 185"/>
                  <a:gd name="T9" fmla="*/ 227 h 256"/>
                  <a:gd name="T10" fmla="*/ 134 w 185"/>
                  <a:gd name="T11" fmla="*/ 230 h 256"/>
                  <a:gd name="T12" fmla="*/ 127 w 185"/>
                  <a:gd name="T13" fmla="*/ 250 h 256"/>
                  <a:gd name="T14" fmla="*/ 139 w 185"/>
                  <a:gd name="T15" fmla="*/ 256 h 256"/>
                  <a:gd name="T16" fmla="*/ 145 w 185"/>
                  <a:gd name="T17" fmla="*/ 211 h 256"/>
                  <a:gd name="T18" fmla="*/ 138 w 185"/>
                  <a:gd name="T19" fmla="*/ 183 h 256"/>
                  <a:gd name="T20" fmla="*/ 151 w 185"/>
                  <a:gd name="T21" fmla="*/ 183 h 256"/>
                  <a:gd name="T22" fmla="*/ 140 w 185"/>
                  <a:gd name="T23" fmla="*/ 167 h 256"/>
                  <a:gd name="T24" fmla="*/ 177 w 185"/>
                  <a:gd name="T25" fmla="*/ 160 h 256"/>
                  <a:gd name="T26" fmla="*/ 185 w 185"/>
                  <a:gd name="T27" fmla="*/ 172 h 256"/>
                  <a:gd name="T28" fmla="*/ 172 w 185"/>
                  <a:gd name="T29" fmla="*/ 149 h 256"/>
                  <a:gd name="T30" fmla="*/ 177 w 185"/>
                  <a:gd name="T31" fmla="*/ 95 h 256"/>
                  <a:gd name="T32" fmla="*/ 146 w 185"/>
                  <a:gd name="T33" fmla="*/ 97 h 256"/>
                  <a:gd name="T34" fmla="*/ 138 w 185"/>
                  <a:gd name="T35" fmla="*/ 86 h 256"/>
                  <a:gd name="T36" fmla="*/ 107 w 185"/>
                  <a:gd name="T37" fmla="*/ 81 h 256"/>
                  <a:gd name="T38" fmla="*/ 88 w 185"/>
                  <a:gd name="T39" fmla="*/ 51 h 256"/>
                  <a:gd name="T40" fmla="*/ 116 w 185"/>
                  <a:gd name="T41" fmla="*/ 9 h 256"/>
                  <a:gd name="T42" fmla="*/ 113 w 185"/>
                  <a:gd name="T43" fmla="*/ 0 h 256"/>
                  <a:gd name="T44" fmla="*/ 61 w 185"/>
                  <a:gd name="T45" fmla="*/ 22 h 256"/>
                  <a:gd name="T46" fmla="*/ 31 w 185"/>
                  <a:gd name="T47" fmla="*/ 69 h 256"/>
                  <a:gd name="T48" fmla="*/ 23 w 185"/>
                  <a:gd name="T49" fmla="*/ 58 h 256"/>
                  <a:gd name="T50" fmla="*/ 15 w 185"/>
                  <a:gd name="T51" fmla="*/ 80 h 256"/>
                  <a:gd name="T52" fmla="*/ 23 w 185"/>
                  <a:gd name="T53" fmla="*/ 131 h 256"/>
                  <a:gd name="T54" fmla="*/ 29 w 185"/>
                  <a:gd name="T55" fmla="*/ 131 h 256"/>
                  <a:gd name="T56" fmla="*/ 0 w 185"/>
                  <a:gd name="T57" fmla="*/ 17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5" h="256">
                    <a:moveTo>
                      <a:pt x="0" y="170"/>
                    </a:moveTo>
                    <a:lnTo>
                      <a:pt x="0" y="170"/>
                    </a:lnTo>
                    <a:lnTo>
                      <a:pt x="23" y="188"/>
                    </a:lnTo>
                    <a:lnTo>
                      <a:pt x="56" y="193"/>
                    </a:lnTo>
                    <a:lnTo>
                      <a:pt x="89" y="227"/>
                    </a:lnTo>
                    <a:lnTo>
                      <a:pt x="134" y="230"/>
                    </a:lnTo>
                    <a:lnTo>
                      <a:pt x="127" y="250"/>
                    </a:lnTo>
                    <a:lnTo>
                      <a:pt x="139" y="256"/>
                    </a:lnTo>
                    <a:lnTo>
                      <a:pt x="145" y="211"/>
                    </a:lnTo>
                    <a:lnTo>
                      <a:pt x="138" y="183"/>
                    </a:lnTo>
                    <a:lnTo>
                      <a:pt x="151" y="183"/>
                    </a:lnTo>
                    <a:lnTo>
                      <a:pt x="140" y="167"/>
                    </a:lnTo>
                    <a:lnTo>
                      <a:pt x="177" y="160"/>
                    </a:lnTo>
                    <a:lnTo>
                      <a:pt x="185" y="172"/>
                    </a:lnTo>
                    <a:lnTo>
                      <a:pt x="172" y="149"/>
                    </a:lnTo>
                    <a:lnTo>
                      <a:pt x="177" y="95"/>
                    </a:lnTo>
                    <a:lnTo>
                      <a:pt x="146" y="97"/>
                    </a:lnTo>
                    <a:lnTo>
                      <a:pt x="138" y="86"/>
                    </a:lnTo>
                    <a:lnTo>
                      <a:pt x="107" y="81"/>
                    </a:lnTo>
                    <a:lnTo>
                      <a:pt x="88" y="51"/>
                    </a:lnTo>
                    <a:lnTo>
                      <a:pt x="116" y="9"/>
                    </a:lnTo>
                    <a:lnTo>
                      <a:pt x="113" y="0"/>
                    </a:lnTo>
                    <a:lnTo>
                      <a:pt x="61" y="22"/>
                    </a:lnTo>
                    <a:lnTo>
                      <a:pt x="31" y="69"/>
                    </a:lnTo>
                    <a:lnTo>
                      <a:pt x="23" y="58"/>
                    </a:lnTo>
                    <a:lnTo>
                      <a:pt x="15" y="80"/>
                    </a:lnTo>
                    <a:lnTo>
                      <a:pt x="23" y="131"/>
                    </a:lnTo>
                    <a:lnTo>
                      <a:pt x="29" y="131"/>
                    </a:lnTo>
                    <a:lnTo>
                      <a:pt x="0" y="17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04" name="Freeform 454"/>
              <p:cNvSpPr>
                <a:spLocks/>
              </p:cNvSpPr>
              <p:nvPr/>
            </p:nvSpPr>
            <p:spPr bwMode="gray">
              <a:xfrm>
                <a:off x="1533" y="2660"/>
                <a:ext cx="82" cy="116"/>
              </a:xfrm>
              <a:custGeom>
                <a:avLst/>
                <a:gdLst>
                  <a:gd name="T0" fmla="*/ 0 w 86"/>
                  <a:gd name="T1" fmla="*/ 37 h 98"/>
                  <a:gd name="T2" fmla="*/ 0 w 86"/>
                  <a:gd name="T3" fmla="*/ 37 h 98"/>
                  <a:gd name="T4" fmla="*/ 1 w 86"/>
                  <a:gd name="T5" fmla="*/ 56 h 98"/>
                  <a:gd name="T6" fmla="*/ 15 w 86"/>
                  <a:gd name="T7" fmla="*/ 60 h 98"/>
                  <a:gd name="T8" fmla="*/ 9 w 86"/>
                  <a:gd name="T9" fmla="*/ 76 h 98"/>
                  <a:gd name="T10" fmla="*/ 6 w 86"/>
                  <a:gd name="T11" fmla="*/ 93 h 98"/>
                  <a:gd name="T12" fmla="*/ 26 w 86"/>
                  <a:gd name="T13" fmla="*/ 98 h 98"/>
                  <a:gd name="T14" fmla="*/ 44 w 86"/>
                  <a:gd name="T15" fmla="*/ 70 h 98"/>
                  <a:gd name="T16" fmla="*/ 78 w 86"/>
                  <a:gd name="T17" fmla="*/ 48 h 98"/>
                  <a:gd name="T18" fmla="*/ 86 w 86"/>
                  <a:gd name="T19" fmla="*/ 23 h 98"/>
                  <a:gd name="T20" fmla="*/ 53 w 86"/>
                  <a:gd name="T21" fmla="*/ 18 h 98"/>
                  <a:gd name="T22" fmla="*/ 30 w 86"/>
                  <a:gd name="T23" fmla="*/ 0 h 98"/>
                  <a:gd name="T24" fmla="*/ 11 w 86"/>
                  <a:gd name="T25" fmla="*/ 10 h 98"/>
                  <a:gd name="T26" fmla="*/ 0 w 86"/>
                  <a:gd name="T27" fmla="*/ 3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98">
                    <a:moveTo>
                      <a:pt x="0" y="37"/>
                    </a:moveTo>
                    <a:lnTo>
                      <a:pt x="0" y="37"/>
                    </a:lnTo>
                    <a:lnTo>
                      <a:pt x="1" y="56"/>
                    </a:lnTo>
                    <a:lnTo>
                      <a:pt x="15" y="60"/>
                    </a:lnTo>
                    <a:lnTo>
                      <a:pt x="9" y="76"/>
                    </a:lnTo>
                    <a:lnTo>
                      <a:pt x="6" y="93"/>
                    </a:lnTo>
                    <a:lnTo>
                      <a:pt x="26" y="98"/>
                    </a:lnTo>
                    <a:lnTo>
                      <a:pt x="44" y="70"/>
                    </a:lnTo>
                    <a:lnTo>
                      <a:pt x="78" y="48"/>
                    </a:lnTo>
                    <a:lnTo>
                      <a:pt x="86" y="23"/>
                    </a:lnTo>
                    <a:lnTo>
                      <a:pt x="53" y="18"/>
                    </a:lnTo>
                    <a:lnTo>
                      <a:pt x="30" y="0"/>
                    </a:lnTo>
                    <a:lnTo>
                      <a:pt x="11" y="10"/>
                    </a:lnTo>
                    <a:lnTo>
                      <a:pt x="0" y="37"/>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05" name="Freeform 455"/>
              <p:cNvSpPr>
                <a:spLocks/>
              </p:cNvSpPr>
              <p:nvPr/>
            </p:nvSpPr>
            <p:spPr bwMode="gray">
              <a:xfrm>
                <a:off x="1525" y="2687"/>
                <a:ext cx="182" cy="334"/>
              </a:xfrm>
              <a:custGeom>
                <a:avLst/>
                <a:gdLst>
                  <a:gd name="T0" fmla="*/ 0 w 195"/>
                  <a:gd name="T1" fmla="*/ 66 h 281"/>
                  <a:gd name="T2" fmla="*/ 0 w 195"/>
                  <a:gd name="T3" fmla="*/ 66 h 281"/>
                  <a:gd name="T4" fmla="*/ 4 w 195"/>
                  <a:gd name="T5" fmla="*/ 88 h 281"/>
                  <a:gd name="T6" fmla="*/ 39 w 195"/>
                  <a:gd name="T7" fmla="*/ 127 h 281"/>
                  <a:gd name="T8" fmla="*/ 78 w 195"/>
                  <a:gd name="T9" fmla="*/ 219 h 281"/>
                  <a:gd name="T10" fmla="*/ 167 w 195"/>
                  <a:gd name="T11" fmla="*/ 281 h 281"/>
                  <a:gd name="T12" fmla="*/ 183 w 195"/>
                  <a:gd name="T13" fmla="*/ 270 h 281"/>
                  <a:gd name="T14" fmla="*/ 190 w 195"/>
                  <a:gd name="T15" fmla="*/ 250 h 281"/>
                  <a:gd name="T16" fmla="*/ 178 w 195"/>
                  <a:gd name="T17" fmla="*/ 243 h 281"/>
                  <a:gd name="T18" fmla="*/ 185 w 195"/>
                  <a:gd name="T19" fmla="*/ 238 h 281"/>
                  <a:gd name="T20" fmla="*/ 195 w 195"/>
                  <a:gd name="T21" fmla="*/ 189 h 281"/>
                  <a:gd name="T22" fmla="*/ 182 w 195"/>
                  <a:gd name="T23" fmla="*/ 167 h 281"/>
                  <a:gd name="T24" fmla="*/ 168 w 195"/>
                  <a:gd name="T25" fmla="*/ 167 h 281"/>
                  <a:gd name="T26" fmla="*/ 168 w 195"/>
                  <a:gd name="T27" fmla="*/ 142 h 281"/>
                  <a:gd name="T28" fmla="*/ 151 w 195"/>
                  <a:gd name="T29" fmla="*/ 153 h 281"/>
                  <a:gd name="T30" fmla="*/ 130 w 195"/>
                  <a:gd name="T31" fmla="*/ 144 h 281"/>
                  <a:gd name="T32" fmla="*/ 116 w 195"/>
                  <a:gd name="T33" fmla="*/ 115 h 281"/>
                  <a:gd name="T34" fmla="*/ 138 w 195"/>
                  <a:gd name="T35" fmla="*/ 78 h 281"/>
                  <a:gd name="T36" fmla="*/ 178 w 195"/>
                  <a:gd name="T37" fmla="*/ 63 h 281"/>
                  <a:gd name="T38" fmla="*/ 166 w 195"/>
                  <a:gd name="T39" fmla="*/ 57 h 281"/>
                  <a:gd name="T40" fmla="*/ 173 w 195"/>
                  <a:gd name="T41" fmla="*/ 37 h 281"/>
                  <a:gd name="T42" fmla="*/ 128 w 195"/>
                  <a:gd name="T43" fmla="*/ 34 h 281"/>
                  <a:gd name="T44" fmla="*/ 95 w 195"/>
                  <a:gd name="T45" fmla="*/ 0 h 281"/>
                  <a:gd name="T46" fmla="*/ 87 w 195"/>
                  <a:gd name="T47" fmla="*/ 25 h 281"/>
                  <a:gd name="T48" fmla="*/ 53 w 195"/>
                  <a:gd name="T49" fmla="*/ 47 h 281"/>
                  <a:gd name="T50" fmla="*/ 35 w 195"/>
                  <a:gd name="T51" fmla="*/ 75 h 281"/>
                  <a:gd name="T52" fmla="*/ 15 w 195"/>
                  <a:gd name="T53" fmla="*/ 70 h 281"/>
                  <a:gd name="T54" fmla="*/ 18 w 195"/>
                  <a:gd name="T55" fmla="*/ 53 h 281"/>
                  <a:gd name="T56" fmla="*/ 0 w 195"/>
                  <a:gd name="T57" fmla="*/ 6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5" h="281">
                    <a:moveTo>
                      <a:pt x="0" y="66"/>
                    </a:moveTo>
                    <a:lnTo>
                      <a:pt x="0" y="66"/>
                    </a:lnTo>
                    <a:lnTo>
                      <a:pt x="4" y="88"/>
                    </a:lnTo>
                    <a:lnTo>
                      <a:pt x="39" y="127"/>
                    </a:lnTo>
                    <a:lnTo>
                      <a:pt x="78" y="219"/>
                    </a:lnTo>
                    <a:lnTo>
                      <a:pt x="167" y="281"/>
                    </a:lnTo>
                    <a:lnTo>
                      <a:pt x="183" y="270"/>
                    </a:lnTo>
                    <a:lnTo>
                      <a:pt x="190" y="250"/>
                    </a:lnTo>
                    <a:lnTo>
                      <a:pt x="178" y="243"/>
                    </a:lnTo>
                    <a:lnTo>
                      <a:pt x="185" y="238"/>
                    </a:lnTo>
                    <a:lnTo>
                      <a:pt x="195" y="189"/>
                    </a:lnTo>
                    <a:lnTo>
                      <a:pt x="182" y="167"/>
                    </a:lnTo>
                    <a:lnTo>
                      <a:pt x="168" y="167"/>
                    </a:lnTo>
                    <a:lnTo>
                      <a:pt x="168" y="142"/>
                    </a:lnTo>
                    <a:lnTo>
                      <a:pt x="151" y="153"/>
                    </a:lnTo>
                    <a:lnTo>
                      <a:pt x="130" y="144"/>
                    </a:lnTo>
                    <a:lnTo>
                      <a:pt x="116" y="115"/>
                    </a:lnTo>
                    <a:lnTo>
                      <a:pt x="138" y="78"/>
                    </a:lnTo>
                    <a:lnTo>
                      <a:pt x="178" y="63"/>
                    </a:lnTo>
                    <a:lnTo>
                      <a:pt x="166" y="57"/>
                    </a:lnTo>
                    <a:lnTo>
                      <a:pt x="173" y="37"/>
                    </a:lnTo>
                    <a:lnTo>
                      <a:pt x="128" y="34"/>
                    </a:lnTo>
                    <a:lnTo>
                      <a:pt x="95" y="0"/>
                    </a:lnTo>
                    <a:lnTo>
                      <a:pt x="87" y="25"/>
                    </a:lnTo>
                    <a:lnTo>
                      <a:pt x="53" y="47"/>
                    </a:lnTo>
                    <a:lnTo>
                      <a:pt x="35" y="75"/>
                    </a:lnTo>
                    <a:lnTo>
                      <a:pt x="15" y="70"/>
                    </a:lnTo>
                    <a:lnTo>
                      <a:pt x="18" y="53"/>
                    </a:lnTo>
                    <a:lnTo>
                      <a:pt x="0" y="66"/>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06" name="Freeform 456"/>
              <p:cNvSpPr>
                <a:spLocks/>
              </p:cNvSpPr>
              <p:nvPr/>
            </p:nvSpPr>
            <p:spPr bwMode="gray">
              <a:xfrm>
                <a:off x="1696" y="2860"/>
                <a:ext cx="171" cy="248"/>
              </a:xfrm>
              <a:custGeom>
                <a:avLst/>
                <a:gdLst>
                  <a:gd name="T0" fmla="*/ 0 w 184"/>
                  <a:gd name="T1" fmla="*/ 21 h 209"/>
                  <a:gd name="T2" fmla="*/ 0 w 184"/>
                  <a:gd name="T3" fmla="*/ 21 h 209"/>
                  <a:gd name="T4" fmla="*/ 13 w 184"/>
                  <a:gd name="T5" fmla="*/ 43 h 209"/>
                  <a:gd name="T6" fmla="*/ 3 w 184"/>
                  <a:gd name="T7" fmla="*/ 92 h 209"/>
                  <a:gd name="T8" fmla="*/ 13 w 184"/>
                  <a:gd name="T9" fmla="*/ 97 h 209"/>
                  <a:gd name="T10" fmla="*/ 8 w 184"/>
                  <a:gd name="T11" fmla="*/ 104 h 209"/>
                  <a:gd name="T12" fmla="*/ 1 w 184"/>
                  <a:gd name="T13" fmla="*/ 124 h 209"/>
                  <a:gd name="T14" fmla="*/ 16 w 184"/>
                  <a:gd name="T15" fmla="*/ 151 h 209"/>
                  <a:gd name="T16" fmla="*/ 26 w 184"/>
                  <a:gd name="T17" fmla="*/ 208 h 209"/>
                  <a:gd name="T18" fmla="*/ 36 w 184"/>
                  <a:gd name="T19" fmla="*/ 209 h 209"/>
                  <a:gd name="T20" fmla="*/ 54 w 184"/>
                  <a:gd name="T21" fmla="*/ 193 h 209"/>
                  <a:gd name="T22" fmla="*/ 81 w 184"/>
                  <a:gd name="T23" fmla="*/ 207 h 209"/>
                  <a:gd name="T24" fmla="*/ 85 w 184"/>
                  <a:gd name="T25" fmla="*/ 197 h 209"/>
                  <a:gd name="T26" fmla="*/ 109 w 184"/>
                  <a:gd name="T27" fmla="*/ 201 h 209"/>
                  <a:gd name="T28" fmla="*/ 119 w 184"/>
                  <a:gd name="T29" fmla="*/ 159 h 209"/>
                  <a:gd name="T30" fmla="*/ 163 w 184"/>
                  <a:gd name="T31" fmla="*/ 151 h 209"/>
                  <a:gd name="T32" fmla="*/ 179 w 184"/>
                  <a:gd name="T33" fmla="*/ 166 h 209"/>
                  <a:gd name="T34" fmla="*/ 184 w 184"/>
                  <a:gd name="T35" fmla="*/ 134 h 209"/>
                  <a:gd name="T36" fmla="*/ 175 w 184"/>
                  <a:gd name="T37" fmla="*/ 107 h 209"/>
                  <a:gd name="T38" fmla="*/ 149 w 184"/>
                  <a:gd name="T39" fmla="*/ 105 h 209"/>
                  <a:gd name="T40" fmla="*/ 137 w 184"/>
                  <a:gd name="T41" fmla="*/ 64 h 209"/>
                  <a:gd name="T42" fmla="*/ 68 w 184"/>
                  <a:gd name="T43" fmla="*/ 35 h 209"/>
                  <a:gd name="T44" fmla="*/ 66 w 184"/>
                  <a:gd name="T45" fmla="*/ 0 h 209"/>
                  <a:gd name="T46" fmla="*/ 19 w 184"/>
                  <a:gd name="T47" fmla="*/ 22 h 209"/>
                  <a:gd name="T48" fmla="*/ 0 w 184"/>
                  <a:gd name="T49" fmla="*/ 2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209">
                    <a:moveTo>
                      <a:pt x="0" y="21"/>
                    </a:moveTo>
                    <a:lnTo>
                      <a:pt x="0" y="21"/>
                    </a:lnTo>
                    <a:lnTo>
                      <a:pt x="13" y="43"/>
                    </a:lnTo>
                    <a:lnTo>
                      <a:pt x="3" y="92"/>
                    </a:lnTo>
                    <a:lnTo>
                      <a:pt x="13" y="97"/>
                    </a:lnTo>
                    <a:lnTo>
                      <a:pt x="8" y="104"/>
                    </a:lnTo>
                    <a:lnTo>
                      <a:pt x="1" y="124"/>
                    </a:lnTo>
                    <a:lnTo>
                      <a:pt x="16" y="151"/>
                    </a:lnTo>
                    <a:lnTo>
                      <a:pt x="26" y="208"/>
                    </a:lnTo>
                    <a:lnTo>
                      <a:pt x="36" y="209"/>
                    </a:lnTo>
                    <a:lnTo>
                      <a:pt x="54" y="193"/>
                    </a:lnTo>
                    <a:lnTo>
                      <a:pt x="81" y="207"/>
                    </a:lnTo>
                    <a:lnTo>
                      <a:pt x="85" y="197"/>
                    </a:lnTo>
                    <a:lnTo>
                      <a:pt x="109" y="201"/>
                    </a:lnTo>
                    <a:lnTo>
                      <a:pt x="119" y="159"/>
                    </a:lnTo>
                    <a:lnTo>
                      <a:pt x="163" y="151"/>
                    </a:lnTo>
                    <a:lnTo>
                      <a:pt x="179" y="166"/>
                    </a:lnTo>
                    <a:lnTo>
                      <a:pt x="184" y="134"/>
                    </a:lnTo>
                    <a:lnTo>
                      <a:pt x="175" y="107"/>
                    </a:lnTo>
                    <a:lnTo>
                      <a:pt x="149" y="105"/>
                    </a:lnTo>
                    <a:lnTo>
                      <a:pt x="137" y="64"/>
                    </a:lnTo>
                    <a:lnTo>
                      <a:pt x="68" y="35"/>
                    </a:lnTo>
                    <a:lnTo>
                      <a:pt x="66" y="0"/>
                    </a:lnTo>
                    <a:lnTo>
                      <a:pt x="19" y="22"/>
                    </a:lnTo>
                    <a:lnTo>
                      <a:pt x="0" y="21"/>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07" name="Freeform 457"/>
              <p:cNvSpPr>
                <a:spLocks/>
              </p:cNvSpPr>
              <p:nvPr/>
            </p:nvSpPr>
            <p:spPr bwMode="gray">
              <a:xfrm>
                <a:off x="1797" y="3039"/>
                <a:ext cx="118" cy="157"/>
              </a:xfrm>
              <a:custGeom>
                <a:avLst/>
                <a:gdLst>
                  <a:gd name="T0" fmla="*/ 0 w 126"/>
                  <a:gd name="T1" fmla="*/ 50 h 132"/>
                  <a:gd name="T2" fmla="*/ 0 w 126"/>
                  <a:gd name="T3" fmla="*/ 50 h 132"/>
                  <a:gd name="T4" fmla="*/ 10 w 126"/>
                  <a:gd name="T5" fmla="*/ 8 h 132"/>
                  <a:gd name="T6" fmla="*/ 54 w 126"/>
                  <a:gd name="T7" fmla="*/ 0 h 132"/>
                  <a:gd name="T8" fmla="*/ 70 w 126"/>
                  <a:gd name="T9" fmla="*/ 15 h 132"/>
                  <a:gd name="T10" fmla="*/ 74 w 126"/>
                  <a:gd name="T11" fmla="*/ 46 h 132"/>
                  <a:gd name="T12" fmla="*/ 105 w 126"/>
                  <a:gd name="T13" fmla="*/ 51 h 132"/>
                  <a:gd name="T14" fmla="*/ 110 w 126"/>
                  <a:gd name="T15" fmla="*/ 73 h 132"/>
                  <a:gd name="T16" fmla="*/ 126 w 126"/>
                  <a:gd name="T17" fmla="*/ 77 h 132"/>
                  <a:gd name="T18" fmla="*/ 123 w 126"/>
                  <a:gd name="T19" fmla="*/ 104 h 132"/>
                  <a:gd name="T20" fmla="*/ 107 w 126"/>
                  <a:gd name="T21" fmla="*/ 132 h 132"/>
                  <a:gd name="T22" fmla="*/ 66 w 126"/>
                  <a:gd name="T23" fmla="*/ 130 h 132"/>
                  <a:gd name="T24" fmla="*/ 74 w 126"/>
                  <a:gd name="T25" fmla="*/ 98 h 132"/>
                  <a:gd name="T26" fmla="*/ 0 w 126"/>
                  <a:gd name="T27"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132">
                    <a:moveTo>
                      <a:pt x="0" y="50"/>
                    </a:moveTo>
                    <a:lnTo>
                      <a:pt x="0" y="50"/>
                    </a:lnTo>
                    <a:lnTo>
                      <a:pt x="10" y="8"/>
                    </a:lnTo>
                    <a:lnTo>
                      <a:pt x="54" y="0"/>
                    </a:lnTo>
                    <a:lnTo>
                      <a:pt x="70" y="15"/>
                    </a:lnTo>
                    <a:lnTo>
                      <a:pt x="74" y="46"/>
                    </a:lnTo>
                    <a:lnTo>
                      <a:pt x="105" y="51"/>
                    </a:lnTo>
                    <a:lnTo>
                      <a:pt x="110" y="73"/>
                    </a:lnTo>
                    <a:lnTo>
                      <a:pt x="126" y="77"/>
                    </a:lnTo>
                    <a:lnTo>
                      <a:pt x="123" y="104"/>
                    </a:lnTo>
                    <a:lnTo>
                      <a:pt x="107" y="132"/>
                    </a:lnTo>
                    <a:lnTo>
                      <a:pt x="66" y="130"/>
                    </a:lnTo>
                    <a:lnTo>
                      <a:pt x="74" y="98"/>
                    </a:lnTo>
                    <a:lnTo>
                      <a:pt x="0" y="5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08" name="Freeform 458"/>
              <p:cNvSpPr>
                <a:spLocks/>
              </p:cNvSpPr>
              <p:nvPr/>
            </p:nvSpPr>
            <p:spPr bwMode="gray">
              <a:xfrm>
                <a:off x="272" y="1085"/>
                <a:ext cx="430" cy="478"/>
              </a:xfrm>
              <a:custGeom>
                <a:avLst/>
                <a:gdLst>
                  <a:gd name="T0" fmla="*/ 0 w 460"/>
                  <a:gd name="T1" fmla="*/ 154 h 402"/>
                  <a:gd name="T2" fmla="*/ 18 w 460"/>
                  <a:gd name="T3" fmla="*/ 165 h 402"/>
                  <a:gd name="T4" fmla="*/ 75 w 460"/>
                  <a:gd name="T5" fmla="*/ 178 h 402"/>
                  <a:gd name="T6" fmla="*/ 111 w 460"/>
                  <a:gd name="T7" fmla="*/ 176 h 402"/>
                  <a:gd name="T8" fmla="*/ 106 w 460"/>
                  <a:gd name="T9" fmla="*/ 205 h 402"/>
                  <a:gd name="T10" fmla="*/ 28 w 460"/>
                  <a:gd name="T11" fmla="*/ 255 h 402"/>
                  <a:gd name="T12" fmla="*/ 31 w 460"/>
                  <a:gd name="T13" fmla="*/ 257 h 402"/>
                  <a:gd name="T14" fmla="*/ 65 w 460"/>
                  <a:gd name="T15" fmla="*/ 270 h 402"/>
                  <a:gd name="T16" fmla="*/ 63 w 460"/>
                  <a:gd name="T17" fmla="*/ 295 h 402"/>
                  <a:gd name="T18" fmla="*/ 99 w 460"/>
                  <a:gd name="T19" fmla="*/ 270 h 402"/>
                  <a:gd name="T20" fmla="*/ 97 w 460"/>
                  <a:gd name="T21" fmla="*/ 310 h 402"/>
                  <a:gd name="T22" fmla="*/ 119 w 460"/>
                  <a:gd name="T23" fmla="*/ 305 h 402"/>
                  <a:gd name="T24" fmla="*/ 144 w 460"/>
                  <a:gd name="T25" fmla="*/ 313 h 402"/>
                  <a:gd name="T26" fmla="*/ 172 w 460"/>
                  <a:gd name="T27" fmla="*/ 311 h 402"/>
                  <a:gd name="T28" fmla="*/ 119 w 460"/>
                  <a:gd name="T29" fmla="*/ 371 h 402"/>
                  <a:gd name="T30" fmla="*/ 90 w 460"/>
                  <a:gd name="T31" fmla="*/ 383 h 402"/>
                  <a:gd name="T32" fmla="*/ 97 w 460"/>
                  <a:gd name="T33" fmla="*/ 388 h 402"/>
                  <a:gd name="T34" fmla="*/ 144 w 460"/>
                  <a:gd name="T35" fmla="*/ 376 h 402"/>
                  <a:gd name="T36" fmla="*/ 155 w 460"/>
                  <a:gd name="T37" fmla="*/ 368 h 402"/>
                  <a:gd name="T38" fmla="*/ 224 w 460"/>
                  <a:gd name="T39" fmla="*/ 316 h 402"/>
                  <a:gd name="T40" fmla="*/ 265 w 460"/>
                  <a:gd name="T41" fmla="*/ 259 h 402"/>
                  <a:gd name="T42" fmla="*/ 266 w 460"/>
                  <a:gd name="T43" fmla="*/ 259 h 402"/>
                  <a:gd name="T44" fmla="*/ 276 w 460"/>
                  <a:gd name="T45" fmla="*/ 263 h 402"/>
                  <a:gd name="T46" fmla="*/ 254 w 460"/>
                  <a:gd name="T47" fmla="*/ 273 h 402"/>
                  <a:gd name="T48" fmla="*/ 260 w 460"/>
                  <a:gd name="T49" fmla="*/ 293 h 402"/>
                  <a:gd name="T50" fmla="*/ 298 w 460"/>
                  <a:gd name="T51" fmla="*/ 289 h 402"/>
                  <a:gd name="T52" fmla="*/ 298 w 460"/>
                  <a:gd name="T53" fmla="*/ 270 h 402"/>
                  <a:gd name="T54" fmla="*/ 307 w 460"/>
                  <a:gd name="T55" fmla="*/ 268 h 402"/>
                  <a:gd name="T56" fmla="*/ 326 w 460"/>
                  <a:gd name="T57" fmla="*/ 273 h 402"/>
                  <a:gd name="T58" fmla="*/ 427 w 460"/>
                  <a:gd name="T59" fmla="*/ 295 h 402"/>
                  <a:gd name="T60" fmla="*/ 446 w 460"/>
                  <a:gd name="T61" fmla="*/ 292 h 402"/>
                  <a:gd name="T62" fmla="*/ 452 w 460"/>
                  <a:gd name="T63" fmla="*/ 310 h 402"/>
                  <a:gd name="T64" fmla="*/ 445 w 460"/>
                  <a:gd name="T65" fmla="*/ 283 h 402"/>
                  <a:gd name="T66" fmla="*/ 416 w 460"/>
                  <a:gd name="T67" fmla="*/ 47 h 402"/>
                  <a:gd name="T68" fmla="*/ 245 w 460"/>
                  <a:gd name="T69" fmla="*/ 16 h 402"/>
                  <a:gd name="T70" fmla="*/ 193 w 460"/>
                  <a:gd name="T71" fmla="*/ 18 h 402"/>
                  <a:gd name="T72" fmla="*/ 192 w 460"/>
                  <a:gd name="T73" fmla="*/ 7 h 402"/>
                  <a:gd name="T74" fmla="*/ 155 w 460"/>
                  <a:gd name="T75" fmla="*/ 16 h 402"/>
                  <a:gd name="T76" fmla="*/ 124 w 460"/>
                  <a:gd name="T77" fmla="*/ 31 h 402"/>
                  <a:gd name="T78" fmla="*/ 92 w 460"/>
                  <a:gd name="T79" fmla="*/ 30 h 402"/>
                  <a:gd name="T80" fmla="*/ 84 w 460"/>
                  <a:gd name="T81" fmla="*/ 38 h 402"/>
                  <a:gd name="T82" fmla="*/ 28 w 460"/>
                  <a:gd name="T83" fmla="*/ 69 h 402"/>
                  <a:gd name="T84" fmla="*/ 18 w 460"/>
                  <a:gd name="T85" fmla="*/ 83 h 402"/>
                  <a:gd name="T86" fmla="*/ 131 w 460"/>
                  <a:gd name="T87" fmla="*/ 132 h 402"/>
                  <a:gd name="T88" fmla="*/ 92 w 460"/>
                  <a:gd name="T89" fmla="*/ 137 h 402"/>
                  <a:gd name="T90" fmla="*/ 94 w 460"/>
                  <a:gd name="T91" fmla="*/ 144 h 402"/>
                  <a:gd name="T92" fmla="*/ 66 w 460"/>
                  <a:gd name="T93" fmla="*/ 128 h 402"/>
                  <a:gd name="T94" fmla="*/ 0 w 460"/>
                  <a:gd name="T95" fmla="*/ 15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0" h="402">
                    <a:moveTo>
                      <a:pt x="0" y="154"/>
                    </a:moveTo>
                    <a:lnTo>
                      <a:pt x="0" y="154"/>
                    </a:lnTo>
                    <a:lnTo>
                      <a:pt x="29" y="161"/>
                    </a:lnTo>
                    <a:lnTo>
                      <a:pt x="18" y="165"/>
                    </a:lnTo>
                    <a:lnTo>
                      <a:pt x="30" y="179"/>
                    </a:lnTo>
                    <a:lnTo>
                      <a:pt x="75" y="178"/>
                    </a:lnTo>
                    <a:lnTo>
                      <a:pt x="82" y="189"/>
                    </a:lnTo>
                    <a:lnTo>
                      <a:pt x="111" y="176"/>
                    </a:lnTo>
                    <a:lnTo>
                      <a:pt x="100" y="182"/>
                    </a:lnTo>
                    <a:lnTo>
                      <a:pt x="106" y="205"/>
                    </a:lnTo>
                    <a:lnTo>
                      <a:pt x="45" y="228"/>
                    </a:lnTo>
                    <a:lnTo>
                      <a:pt x="28" y="255"/>
                    </a:lnTo>
                    <a:lnTo>
                      <a:pt x="43" y="251"/>
                    </a:lnTo>
                    <a:lnTo>
                      <a:pt x="31" y="257"/>
                    </a:lnTo>
                    <a:lnTo>
                      <a:pt x="43" y="267"/>
                    </a:lnTo>
                    <a:lnTo>
                      <a:pt x="65" y="270"/>
                    </a:lnTo>
                    <a:lnTo>
                      <a:pt x="53" y="283"/>
                    </a:lnTo>
                    <a:lnTo>
                      <a:pt x="63" y="295"/>
                    </a:lnTo>
                    <a:lnTo>
                      <a:pt x="75" y="298"/>
                    </a:lnTo>
                    <a:lnTo>
                      <a:pt x="99" y="270"/>
                    </a:lnTo>
                    <a:lnTo>
                      <a:pt x="84" y="283"/>
                    </a:lnTo>
                    <a:lnTo>
                      <a:pt x="97" y="310"/>
                    </a:lnTo>
                    <a:lnTo>
                      <a:pt x="90" y="321"/>
                    </a:lnTo>
                    <a:lnTo>
                      <a:pt x="119" y="305"/>
                    </a:lnTo>
                    <a:lnTo>
                      <a:pt x="138" y="324"/>
                    </a:lnTo>
                    <a:lnTo>
                      <a:pt x="144" y="313"/>
                    </a:lnTo>
                    <a:lnTo>
                      <a:pt x="151" y="321"/>
                    </a:lnTo>
                    <a:lnTo>
                      <a:pt x="172" y="311"/>
                    </a:lnTo>
                    <a:lnTo>
                      <a:pt x="143" y="361"/>
                    </a:lnTo>
                    <a:lnTo>
                      <a:pt x="119" y="371"/>
                    </a:lnTo>
                    <a:lnTo>
                      <a:pt x="119" y="382"/>
                    </a:lnTo>
                    <a:lnTo>
                      <a:pt x="90" y="383"/>
                    </a:lnTo>
                    <a:lnTo>
                      <a:pt x="70" y="402"/>
                    </a:lnTo>
                    <a:lnTo>
                      <a:pt x="97" y="388"/>
                    </a:lnTo>
                    <a:lnTo>
                      <a:pt x="126" y="388"/>
                    </a:lnTo>
                    <a:lnTo>
                      <a:pt x="144" y="376"/>
                    </a:lnTo>
                    <a:lnTo>
                      <a:pt x="136" y="365"/>
                    </a:lnTo>
                    <a:lnTo>
                      <a:pt x="155" y="368"/>
                    </a:lnTo>
                    <a:lnTo>
                      <a:pt x="213" y="329"/>
                    </a:lnTo>
                    <a:lnTo>
                      <a:pt x="224" y="316"/>
                    </a:lnTo>
                    <a:lnTo>
                      <a:pt x="214" y="305"/>
                    </a:lnTo>
                    <a:lnTo>
                      <a:pt x="265" y="259"/>
                    </a:lnTo>
                    <a:lnTo>
                      <a:pt x="272" y="236"/>
                    </a:lnTo>
                    <a:lnTo>
                      <a:pt x="266" y="259"/>
                    </a:lnTo>
                    <a:lnTo>
                      <a:pt x="287" y="254"/>
                    </a:lnTo>
                    <a:lnTo>
                      <a:pt x="276" y="263"/>
                    </a:lnTo>
                    <a:lnTo>
                      <a:pt x="292" y="268"/>
                    </a:lnTo>
                    <a:lnTo>
                      <a:pt x="254" y="273"/>
                    </a:lnTo>
                    <a:lnTo>
                      <a:pt x="248" y="293"/>
                    </a:lnTo>
                    <a:lnTo>
                      <a:pt x="260" y="293"/>
                    </a:lnTo>
                    <a:lnTo>
                      <a:pt x="249" y="308"/>
                    </a:lnTo>
                    <a:lnTo>
                      <a:pt x="298" y="289"/>
                    </a:lnTo>
                    <a:lnTo>
                      <a:pt x="305" y="277"/>
                    </a:lnTo>
                    <a:lnTo>
                      <a:pt x="298" y="270"/>
                    </a:lnTo>
                    <a:lnTo>
                      <a:pt x="310" y="259"/>
                    </a:lnTo>
                    <a:lnTo>
                      <a:pt x="307" y="268"/>
                    </a:lnTo>
                    <a:lnTo>
                      <a:pt x="332" y="262"/>
                    </a:lnTo>
                    <a:lnTo>
                      <a:pt x="326" y="273"/>
                    </a:lnTo>
                    <a:lnTo>
                      <a:pt x="368" y="289"/>
                    </a:lnTo>
                    <a:lnTo>
                      <a:pt x="427" y="295"/>
                    </a:lnTo>
                    <a:lnTo>
                      <a:pt x="438" y="287"/>
                    </a:lnTo>
                    <a:lnTo>
                      <a:pt x="446" y="292"/>
                    </a:lnTo>
                    <a:lnTo>
                      <a:pt x="435" y="301"/>
                    </a:lnTo>
                    <a:lnTo>
                      <a:pt x="452" y="310"/>
                    </a:lnTo>
                    <a:lnTo>
                      <a:pt x="460" y="302"/>
                    </a:lnTo>
                    <a:lnTo>
                      <a:pt x="445" y="283"/>
                    </a:lnTo>
                    <a:lnTo>
                      <a:pt x="416" y="283"/>
                    </a:lnTo>
                    <a:lnTo>
                      <a:pt x="416" y="47"/>
                    </a:lnTo>
                    <a:lnTo>
                      <a:pt x="249" y="27"/>
                    </a:lnTo>
                    <a:lnTo>
                      <a:pt x="245" y="16"/>
                    </a:lnTo>
                    <a:lnTo>
                      <a:pt x="198" y="8"/>
                    </a:lnTo>
                    <a:lnTo>
                      <a:pt x="193" y="18"/>
                    </a:lnTo>
                    <a:lnTo>
                      <a:pt x="179" y="16"/>
                    </a:lnTo>
                    <a:lnTo>
                      <a:pt x="192" y="7"/>
                    </a:lnTo>
                    <a:lnTo>
                      <a:pt x="174" y="0"/>
                    </a:lnTo>
                    <a:lnTo>
                      <a:pt x="155" y="16"/>
                    </a:lnTo>
                    <a:lnTo>
                      <a:pt x="124" y="18"/>
                    </a:lnTo>
                    <a:lnTo>
                      <a:pt x="124" y="31"/>
                    </a:lnTo>
                    <a:lnTo>
                      <a:pt x="120" y="23"/>
                    </a:lnTo>
                    <a:lnTo>
                      <a:pt x="92" y="30"/>
                    </a:lnTo>
                    <a:lnTo>
                      <a:pt x="97" y="42"/>
                    </a:lnTo>
                    <a:lnTo>
                      <a:pt x="84" y="38"/>
                    </a:lnTo>
                    <a:lnTo>
                      <a:pt x="67" y="61"/>
                    </a:lnTo>
                    <a:lnTo>
                      <a:pt x="28" y="69"/>
                    </a:lnTo>
                    <a:lnTo>
                      <a:pt x="30" y="80"/>
                    </a:lnTo>
                    <a:lnTo>
                      <a:pt x="18" y="83"/>
                    </a:lnTo>
                    <a:lnTo>
                      <a:pt x="66" y="116"/>
                    </a:lnTo>
                    <a:lnTo>
                      <a:pt x="131" y="132"/>
                    </a:lnTo>
                    <a:lnTo>
                      <a:pt x="90" y="127"/>
                    </a:lnTo>
                    <a:lnTo>
                      <a:pt x="92" y="137"/>
                    </a:lnTo>
                    <a:lnTo>
                      <a:pt x="108" y="137"/>
                    </a:lnTo>
                    <a:lnTo>
                      <a:pt x="94" y="144"/>
                    </a:lnTo>
                    <a:lnTo>
                      <a:pt x="66" y="142"/>
                    </a:lnTo>
                    <a:lnTo>
                      <a:pt x="66" y="128"/>
                    </a:lnTo>
                    <a:lnTo>
                      <a:pt x="52" y="131"/>
                    </a:lnTo>
                    <a:lnTo>
                      <a:pt x="0" y="154"/>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09" name="Freeform 459"/>
              <p:cNvSpPr>
                <a:spLocks/>
              </p:cNvSpPr>
              <p:nvPr/>
            </p:nvSpPr>
            <p:spPr bwMode="gray">
              <a:xfrm>
                <a:off x="662" y="1066"/>
                <a:ext cx="1236" cy="802"/>
              </a:xfrm>
              <a:custGeom>
                <a:avLst/>
                <a:gdLst>
                  <a:gd name="T0" fmla="*/ 106 w 1322"/>
                  <a:gd name="T1" fmla="*/ 93 h 674"/>
                  <a:gd name="T2" fmla="*/ 125 w 1322"/>
                  <a:gd name="T3" fmla="*/ 79 h 674"/>
                  <a:gd name="T4" fmla="*/ 201 w 1322"/>
                  <a:gd name="T5" fmla="*/ 39 h 674"/>
                  <a:gd name="T6" fmla="*/ 284 w 1322"/>
                  <a:gd name="T7" fmla="*/ 59 h 674"/>
                  <a:gd name="T8" fmla="*/ 395 w 1322"/>
                  <a:gd name="T9" fmla="*/ 108 h 674"/>
                  <a:gd name="T10" fmla="*/ 515 w 1322"/>
                  <a:gd name="T11" fmla="*/ 141 h 674"/>
                  <a:gd name="T12" fmla="*/ 511 w 1322"/>
                  <a:gd name="T13" fmla="*/ 105 h 674"/>
                  <a:gd name="T14" fmla="*/ 585 w 1322"/>
                  <a:gd name="T15" fmla="*/ 105 h 674"/>
                  <a:gd name="T16" fmla="*/ 676 w 1322"/>
                  <a:gd name="T17" fmla="*/ 120 h 674"/>
                  <a:gd name="T18" fmla="*/ 678 w 1322"/>
                  <a:gd name="T19" fmla="*/ 96 h 674"/>
                  <a:gd name="T20" fmla="*/ 709 w 1322"/>
                  <a:gd name="T21" fmla="*/ 129 h 674"/>
                  <a:gd name="T22" fmla="*/ 717 w 1322"/>
                  <a:gd name="T23" fmla="*/ 89 h 674"/>
                  <a:gd name="T24" fmla="*/ 703 w 1322"/>
                  <a:gd name="T25" fmla="*/ 20 h 674"/>
                  <a:gd name="T26" fmla="*/ 768 w 1322"/>
                  <a:gd name="T27" fmla="*/ 51 h 674"/>
                  <a:gd name="T28" fmla="*/ 778 w 1322"/>
                  <a:gd name="T29" fmla="*/ 69 h 674"/>
                  <a:gd name="T30" fmla="*/ 819 w 1322"/>
                  <a:gd name="T31" fmla="*/ 85 h 674"/>
                  <a:gd name="T32" fmla="*/ 843 w 1322"/>
                  <a:gd name="T33" fmla="*/ 124 h 674"/>
                  <a:gd name="T34" fmla="*/ 905 w 1322"/>
                  <a:gd name="T35" fmla="*/ 63 h 674"/>
                  <a:gd name="T36" fmla="*/ 907 w 1322"/>
                  <a:gd name="T37" fmla="*/ 97 h 674"/>
                  <a:gd name="T38" fmla="*/ 888 w 1322"/>
                  <a:gd name="T39" fmla="*/ 155 h 674"/>
                  <a:gd name="T40" fmla="*/ 790 w 1322"/>
                  <a:gd name="T41" fmla="*/ 162 h 674"/>
                  <a:gd name="T42" fmla="*/ 792 w 1322"/>
                  <a:gd name="T43" fmla="*/ 207 h 674"/>
                  <a:gd name="T44" fmla="*/ 781 w 1322"/>
                  <a:gd name="T45" fmla="*/ 236 h 674"/>
                  <a:gd name="T46" fmla="*/ 750 w 1322"/>
                  <a:gd name="T47" fmla="*/ 257 h 674"/>
                  <a:gd name="T48" fmla="*/ 741 w 1322"/>
                  <a:gd name="T49" fmla="*/ 333 h 674"/>
                  <a:gd name="T50" fmla="*/ 862 w 1322"/>
                  <a:gd name="T51" fmla="*/ 407 h 674"/>
                  <a:gd name="T52" fmla="*/ 909 w 1322"/>
                  <a:gd name="T53" fmla="*/ 458 h 674"/>
                  <a:gd name="T54" fmla="*/ 928 w 1322"/>
                  <a:gd name="T55" fmla="*/ 500 h 674"/>
                  <a:gd name="T56" fmla="*/ 948 w 1322"/>
                  <a:gd name="T57" fmla="*/ 426 h 674"/>
                  <a:gd name="T58" fmla="*/ 963 w 1322"/>
                  <a:gd name="T59" fmla="*/ 333 h 674"/>
                  <a:gd name="T60" fmla="*/ 974 w 1322"/>
                  <a:gd name="T61" fmla="*/ 286 h 674"/>
                  <a:gd name="T62" fmla="*/ 1021 w 1322"/>
                  <a:gd name="T63" fmla="*/ 256 h 674"/>
                  <a:gd name="T64" fmla="*/ 1107 w 1322"/>
                  <a:gd name="T65" fmla="*/ 282 h 674"/>
                  <a:gd name="T66" fmla="*/ 1113 w 1322"/>
                  <a:gd name="T67" fmla="*/ 321 h 674"/>
                  <a:gd name="T68" fmla="*/ 1110 w 1322"/>
                  <a:gd name="T69" fmla="*/ 354 h 674"/>
                  <a:gd name="T70" fmla="*/ 1160 w 1322"/>
                  <a:gd name="T71" fmla="*/ 340 h 674"/>
                  <a:gd name="T72" fmla="*/ 1204 w 1322"/>
                  <a:gd name="T73" fmla="*/ 323 h 674"/>
                  <a:gd name="T74" fmla="*/ 1202 w 1322"/>
                  <a:gd name="T75" fmla="*/ 339 h 674"/>
                  <a:gd name="T76" fmla="*/ 1225 w 1322"/>
                  <a:gd name="T77" fmla="*/ 358 h 674"/>
                  <a:gd name="T78" fmla="*/ 1229 w 1322"/>
                  <a:gd name="T79" fmla="*/ 381 h 674"/>
                  <a:gd name="T80" fmla="*/ 1269 w 1322"/>
                  <a:gd name="T81" fmla="*/ 411 h 674"/>
                  <a:gd name="T82" fmla="*/ 1299 w 1322"/>
                  <a:gd name="T83" fmla="*/ 433 h 674"/>
                  <a:gd name="T84" fmla="*/ 1312 w 1322"/>
                  <a:gd name="T85" fmla="*/ 455 h 674"/>
                  <a:gd name="T86" fmla="*/ 1119 w 1322"/>
                  <a:gd name="T87" fmla="*/ 542 h 674"/>
                  <a:gd name="T88" fmla="*/ 1188 w 1322"/>
                  <a:gd name="T89" fmla="*/ 547 h 674"/>
                  <a:gd name="T90" fmla="*/ 1195 w 1322"/>
                  <a:gd name="T91" fmla="*/ 599 h 674"/>
                  <a:gd name="T92" fmla="*/ 1257 w 1322"/>
                  <a:gd name="T93" fmla="*/ 594 h 674"/>
                  <a:gd name="T94" fmla="*/ 1160 w 1322"/>
                  <a:gd name="T95" fmla="*/ 628 h 674"/>
                  <a:gd name="T96" fmla="*/ 1146 w 1322"/>
                  <a:gd name="T97" fmla="*/ 613 h 674"/>
                  <a:gd name="T98" fmla="*/ 1090 w 1322"/>
                  <a:gd name="T99" fmla="*/ 612 h 674"/>
                  <a:gd name="T100" fmla="*/ 960 w 1322"/>
                  <a:gd name="T101" fmla="*/ 651 h 674"/>
                  <a:gd name="T102" fmla="*/ 907 w 1322"/>
                  <a:gd name="T103" fmla="*/ 661 h 674"/>
                  <a:gd name="T104" fmla="*/ 931 w 1322"/>
                  <a:gd name="T105" fmla="*/ 624 h 674"/>
                  <a:gd name="T106" fmla="*/ 875 w 1322"/>
                  <a:gd name="T107" fmla="*/ 589 h 674"/>
                  <a:gd name="T108" fmla="*/ 835 w 1322"/>
                  <a:gd name="T109" fmla="*/ 544 h 674"/>
                  <a:gd name="T110" fmla="*/ 721 w 1322"/>
                  <a:gd name="T111" fmla="*/ 545 h 674"/>
                  <a:gd name="T112" fmla="*/ 276 w 1322"/>
                  <a:gd name="T113" fmla="*/ 525 h 674"/>
                  <a:gd name="T114" fmla="*/ 213 w 1322"/>
                  <a:gd name="T115" fmla="*/ 490 h 674"/>
                  <a:gd name="T116" fmla="*/ 169 w 1322"/>
                  <a:gd name="T117" fmla="*/ 416 h 674"/>
                  <a:gd name="T118" fmla="*/ 54 w 1322"/>
                  <a:gd name="T119" fmla="*/ 330 h 674"/>
                  <a:gd name="T120" fmla="*/ 0 w 1322"/>
                  <a:gd name="T121" fmla="*/ 299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2" h="674">
                    <a:moveTo>
                      <a:pt x="0" y="299"/>
                    </a:moveTo>
                    <a:lnTo>
                      <a:pt x="0" y="299"/>
                    </a:lnTo>
                    <a:lnTo>
                      <a:pt x="0" y="63"/>
                    </a:lnTo>
                    <a:lnTo>
                      <a:pt x="106" y="93"/>
                    </a:lnTo>
                    <a:lnTo>
                      <a:pt x="100" y="81"/>
                    </a:lnTo>
                    <a:lnTo>
                      <a:pt x="109" y="73"/>
                    </a:lnTo>
                    <a:lnTo>
                      <a:pt x="175" y="47"/>
                    </a:lnTo>
                    <a:lnTo>
                      <a:pt x="125" y="79"/>
                    </a:lnTo>
                    <a:lnTo>
                      <a:pt x="154" y="70"/>
                    </a:lnTo>
                    <a:lnTo>
                      <a:pt x="154" y="77"/>
                    </a:lnTo>
                    <a:lnTo>
                      <a:pt x="208" y="48"/>
                    </a:lnTo>
                    <a:lnTo>
                      <a:pt x="201" y="39"/>
                    </a:lnTo>
                    <a:lnTo>
                      <a:pt x="236" y="73"/>
                    </a:lnTo>
                    <a:lnTo>
                      <a:pt x="259" y="53"/>
                    </a:lnTo>
                    <a:lnTo>
                      <a:pt x="256" y="73"/>
                    </a:lnTo>
                    <a:lnTo>
                      <a:pt x="284" y="59"/>
                    </a:lnTo>
                    <a:lnTo>
                      <a:pt x="362" y="83"/>
                    </a:lnTo>
                    <a:lnTo>
                      <a:pt x="398" y="81"/>
                    </a:lnTo>
                    <a:lnTo>
                      <a:pt x="419" y="96"/>
                    </a:lnTo>
                    <a:lnTo>
                      <a:pt x="395" y="108"/>
                    </a:lnTo>
                    <a:lnTo>
                      <a:pt x="408" y="113"/>
                    </a:lnTo>
                    <a:lnTo>
                      <a:pt x="479" y="107"/>
                    </a:lnTo>
                    <a:lnTo>
                      <a:pt x="511" y="127"/>
                    </a:lnTo>
                    <a:lnTo>
                      <a:pt x="515" y="141"/>
                    </a:lnTo>
                    <a:lnTo>
                      <a:pt x="523" y="131"/>
                    </a:lnTo>
                    <a:lnTo>
                      <a:pt x="511" y="113"/>
                    </a:lnTo>
                    <a:lnTo>
                      <a:pt x="543" y="91"/>
                    </a:lnTo>
                    <a:lnTo>
                      <a:pt x="511" y="105"/>
                    </a:lnTo>
                    <a:lnTo>
                      <a:pt x="499" y="99"/>
                    </a:lnTo>
                    <a:lnTo>
                      <a:pt x="539" y="81"/>
                    </a:lnTo>
                    <a:lnTo>
                      <a:pt x="561" y="106"/>
                    </a:lnTo>
                    <a:lnTo>
                      <a:pt x="585" y="105"/>
                    </a:lnTo>
                    <a:lnTo>
                      <a:pt x="599" y="116"/>
                    </a:lnTo>
                    <a:lnTo>
                      <a:pt x="660" y="113"/>
                    </a:lnTo>
                    <a:lnTo>
                      <a:pt x="659" y="106"/>
                    </a:lnTo>
                    <a:lnTo>
                      <a:pt x="676" y="120"/>
                    </a:lnTo>
                    <a:lnTo>
                      <a:pt x="679" y="108"/>
                    </a:lnTo>
                    <a:lnTo>
                      <a:pt x="665" y="112"/>
                    </a:lnTo>
                    <a:lnTo>
                      <a:pt x="654" y="98"/>
                    </a:lnTo>
                    <a:lnTo>
                      <a:pt x="678" y="96"/>
                    </a:lnTo>
                    <a:lnTo>
                      <a:pt x="687" y="107"/>
                    </a:lnTo>
                    <a:lnTo>
                      <a:pt x="696" y="104"/>
                    </a:lnTo>
                    <a:lnTo>
                      <a:pt x="692" y="121"/>
                    </a:lnTo>
                    <a:lnTo>
                      <a:pt x="709" y="129"/>
                    </a:lnTo>
                    <a:lnTo>
                      <a:pt x="703" y="106"/>
                    </a:lnTo>
                    <a:lnTo>
                      <a:pt x="736" y="93"/>
                    </a:lnTo>
                    <a:lnTo>
                      <a:pt x="726" y="81"/>
                    </a:lnTo>
                    <a:lnTo>
                      <a:pt x="717" y="89"/>
                    </a:lnTo>
                    <a:lnTo>
                      <a:pt x="734" y="69"/>
                    </a:lnTo>
                    <a:lnTo>
                      <a:pt x="688" y="54"/>
                    </a:lnTo>
                    <a:lnTo>
                      <a:pt x="693" y="20"/>
                    </a:lnTo>
                    <a:lnTo>
                      <a:pt x="703" y="20"/>
                    </a:lnTo>
                    <a:lnTo>
                      <a:pt x="710" y="0"/>
                    </a:lnTo>
                    <a:lnTo>
                      <a:pt x="744" y="20"/>
                    </a:lnTo>
                    <a:lnTo>
                      <a:pt x="744" y="32"/>
                    </a:lnTo>
                    <a:lnTo>
                      <a:pt x="768" y="51"/>
                    </a:lnTo>
                    <a:lnTo>
                      <a:pt x="753" y="49"/>
                    </a:lnTo>
                    <a:lnTo>
                      <a:pt x="760" y="55"/>
                    </a:lnTo>
                    <a:lnTo>
                      <a:pt x="750" y="64"/>
                    </a:lnTo>
                    <a:lnTo>
                      <a:pt x="778" y="69"/>
                    </a:lnTo>
                    <a:lnTo>
                      <a:pt x="769" y="73"/>
                    </a:lnTo>
                    <a:lnTo>
                      <a:pt x="785" y="102"/>
                    </a:lnTo>
                    <a:lnTo>
                      <a:pt x="799" y="75"/>
                    </a:lnTo>
                    <a:lnTo>
                      <a:pt x="819" y="85"/>
                    </a:lnTo>
                    <a:lnTo>
                      <a:pt x="824" y="104"/>
                    </a:lnTo>
                    <a:lnTo>
                      <a:pt x="814" y="108"/>
                    </a:lnTo>
                    <a:lnTo>
                      <a:pt x="832" y="129"/>
                    </a:lnTo>
                    <a:lnTo>
                      <a:pt x="843" y="124"/>
                    </a:lnTo>
                    <a:lnTo>
                      <a:pt x="857" y="92"/>
                    </a:lnTo>
                    <a:lnTo>
                      <a:pt x="873" y="88"/>
                    </a:lnTo>
                    <a:lnTo>
                      <a:pt x="861" y="60"/>
                    </a:lnTo>
                    <a:lnTo>
                      <a:pt x="905" y="63"/>
                    </a:lnTo>
                    <a:lnTo>
                      <a:pt x="923" y="79"/>
                    </a:lnTo>
                    <a:lnTo>
                      <a:pt x="916" y="87"/>
                    </a:lnTo>
                    <a:lnTo>
                      <a:pt x="924" y="92"/>
                    </a:lnTo>
                    <a:lnTo>
                      <a:pt x="907" y="97"/>
                    </a:lnTo>
                    <a:lnTo>
                      <a:pt x="923" y="132"/>
                    </a:lnTo>
                    <a:lnTo>
                      <a:pt x="894" y="151"/>
                    </a:lnTo>
                    <a:lnTo>
                      <a:pt x="884" y="142"/>
                    </a:lnTo>
                    <a:lnTo>
                      <a:pt x="888" y="155"/>
                    </a:lnTo>
                    <a:lnTo>
                      <a:pt x="844" y="147"/>
                    </a:lnTo>
                    <a:lnTo>
                      <a:pt x="853" y="158"/>
                    </a:lnTo>
                    <a:lnTo>
                      <a:pt x="835" y="177"/>
                    </a:lnTo>
                    <a:lnTo>
                      <a:pt x="790" y="162"/>
                    </a:lnTo>
                    <a:lnTo>
                      <a:pt x="806" y="177"/>
                    </a:lnTo>
                    <a:lnTo>
                      <a:pt x="838" y="180"/>
                    </a:lnTo>
                    <a:lnTo>
                      <a:pt x="816" y="209"/>
                    </a:lnTo>
                    <a:lnTo>
                      <a:pt x="792" y="207"/>
                    </a:lnTo>
                    <a:lnTo>
                      <a:pt x="781" y="224"/>
                    </a:lnTo>
                    <a:lnTo>
                      <a:pt x="738" y="209"/>
                    </a:lnTo>
                    <a:lnTo>
                      <a:pt x="778" y="224"/>
                    </a:lnTo>
                    <a:lnTo>
                      <a:pt x="781" y="236"/>
                    </a:lnTo>
                    <a:lnTo>
                      <a:pt x="753" y="241"/>
                    </a:lnTo>
                    <a:lnTo>
                      <a:pt x="760" y="244"/>
                    </a:lnTo>
                    <a:lnTo>
                      <a:pt x="750" y="244"/>
                    </a:lnTo>
                    <a:lnTo>
                      <a:pt x="750" y="257"/>
                    </a:lnTo>
                    <a:lnTo>
                      <a:pt x="718" y="273"/>
                    </a:lnTo>
                    <a:lnTo>
                      <a:pt x="713" y="327"/>
                    </a:lnTo>
                    <a:lnTo>
                      <a:pt x="725" y="339"/>
                    </a:lnTo>
                    <a:lnTo>
                      <a:pt x="741" y="333"/>
                    </a:lnTo>
                    <a:lnTo>
                      <a:pt x="748" y="374"/>
                    </a:lnTo>
                    <a:lnTo>
                      <a:pt x="773" y="366"/>
                    </a:lnTo>
                    <a:lnTo>
                      <a:pt x="802" y="377"/>
                    </a:lnTo>
                    <a:lnTo>
                      <a:pt x="862" y="407"/>
                    </a:lnTo>
                    <a:lnTo>
                      <a:pt x="857" y="419"/>
                    </a:lnTo>
                    <a:lnTo>
                      <a:pt x="864" y="411"/>
                    </a:lnTo>
                    <a:lnTo>
                      <a:pt x="909" y="412"/>
                    </a:lnTo>
                    <a:lnTo>
                      <a:pt x="909" y="458"/>
                    </a:lnTo>
                    <a:lnTo>
                      <a:pt x="923" y="474"/>
                    </a:lnTo>
                    <a:lnTo>
                      <a:pt x="911" y="477"/>
                    </a:lnTo>
                    <a:lnTo>
                      <a:pt x="934" y="485"/>
                    </a:lnTo>
                    <a:lnTo>
                      <a:pt x="928" y="500"/>
                    </a:lnTo>
                    <a:lnTo>
                      <a:pt x="948" y="499"/>
                    </a:lnTo>
                    <a:lnTo>
                      <a:pt x="978" y="474"/>
                    </a:lnTo>
                    <a:lnTo>
                      <a:pt x="966" y="469"/>
                    </a:lnTo>
                    <a:lnTo>
                      <a:pt x="948" y="426"/>
                    </a:lnTo>
                    <a:lnTo>
                      <a:pt x="1005" y="388"/>
                    </a:lnTo>
                    <a:lnTo>
                      <a:pt x="997" y="388"/>
                    </a:lnTo>
                    <a:lnTo>
                      <a:pt x="984" y="344"/>
                    </a:lnTo>
                    <a:lnTo>
                      <a:pt x="963" y="333"/>
                    </a:lnTo>
                    <a:lnTo>
                      <a:pt x="990" y="314"/>
                    </a:lnTo>
                    <a:lnTo>
                      <a:pt x="980" y="305"/>
                    </a:lnTo>
                    <a:lnTo>
                      <a:pt x="986" y="289"/>
                    </a:lnTo>
                    <a:lnTo>
                      <a:pt x="974" y="286"/>
                    </a:lnTo>
                    <a:lnTo>
                      <a:pt x="986" y="269"/>
                    </a:lnTo>
                    <a:lnTo>
                      <a:pt x="973" y="260"/>
                    </a:lnTo>
                    <a:lnTo>
                      <a:pt x="979" y="245"/>
                    </a:lnTo>
                    <a:lnTo>
                      <a:pt x="1021" y="256"/>
                    </a:lnTo>
                    <a:lnTo>
                      <a:pt x="1040" y="247"/>
                    </a:lnTo>
                    <a:lnTo>
                      <a:pt x="1076" y="269"/>
                    </a:lnTo>
                    <a:lnTo>
                      <a:pt x="1076" y="278"/>
                    </a:lnTo>
                    <a:lnTo>
                      <a:pt x="1107" y="282"/>
                    </a:lnTo>
                    <a:lnTo>
                      <a:pt x="1108" y="303"/>
                    </a:lnTo>
                    <a:lnTo>
                      <a:pt x="1081" y="305"/>
                    </a:lnTo>
                    <a:lnTo>
                      <a:pt x="1106" y="308"/>
                    </a:lnTo>
                    <a:lnTo>
                      <a:pt x="1113" y="321"/>
                    </a:lnTo>
                    <a:lnTo>
                      <a:pt x="1087" y="340"/>
                    </a:lnTo>
                    <a:lnTo>
                      <a:pt x="1125" y="330"/>
                    </a:lnTo>
                    <a:lnTo>
                      <a:pt x="1126" y="347"/>
                    </a:lnTo>
                    <a:lnTo>
                      <a:pt x="1110" y="354"/>
                    </a:lnTo>
                    <a:lnTo>
                      <a:pt x="1133" y="337"/>
                    </a:lnTo>
                    <a:lnTo>
                      <a:pt x="1135" y="348"/>
                    </a:lnTo>
                    <a:lnTo>
                      <a:pt x="1156" y="332"/>
                    </a:lnTo>
                    <a:lnTo>
                      <a:pt x="1160" y="340"/>
                    </a:lnTo>
                    <a:lnTo>
                      <a:pt x="1174" y="317"/>
                    </a:lnTo>
                    <a:lnTo>
                      <a:pt x="1169" y="311"/>
                    </a:lnTo>
                    <a:lnTo>
                      <a:pt x="1186" y="299"/>
                    </a:lnTo>
                    <a:lnTo>
                      <a:pt x="1204" y="323"/>
                    </a:lnTo>
                    <a:lnTo>
                      <a:pt x="1188" y="330"/>
                    </a:lnTo>
                    <a:lnTo>
                      <a:pt x="1206" y="327"/>
                    </a:lnTo>
                    <a:lnTo>
                      <a:pt x="1212" y="337"/>
                    </a:lnTo>
                    <a:lnTo>
                      <a:pt x="1202" y="339"/>
                    </a:lnTo>
                    <a:lnTo>
                      <a:pt x="1216" y="342"/>
                    </a:lnTo>
                    <a:lnTo>
                      <a:pt x="1206" y="349"/>
                    </a:lnTo>
                    <a:lnTo>
                      <a:pt x="1217" y="347"/>
                    </a:lnTo>
                    <a:lnTo>
                      <a:pt x="1225" y="358"/>
                    </a:lnTo>
                    <a:lnTo>
                      <a:pt x="1219" y="363"/>
                    </a:lnTo>
                    <a:lnTo>
                      <a:pt x="1235" y="372"/>
                    </a:lnTo>
                    <a:lnTo>
                      <a:pt x="1210" y="381"/>
                    </a:lnTo>
                    <a:lnTo>
                      <a:pt x="1229" y="381"/>
                    </a:lnTo>
                    <a:lnTo>
                      <a:pt x="1225" y="391"/>
                    </a:lnTo>
                    <a:lnTo>
                      <a:pt x="1250" y="399"/>
                    </a:lnTo>
                    <a:lnTo>
                      <a:pt x="1261" y="418"/>
                    </a:lnTo>
                    <a:lnTo>
                      <a:pt x="1269" y="411"/>
                    </a:lnTo>
                    <a:lnTo>
                      <a:pt x="1296" y="426"/>
                    </a:lnTo>
                    <a:lnTo>
                      <a:pt x="1239" y="443"/>
                    </a:lnTo>
                    <a:lnTo>
                      <a:pt x="1250" y="453"/>
                    </a:lnTo>
                    <a:lnTo>
                      <a:pt x="1299" y="433"/>
                    </a:lnTo>
                    <a:lnTo>
                      <a:pt x="1299" y="450"/>
                    </a:lnTo>
                    <a:lnTo>
                      <a:pt x="1320" y="446"/>
                    </a:lnTo>
                    <a:lnTo>
                      <a:pt x="1322" y="455"/>
                    </a:lnTo>
                    <a:lnTo>
                      <a:pt x="1312" y="455"/>
                    </a:lnTo>
                    <a:lnTo>
                      <a:pt x="1322" y="474"/>
                    </a:lnTo>
                    <a:lnTo>
                      <a:pt x="1256" y="514"/>
                    </a:lnTo>
                    <a:lnTo>
                      <a:pt x="1159" y="514"/>
                    </a:lnTo>
                    <a:lnTo>
                      <a:pt x="1119" y="542"/>
                    </a:lnTo>
                    <a:lnTo>
                      <a:pt x="1085" y="581"/>
                    </a:lnTo>
                    <a:lnTo>
                      <a:pt x="1119" y="552"/>
                    </a:lnTo>
                    <a:lnTo>
                      <a:pt x="1171" y="534"/>
                    </a:lnTo>
                    <a:lnTo>
                      <a:pt x="1188" y="547"/>
                    </a:lnTo>
                    <a:lnTo>
                      <a:pt x="1155" y="559"/>
                    </a:lnTo>
                    <a:lnTo>
                      <a:pt x="1181" y="565"/>
                    </a:lnTo>
                    <a:lnTo>
                      <a:pt x="1174" y="577"/>
                    </a:lnTo>
                    <a:lnTo>
                      <a:pt x="1195" y="599"/>
                    </a:lnTo>
                    <a:lnTo>
                      <a:pt x="1237" y="607"/>
                    </a:lnTo>
                    <a:lnTo>
                      <a:pt x="1246" y="579"/>
                    </a:lnTo>
                    <a:lnTo>
                      <a:pt x="1246" y="597"/>
                    </a:lnTo>
                    <a:lnTo>
                      <a:pt x="1257" y="594"/>
                    </a:lnTo>
                    <a:lnTo>
                      <a:pt x="1238" y="612"/>
                    </a:lnTo>
                    <a:lnTo>
                      <a:pt x="1191" y="624"/>
                    </a:lnTo>
                    <a:lnTo>
                      <a:pt x="1173" y="645"/>
                    </a:lnTo>
                    <a:lnTo>
                      <a:pt x="1160" y="628"/>
                    </a:lnTo>
                    <a:lnTo>
                      <a:pt x="1206" y="610"/>
                    </a:lnTo>
                    <a:lnTo>
                      <a:pt x="1181" y="611"/>
                    </a:lnTo>
                    <a:lnTo>
                      <a:pt x="1186" y="599"/>
                    </a:lnTo>
                    <a:lnTo>
                      <a:pt x="1146" y="613"/>
                    </a:lnTo>
                    <a:lnTo>
                      <a:pt x="1135" y="604"/>
                    </a:lnTo>
                    <a:lnTo>
                      <a:pt x="1135" y="579"/>
                    </a:lnTo>
                    <a:lnTo>
                      <a:pt x="1109" y="570"/>
                    </a:lnTo>
                    <a:lnTo>
                      <a:pt x="1090" y="612"/>
                    </a:lnTo>
                    <a:lnTo>
                      <a:pt x="1011" y="628"/>
                    </a:lnTo>
                    <a:lnTo>
                      <a:pt x="958" y="641"/>
                    </a:lnTo>
                    <a:lnTo>
                      <a:pt x="947" y="649"/>
                    </a:lnTo>
                    <a:lnTo>
                      <a:pt x="960" y="651"/>
                    </a:lnTo>
                    <a:lnTo>
                      <a:pt x="963" y="657"/>
                    </a:lnTo>
                    <a:lnTo>
                      <a:pt x="897" y="674"/>
                    </a:lnTo>
                    <a:lnTo>
                      <a:pt x="902" y="667"/>
                    </a:lnTo>
                    <a:lnTo>
                      <a:pt x="907" y="661"/>
                    </a:lnTo>
                    <a:lnTo>
                      <a:pt x="908" y="653"/>
                    </a:lnTo>
                    <a:lnTo>
                      <a:pt x="918" y="648"/>
                    </a:lnTo>
                    <a:lnTo>
                      <a:pt x="920" y="612"/>
                    </a:lnTo>
                    <a:lnTo>
                      <a:pt x="931" y="624"/>
                    </a:lnTo>
                    <a:lnTo>
                      <a:pt x="950" y="620"/>
                    </a:lnTo>
                    <a:lnTo>
                      <a:pt x="934" y="599"/>
                    </a:lnTo>
                    <a:lnTo>
                      <a:pt x="877" y="589"/>
                    </a:lnTo>
                    <a:lnTo>
                      <a:pt x="875" y="589"/>
                    </a:lnTo>
                    <a:lnTo>
                      <a:pt x="869" y="560"/>
                    </a:lnTo>
                    <a:lnTo>
                      <a:pt x="857" y="562"/>
                    </a:lnTo>
                    <a:lnTo>
                      <a:pt x="846" y="545"/>
                    </a:lnTo>
                    <a:lnTo>
                      <a:pt x="835" y="544"/>
                    </a:lnTo>
                    <a:lnTo>
                      <a:pt x="835" y="554"/>
                    </a:lnTo>
                    <a:lnTo>
                      <a:pt x="820" y="539"/>
                    </a:lnTo>
                    <a:lnTo>
                      <a:pt x="793" y="560"/>
                    </a:lnTo>
                    <a:lnTo>
                      <a:pt x="721" y="545"/>
                    </a:lnTo>
                    <a:lnTo>
                      <a:pt x="710" y="532"/>
                    </a:lnTo>
                    <a:lnTo>
                      <a:pt x="710" y="539"/>
                    </a:lnTo>
                    <a:lnTo>
                      <a:pt x="283" y="539"/>
                    </a:lnTo>
                    <a:lnTo>
                      <a:pt x="276" y="525"/>
                    </a:lnTo>
                    <a:lnTo>
                      <a:pt x="255" y="520"/>
                    </a:lnTo>
                    <a:lnTo>
                      <a:pt x="255" y="509"/>
                    </a:lnTo>
                    <a:lnTo>
                      <a:pt x="208" y="497"/>
                    </a:lnTo>
                    <a:lnTo>
                      <a:pt x="213" y="490"/>
                    </a:lnTo>
                    <a:lnTo>
                      <a:pt x="202" y="470"/>
                    </a:lnTo>
                    <a:lnTo>
                      <a:pt x="190" y="469"/>
                    </a:lnTo>
                    <a:lnTo>
                      <a:pt x="163" y="428"/>
                    </a:lnTo>
                    <a:lnTo>
                      <a:pt x="169" y="416"/>
                    </a:lnTo>
                    <a:lnTo>
                      <a:pt x="170" y="393"/>
                    </a:lnTo>
                    <a:lnTo>
                      <a:pt x="140" y="381"/>
                    </a:lnTo>
                    <a:lnTo>
                      <a:pt x="86" y="309"/>
                    </a:lnTo>
                    <a:lnTo>
                      <a:pt x="54" y="330"/>
                    </a:lnTo>
                    <a:lnTo>
                      <a:pt x="46" y="321"/>
                    </a:lnTo>
                    <a:lnTo>
                      <a:pt x="44" y="318"/>
                    </a:lnTo>
                    <a:lnTo>
                      <a:pt x="29" y="299"/>
                    </a:lnTo>
                    <a:lnTo>
                      <a:pt x="0" y="299"/>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10" name="Freeform 460"/>
              <p:cNvSpPr>
                <a:spLocks/>
              </p:cNvSpPr>
              <p:nvPr/>
            </p:nvSpPr>
            <p:spPr bwMode="gray">
              <a:xfrm>
                <a:off x="1609" y="3008"/>
                <a:ext cx="120" cy="768"/>
              </a:xfrm>
              <a:custGeom>
                <a:avLst/>
                <a:gdLst>
                  <a:gd name="T0" fmla="*/ 0 w 129"/>
                  <a:gd name="T1" fmla="*/ 505 h 646"/>
                  <a:gd name="T2" fmla="*/ 0 w 129"/>
                  <a:gd name="T3" fmla="*/ 505 h 646"/>
                  <a:gd name="T4" fmla="*/ 12 w 129"/>
                  <a:gd name="T5" fmla="*/ 488 h 646"/>
                  <a:gd name="T6" fmla="*/ 28 w 129"/>
                  <a:gd name="T7" fmla="*/ 500 h 646"/>
                  <a:gd name="T8" fmla="*/ 45 w 129"/>
                  <a:gd name="T9" fmla="*/ 468 h 646"/>
                  <a:gd name="T10" fmla="*/ 39 w 129"/>
                  <a:gd name="T11" fmla="*/ 454 h 646"/>
                  <a:gd name="T12" fmla="*/ 52 w 129"/>
                  <a:gd name="T13" fmla="*/ 408 h 646"/>
                  <a:gd name="T14" fmla="*/ 27 w 129"/>
                  <a:gd name="T15" fmla="*/ 404 h 646"/>
                  <a:gd name="T16" fmla="*/ 31 w 129"/>
                  <a:gd name="T17" fmla="*/ 330 h 646"/>
                  <a:gd name="T18" fmla="*/ 63 w 129"/>
                  <a:gd name="T19" fmla="*/ 253 h 646"/>
                  <a:gd name="T20" fmla="*/ 63 w 129"/>
                  <a:gd name="T21" fmla="*/ 187 h 646"/>
                  <a:gd name="T22" fmla="*/ 85 w 129"/>
                  <a:gd name="T23" fmla="*/ 65 h 646"/>
                  <a:gd name="T24" fmla="*/ 78 w 129"/>
                  <a:gd name="T25" fmla="*/ 11 h 646"/>
                  <a:gd name="T26" fmla="*/ 94 w 129"/>
                  <a:gd name="T27" fmla="*/ 0 h 646"/>
                  <a:gd name="T28" fmla="*/ 109 w 129"/>
                  <a:gd name="T29" fmla="*/ 27 h 646"/>
                  <a:gd name="T30" fmla="*/ 119 w 129"/>
                  <a:gd name="T31" fmla="*/ 84 h 646"/>
                  <a:gd name="T32" fmla="*/ 129 w 129"/>
                  <a:gd name="T33" fmla="*/ 85 h 646"/>
                  <a:gd name="T34" fmla="*/ 128 w 129"/>
                  <a:gd name="T35" fmla="*/ 105 h 646"/>
                  <a:gd name="T36" fmla="*/ 112 w 129"/>
                  <a:gd name="T37" fmla="*/ 113 h 646"/>
                  <a:gd name="T38" fmla="*/ 112 w 129"/>
                  <a:gd name="T39" fmla="*/ 151 h 646"/>
                  <a:gd name="T40" fmla="*/ 94 w 129"/>
                  <a:gd name="T41" fmla="*/ 172 h 646"/>
                  <a:gd name="T42" fmla="*/ 79 w 129"/>
                  <a:gd name="T43" fmla="*/ 225 h 646"/>
                  <a:gd name="T44" fmla="*/ 90 w 129"/>
                  <a:gd name="T45" fmla="*/ 276 h 646"/>
                  <a:gd name="T46" fmla="*/ 70 w 129"/>
                  <a:gd name="T47" fmla="*/ 319 h 646"/>
                  <a:gd name="T48" fmla="*/ 55 w 129"/>
                  <a:gd name="T49" fmla="*/ 425 h 646"/>
                  <a:gd name="T50" fmla="*/ 66 w 129"/>
                  <a:gd name="T51" fmla="*/ 464 h 646"/>
                  <a:gd name="T52" fmla="*/ 57 w 129"/>
                  <a:gd name="T53" fmla="*/ 468 h 646"/>
                  <a:gd name="T54" fmla="*/ 62 w 129"/>
                  <a:gd name="T55" fmla="*/ 501 h 646"/>
                  <a:gd name="T56" fmla="*/ 35 w 129"/>
                  <a:gd name="T57" fmla="*/ 573 h 646"/>
                  <a:gd name="T58" fmla="*/ 38 w 129"/>
                  <a:gd name="T59" fmla="*/ 584 h 646"/>
                  <a:gd name="T60" fmla="*/ 51 w 129"/>
                  <a:gd name="T61" fmla="*/ 582 h 646"/>
                  <a:gd name="T62" fmla="*/ 55 w 129"/>
                  <a:gd name="T63" fmla="*/ 608 h 646"/>
                  <a:gd name="T64" fmla="*/ 112 w 129"/>
                  <a:gd name="T65" fmla="*/ 614 h 646"/>
                  <a:gd name="T66" fmla="*/ 74 w 129"/>
                  <a:gd name="T67" fmla="*/ 625 h 646"/>
                  <a:gd name="T68" fmla="*/ 70 w 129"/>
                  <a:gd name="T69" fmla="*/ 646 h 646"/>
                  <a:gd name="T70" fmla="*/ 54 w 129"/>
                  <a:gd name="T71" fmla="*/ 640 h 646"/>
                  <a:gd name="T72" fmla="*/ 72 w 129"/>
                  <a:gd name="T73" fmla="*/ 627 h 646"/>
                  <a:gd name="T74" fmla="*/ 45 w 129"/>
                  <a:gd name="T75" fmla="*/ 621 h 646"/>
                  <a:gd name="T76" fmla="*/ 41 w 129"/>
                  <a:gd name="T77" fmla="*/ 598 h 646"/>
                  <a:gd name="T78" fmla="*/ 34 w 129"/>
                  <a:gd name="T79" fmla="*/ 609 h 646"/>
                  <a:gd name="T80" fmla="*/ 24 w 129"/>
                  <a:gd name="T81" fmla="*/ 589 h 646"/>
                  <a:gd name="T82" fmla="*/ 30 w 129"/>
                  <a:gd name="T83" fmla="*/ 582 h 646"/>
                  <a:gd name="T84" fmla="*/ 17 w 129"/>
                  <a:gd name="T85" fmla="*/ 572 h 646"/>
                  <a:gd name="T86" fmla="*/ 27 w 129"/>
                  <a:gd name="T87" fmla="*/ 560 h 646"/>
                  <a:gd name="T88" fmla="*/ 18 w 129"/>
                  <a:gd name="T89" fmla="*/ 528 h 646"/>
                  <a:gd name="T90" fmla="*/ 38 w 129"/>
                  <a:gd name="T91" fmla="*/ 532 h 646"/>
                  <a:gd name="T92" fmla="*/ 18 w 129"/>
                  <a:gd name="T93" fmla="*/ 516 h 646"/>
                  <a:gd name="T94" fmla="*/ 23 w 129"/>
                  <a:gd name="T95" fmla="*/ 504 h 646"/>
                  <a:gd name="T96" fmla="*/ 0 w 129"/>
                  <a:gd name="T97" fmla="*/ 50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646">
                    <a:moveTo>
                      <a:pt x="0" y="505"/>
                    </a:moveTo>
                    <a:lnTo>
                      <a:pt x="0" y="505"/>
                    </a:lnTo>
                    <a:lnTo>
                      <a:pt x="12" y="488"/>
                    </a:lnTo>
                    <a:lnTo>
                      <a:pt x="28" y="500"/>
                    </a:lnTo>
                    <a:lnTo>
                      <a:pt x="45" y="468"/>
                    </a:lnTo>
                    <a:lnTo>
                      <a:pt x="39" y="454"/>
                    </a:lnTo>
                    <a:lnTo>
                      <a:pt x="52" y="408"/>
                    </a:lnTo>
                    <a:lnTo>
                      <a:pt x="27" y="404"/>
                    </a:lnTo>
                    <a:lnTo>
                      <a:pt x="31" y="330"/>
                    </a:lnTo>
                    <a:lnTo>
                      <a:pt x="63" y="253"/>
                    </a:lnTo>
                    <a:lnTo>
                      <a:pt x="63" y="187"/>
                    </a:lnTo>
                    <a:lnTo>
                      <a:pt x="85" y="65"/>
                    </a:lnTo>
                    <a:lnTo>
                      <a:pt x="78" y="11"/>
                    </a:lnTo>
                    <a:lnTo>
                      <a:pt x="94" y="0"/>
                    </a:lnTo>
                    <a:lnTo>
                      <a:pt x="109" y="27"/>
                    </a:lnTo>
                    <a:lnTo>
                      <a:pt x="119" y="84"/>
                    </a:lnTo>
                    <a:lnTo>
                      <a:pt x="129" y="85"/>
                    </a:lnTo>
                    <a:lnTo>
                      <a:pt x="128" y="105"/>
                    </a:lnTo>
                    <a:lnTo>
                      <a:pt x="112" y="113"/>
                    </a:lnTo>
                    <a:lnTo>
                      <a:pt x="112" y="151"/>
                    </a:lnTo>
                    <a:lnTo>
                      <a:pt x="94" y="172"/>
                    </a:lnTo>
                    <a:lnTo>
                      <a:pt x="79" y="225"/>
                    </a:lnTo>
                    <a:lnTo>
                      <a:pt x="90" y="276"/>
                    </a:lnTo>
                    <a:lnTo>
                      <a:pt x="70" y="319"/>
                    </a:lnTo>
                    <a:lnTo>
                      <a:pt x="55" y="425"/>
                    </a:lnTo>
                    <a:lnTo>
                      <a:pt x="66" y="464"/>
                    </a:lnTo>
                    <a:lnTo>
                      <a:pt x="57" y="468"/>
                    </a:lnTo>
                    <a:lnTo>
                      <a:pt x="62" y="501"/>
                    </a:lnTo>
                    <a:lnTo>
                      <a:pt x="35" y="573"/>
                    </a:lnTo>
                    <a:lnTo>
                      <a:pt x="38" y="584"/>
                    </a:lnTo>
                    <a:lnTo>
                      <a:pt x="51" y="582"/>
                    </a:lnTo>
                    <a:lnTo>
                      <a:pt x="55" y="608"/>
                    </a:lnTo>
                    <a:lnTo>
                      <a:pt x="112" y="614"/>
                    </a:lnTo>
                    <a:lnTo>
                      <a:pt x="74" y="625"/>
                    </a:lnTo>
                    <a:lnTo>
                      <a:pt x="70" y="646"/>
                    </a:lnTo>
                    <a:lnTo>
                      <a:pt x="54" y="640"/>
                    </a:lnTo>
                    <a:lnTo>
                      <a:pt x="72" y="627"/>
                    </a:lnTo>
                    <a:lnTo>
                      <a:pt x="45" y="621"/>
                    </a:lnTo>
                    <a:lnTo>
                      <a:pt x="41" y="598"/>
                    </a:lnTo>
                    <a:lnTo>
                      <a:pt x="34" y="609"/>
                    </a:lnTo>
                    <a:lnTo>
                      <a:pt x="24" y="589"/>
                    </a:lnTo>
                    <a:lnTo>
                      <a:pt x="30" y="582"/>
                    </a:lnTo>
                    <a:lnTo>
                      <a:pt x="17" y="572"/>
                    </a:lnTo>
                    <a:lnTo>
                      <a:pt x="27" y="560"/>
                    </a:lnTo>
                    <a:lnTo>
                      <a:pt x="18" y="528"/>
                    </a:lnTo>
                    <a:lnTo>
                      <a:pt x="38" y="532"/>
                    </a:lnTo>
                    <a:lnTo>
                      <a:pt x="18" y="516"/>
                    </a:lnTo>
                    <a:lnTo>
                      <a:pt x="23" y="504"/>
                    </a:lnTo>
                    <a:lnTo>
                      <a:pt x="0" y="505"/>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11" name="Freeform 461"/>
              <p:cNvSpPr>
                <a:spLocks/>
              </p:cNvSpPr>
              <p:nvPr/>
            </p:nvSpPr>
            <p:spPr bwMode="gray">
              <a:xfrm>
                <a:off x="1440" y="2407"/>
                <a:ext cx="57" cy="78"/>
              </a:xfrm>
              <a:custGeom>
                <a:avLst/>
                <a:gdLst>
                  <a:gd name="T0" fmla="*/ 0 w 62"/>
                  <a:gd name="T1" fmla="*/ 33 h 65"/>
                  <a:gd name="T2" fmla="*/ 0 w 62"/>
                  <a:gd name="T3" fmla="*/ 33 h 65"/>
                  <a:gd name="T4" fmla="*/ 25 w 62"/>
                  <a:gd name="T5" fmla="*/ 63 h 65"/>
                  <a:gd name="T6" fmla="*/ 57 w 62"/>
                  <a:gd name="T7" fmla="*/ 65 h 65"/>
                  <a:gd name="T8" fmla="*/ 62 w 62"/>
                  <a:gd name="T9" fmla="*/ 0 h 65"/>
                  <a:gd name="T10" fmla="*/ 40 w 62"/>
                  <a:gd name="T11" fmla="*/ 4 h 65"/>
                  <a:gd name="T12" fmla="*/ 0 w 62"/>
                  <a:gd name="T13" fmla="*/ 33 h 65"/>
                </a:gdLst>
                <a:ahLst/>
                <a:cxnLst>
                  <a:cxn ang="0">
                    <a:pos x="T0" y="T1"/>
                  </a:cxn>
                  <a:cxn ang="0">
                    <a:pos x="T2" y="T3"/>
                  </a:cxn>
                  <a:cxn ang="0">
                    <a:pos x="T4" y="T5"/>
                  </a:cxn>
                  <a:cxn ang="0">
                    <a:pos x="T6" y="T7"/>
                  </a:cxn>
                  <a:cxn ang="0">
                    <a:pos x="T8" y="T9"/>
                  </a:cxn>
                  <a:cxn ang="0">
                    <a:pos x="T10" y="T11"/>
                  </a:cxn>
                  <a:cxn ang="0">
                    <a:pos x="T12" y="T13"/>
                  </a:cxn>
                </a:cxnLst>
                <a:rect l="0" t="0" r="r" b="b"/>
                <a:pathLst>
                  <a:path w="62" h="65">
                    <a:moveTo>
                      <a:pt x="0" y="33"/>
                    </a:moveTo>
                    <a:lnTo>
                      <a:pt x="0" y="33"/>
                    </a:lnTo>
                    <a:lnTo>
                      <a:pt x="25" y="63"/>
                    </a:lnTo>
                    <a:lnTo>
                      <a:pt x="57" y="65"/>
                    </a:lnTo>
                    <a:lnTo>
                      <a:pt x="62" y="0"/>
                    </a:lnTo>
                    <a:lnTo>
                      <a:pt x="40" y="4"/>
                    </a:lnTo>
                    <a:lnTo>
                      <a:pt x="0" y="33"/>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12" name="Freeform 462"/>
              <p:cNvSpPr>
                <a:spLocks/>
              </p:cNvSpPr>
              <p:nvPr/>
            </p:nvSpPr>
            <p:spPr bwMode="gray">
              <a:xfrm>
                <a:off x="1644" y="2459"/>
                <a:ext cx="194" cy="211"/>
              </a:xfrm>
              <a:custGeom>
                <a:avLst/>
                <a:gdLst>
                  <a:gd name="T0" fmla="*/ 0 w 207"/>
                  <a:gd name="T1" fmla="*/ 50 h 178"/>
                  <a:gd name="T2" fmla="*/ 0 w 207"/>
                  <a:gd name="T3" fmla="*/ 50 h 178"/>
                  <a:gd name="T4" fmla="*/ 19 w 207"/>
                  <a:gd name="T5" fmla="*/ 80 h 178"/>
                  <a:gd name="T6" fmla="*/ 50 w 207"/>
                  <a:gd name="T7" fmla="*/ 85 h 178"/>
                  <a:gd name="T8" fmla="*/ 58 w 207"/>
                  <a:gd name="T9" fmla="*/ 96 h 178"/>
                  <a:gd name="T10" fmla="*/ 89 w 207"/>
                  <a:gd name="T11" fmla="*/ 94 h 178"/>
                  <a:gd name="T12" fmla="*/ 84 w 207"/>
                  <a:gd name="T13" fmla="*/ 148 h 178"/>
                  <a:gd name="T14" fmla="*/ 97 w 207"/>
                  <a:gd name="T15" fmla="*/ 171 h 178"/>
                  <a:gd name="T16" fmla="*/ 116 w 207"/>
                  <a:gd name="T17" fmla="*/ 178 h 178"/>
                  <a:gd name="T18" fmla="*/ 153 w 207"/>
                  <a:gd name="T19" fmla="*/ 157 h 178"/>
                  <a:gd name="T20" fmla="*/ 139 w 207"/>
                  <a:gd name="T21" fmla="*/ 153 h 178"/>
                  <a:gd name="T22" fmla="*/ 130 w 207"/>
                  <a:gd name="T23" fmla="*/ 124 h 178"/>
                  <a:gd name="T24" fmla="*/ 157 w 207"/>
                  <a:gd name="T25" fmla="*/ 130 h 178"/>
                  <a:gd name="T26" fmla="*/ 195 w 207"/>
                  <a:gd name="T27" fmla="*/ 111 h 178"/>
                  <a:gd name="T28" fmla="*/ 186 w 207"/>
                  <a:gd name="T29" fmla="*/ 96 h 178"/>
                  <a:gd name="T30" fmla="*/ 198 w 207"/>
                  <a:gd name="T31" fmla="*/ 84 h 178"/>
                  <a:gd name="T32" fmla="*/ 192 w 207"/>
                  <a:gd name="T33" fmla="*/ 73 h 178"/>
                  <a:gd name="T34" fmla="*/ 207 w 207"/>
                  <a:gd name="T35" fmla="*/ 62 h 178"/>
                  <a:gd name="T36" fmla="*/ 188 w 207"/>
                  <a:gd name="T37" fmla="*/ 59 h 178"/>
                  <a:gd name="T38" fmla="*/ 188 w 207"/>
                  <a:gd name="T39" fmla="*/ 46 h 178"/>
                  <a:gd name="T40" fmla="*/ 159 w 207"/>
                  <a:gd name="T41" fmla="*/ 31 h 178"/>
                  <a:gd name="T42" fmla="*/ 172 w 207"/>
                  <a:gd name="T43" fmla="*/ 26 h 178"/>
                  <a:gd name="T44" fmla="*/ 81 w 207"/>
                  <a:gd name="T45" fmla="*/ 29 h 178"/>
                  <a:gd name="T46" fmla="*/ 51 w 207"/>
                  <a:gd name="T47" fmla="*/ 0 h 178"/>
                  <a:gd name="T48" fmla="*/ 52 w 207"/>
                  <a:gd name="T49" fmla="*/ 14 h 178"/>
                  <a:gd name="T50" fmla="*/ 27 w 207"/>
                  <a:gd name="T51" fmla="*/ 24 h 178"/>
                  <a:gd name="T52" fmla="*/ 34 w 207"/>
                  <a:gd name="T53" fmla="*/ 46 h 178"/>
                  <a:gd name="T54" fmla="*/ 25 w 207"/>
                  <a:gd name="T55" fmla="*/ 53 h 178"/>
                  <a:gd name="T56" fmla="*/ 19 w 207"/>
                  <a:gd name="T57" fmla="*/ 34 h 178"/>
                  <a:gd name="T58" fmla="*/ 28 w 207"/>
                  <a:gd name="T59" fmla="*/ 8 h 178"/>
                  <a:gd name="T60" fmla="*/ 0 w 207"/>
                  <a:gd name="T61" fmla="*/ 5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78">
                    <a:moveTo>
                      <a:pt x="0" y="50"/>
                    </a:moveTo>
                    <a:lnTo>
                      <a:pt x="0" y="50"/>
                    </a:lnTo>
                    <a:lnTo>
                      <a:pt x="19" y="80"/>
                    </a:lnTo>
                    <a:lnTo>
                      <a:pt x="50" y="85"/>
                    </a:lnTo>
                    <a:lnTo>
                      <a:pt x="58" y="96"/>
                    </a:lnTo>
                    <a:lnTo>
                      <a:pt x="89" y="94"/>
                    </a:lnTo>
                    <a:lnTo>
                      <a:pt x="84" y="148"/>
                    </a:lnTo>
                    <a:lnTo>
                      <a:pt x="97" y="171"/>
                    </a:lnTo>
                    <a:lnTo>
                      <a:pt x="116" y="178"/>
                    </a:lnTo>
                    <a:lnTo>
                      <a:pt x="153" y="157"/>
                    </a:lnTo>
                    <a:lnTo>
                      <a:pt x="139" y="153"/>
                    </a:lnTo>
                    <a:lnTo>
                      <a:pt x="130" y="124"/>
                    </a:lnTo>
                    <a:lnTo>
                      <a:pt x="157" y="130"/>
                    </a:lnTo>
                    <a:lnTo>
                      <a:pt x="195" y="111"/>
                    </a:lnTo>
                    <a:lnTo>
                      <a:pt x="186" y="96"/>
                    </a:lnTo>
                    <a:lnTo>
                      <a:pt x="198" y="84"/>
                    </a:lnTo>
                    <a:lnTo>
                      <a:pt x="192" y="73"/>
                    </a:lnTo>
                    <a:lnTo>
                      <a:pt x="207" y="62"/>
                    </a:lnTo>
                    <a:lnTo>
                      <a:pt x="188" y="59"/>
                    </a:lnTo>
                    <a:lnTo>
                      <a:pt x="188" y="46"/>
                    </a:lnTo>
                    <a:lnTo>
                      <a:pt x="159" y="31"/>
                    </a:lnTo>
                    <a:lnTo>
                      <a:pt x="172" y="26"/>
                    </a:lnTo>
                    <a:lnTo>
                      <a:pt x="81" y="29"/>
                    </a:lnTo>
                    <a:lnTo>
                      <a:pt x="51" y="0"/>
                    </a:lnTo>
                    <a:lnTo>
                      <a:pt x="52" y="14"/>
                    </a:lnTo>
                    <a:lnTo>
                      <a:pt x="27" y="24"/>
                    </a:lnTo>
                    <a:lnTo>
                      <a:pt x="34" y="46"/>
                    </a:lnTo>
                    <a:lnTo>
                      <a:pt x="25" y="53"/>
                    </a:lnTo>
                    <a:lnTo>
                      <a:pt x="19" y="34"/>
                    </a:lnTo>
                    <a:lnTo>
                      <a:pt x="28" y="8"/>
                    </a:lnTo>
                    <a:lnTo>
                      <a:pt x="0" y="5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13" name="Freeform 463"/>
              <p:cNvSpPr>
                <a:spLocks/>
              </p:cNvSpPr>
              <p:nvPr/>
            </p:nvSpPr>
            <p:spPr bwMode="gray">
              <a:xfrm>
                <a:off x="900" y="1699"/>
                <a:ext cx="833" cy="516"/>
              </a:xfrm>
              <a:custGeom>
                <a:avLst/>
                <a:gdLst>
                  <a:gd name="T0" fmla="*/ 0 w 891"/>
                  <a:gd name="T1" fmla="*/ 23 h 434"/>
                  <a:gd name="T2" fmla="*/ 21 w 891"/>
                  <a:gd name="T3" fmla="*/ 62 h 434"/>
                  <a:gd name="T4" fmla="*/ 4 w 891"/>
                  <a:gd name="T5" fmla="*/ 170 h 434"/>
                  <a:gd name="T6" fmla="*/ 41 w 891"/>
                  <a:gd name="T7" fmla="*/ 213 h 434"/>
                  <a:gd name="T8" fmla="*/ 64 w 891"/>
                  <a:gd name="T9" fmla="*/ 274 h 434"/>
                  <a:gd name="T10" fmla="*/ 117 w 891"/>
                  <a:gd name="T11" fmla="*/ 310 h 434"/>
                  <a:gd name="T12" fmla="*/ 211 w 891"/>
                  <a:gd name="T13" fmla="*/ 332 h 434"/>
                  <a:gd name="T14" fmla="*/ 324 w 891"/>
                  <a:gd name="T15" fmla="*/ 370 h 434"/>
                  <a:gd name="T16" fmla="*/ 395 w 891"/>
                  <a:gd name="T17" fmla="*/ 413 h 434"/>
                  <a:gd name="T18" fmla="*/ 423 w 891"/>
                  <a:gd name="T19" fmla="*/ 393 h 434"/>
                  <a:gd name="T20" fmla="*/ 458 w 891"/>
                  <a:gd name="T21" fmla="*/ 359 h 434"/>
                  <a:gd name="T22" fmla="*/ 545 w 891"/>
                  <a:gd name="T23" fmla="*/ 370 h 434"/>
                  <a:gd name="T24" fmla="*/ 529 w 891"/>
                  <a:gd name="T25" fmla="*/ 348 h 434"/>
                  <a:gd name="T26" fmla="*/ 565 w 891"/>
                  <a:gd name="T27" fmla="*/ 339 h 434"/>
                  <a:gd name="T28" fmla="*/ 630 w 891"/>
                  <a:gd name="T29" fmla="*/ 354 h 434"/>
                  <a:gd name="T30" fmla="*/ 650 w 891"/>
                  <a:gd name="T31" fmla="*/ 397 h 434"/>
                  <a:gd name="T32" fmla="*/ 683 w 891"/>
                  <a:gd name="T33" fmla="*/ 433 h 434"/>
                  <a:gd name="T34" fmla="*/ 666 w 891"/>
                  <a:gd name="T35" fmla="*/ 339 h 434"/>
                  <a:gd name="T36" fmla="*/ 758 w 891"/>
                  <a:gd name="T37" fmla="*/ 257 h 434"/>
                  <a:gd name="T38" fmla="*/ 756 w 891"/>
                  <a:gd name="T39" fmla="*/ 248 h 434"/>
                  <a:gd name="T40" fmla="*/ 749 w 891"/>
                  <a:gd name="T41" fmla="*/ 215 h 434"/>
                  <a:gd name="T42" fmla="*/ 749 w 891"/>
                  <a:gd name="T43" fmla="*/ 212 h 434"/>
                  <a:gd name="T44" fmla="*/ 754 w 891"/>
                  <a:gd name="T45" fmla="*/ 186 h 434"/>
                  <a:gd name="T46" fmla="*/ 769 w 891"/>
                  <a:gd name="T47" fmla="*/ 203 h 434"/>
                  <a:gd name="T48" fmla="*/ 770 w 891"/>
                  <a:gd name="T49" fmla="*/ 196 h 434"/>
                  <a:gd name="T50" fmla="*/ 848 w 891"/>
                  <a:gd name="T51" fmla="*/ 147 h 434"/>
                  <a:gd name="T52" fmla="*/ 843 w 891"/>
                  <a:gd name="T53" fmla="*/ 111 h 434"/>
                  <a:gd name="T54" fmla="*/ 891 w 891"/>
                  <a:gd name="T55" fmla="*/ 81 h 434"/>
                  <a:gd name="T56" fmla="*/ 880 w 891"/>
                  <a:gd name="T57" fmla="*/ 47 h 434"/>
                  <a:gd name="T58" fmla="*/ 835 w 891"/>
                  <a:gd name="T59" fmla="*/ 80 h 434"/>
                  <a:gd name="T60" fmla="*/ 751 w 891"/>
                  <a:gd name="T61" fmla="*/ 112 h 434"/>
                  <a:gd name="T62" fmla="*/ 708 w 891"/>
                  <a:gd name="T63" fmla="*/ 125 h 434"/>
                  <a:gd name="T64" fmla="*/ 644 w 891"/>
                  <a:gd name="T65" fmla="*/ 149 h 434"/>
                  <a:gd name="T66" fmla="*/ 647 w 891"/>
                  <a:gd name="T67" fmla="*/ 135 h 434"/>
                  <a:gd name="T68" fmla="*/ 653 w 891"/>
                  <a:gd name="T69" fmla="*/ 121 h 434"/>
                  <a:gd name="T70" fmla="*/ 630 w 891"/>
                  <a:gd name="T71" fmla="*/ 109 h 434"/>
                  <a:gd name="T72" fmla="*/ 612 w 891"/>
                  <a:gd name="T73" fmla="*/ 72 h 434"/>
                  <a:gd name="T74" fmla="*/ 587 w 891"/>
                  <a:gd name="T75" fmla="*/ 143 h 434"/>
                  <a:gd name="T76" fmla="*/ 568 w 891"/>
                  <a:gd name="T77" fmla="*/ 120 h 434"/>
                  <a:gd name="T78" fmla="*/ 569 w 891"/>
                  <a:gd name="T79" fmla="*/ 88 h 434"/>
                  <a:gd name="T80" fmla="*/ 629 w 891"/>
                  <a:gd name="T81" fmla="*/ 67 h 434"/>
                  <a:gd name="T82" fmla="*/ 620 w 891"/>
                  <a:gd name="T83" fmla="*/ 57 h 434"/>
                  <a:gd name="T84" fmla="*/ 569 w 891"/>
                  <a:gd name="T85" fmla="*/ 38 h 434"/>
                  <a:gd name="T86" fmla="*/ 505 w 891"/>
                  <a:gd name="T87" fmla="*/ 54 h 434"/>
                  <a:gd name="T88" fmla="*/ 466 w 891"/>
                  <a:gd name="T89" fmla="*/ 13 h 434"/>
                  <a:gd name="T90" fmla="*/ 455 w 891"/>
                  <a:gd name="T91" fmla="*/ 7 h 434"/>
                  <a:gd name="T92" fmla="*/ 36 w 891"/>
                  <a:gd name="T93" fmla="*/ 26 h 434"/>
                  <a:gd name="T94" fmla="*/ 30 w 891"/>
                  <a:gd name="T95" fmla="*/ 2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91" h="434">
                    <a:moveTo>
                      <a:pt x="0" y="23"/>
                    </a:moveTo>
                    <a:lnTo>
                      <a:pt x="0" y="23"/>
                    </a:lnTo>
                    <a:lnTo>
                      <a:pt x="8" y="59"/>
                    </a:lnTo>
                    <a:lnTo>
                      <a:pt x="21" y="62"/>
                    </a:lnTo>
                    <a:lnTo>
                      <a:pt x="12" y="65"/>
                    </a:lnTo>
                    <a:lnTo>
                      <a:pt x="4" y="170"/>
                    </a:lnTo>
                    <a:lnTo>
                      <a:pt x="27" y="213"/>
                    </a:lnTo>
                    <a:lnTo>
                      <a:pt x="41" y="213"/>
                    </a:lnTo>
                    <a:lnTo>
                      <a:pt x="36" y="229"/>
                    </a:lnTo>
                    <a:lnTo>
                      <a:pt x="64" y="274"/>
                    </a:lnTo>
                    <a:lnTo>
                      <a:pt x="94" y="284"/>
                    </a:lnTo>
                    <a:lnTo>
                      <a:pt x="117" y="310"/>
                    </a:lnTo>
                    <a:lnTo>
                      <a:pt x="153" y="307"/>
                    </a:lnTo>
                    <a:lnTo>
                      <a:pt x="211" y="332"/>
                    </a:lnTo>
                    <a:lnTo>
                      <a:pt x="281" y="324"/>
                    </a:lnTo>
                    <a:lnTo>
                      <a:pt x="324" y="370"/>
                    </a:lnTo>
                    <a:lnTo>
                      <a:pt x="357" y="358"/>
                    </a:lnTo>
                    <a:lnTo>
                      <a:pt x="395" y="413"/>
                    </a:lnTo>
                    <a:lnTo>
                      <a:pt x="427" y="423"/>
                    </a:lnTo>
                    <a:lnTo>
                      <a:pt x="423" y="393"/>
                    </a:lnTo>
                    <a:lnTo>
                      <a:pt x="455" y="372"/>
                    </a:lnTo>
                    <a:lnTo>
                      <a:pt x="458" y="359"/>
                    </a:lnTo>
                    <a:lnTo>
                      <a:pt x="505" y="358"/>
                    </a:lnTo>
                    <a:lnTo>
                      <a:pt x="545" y="370"/>
                    </a:lnTo>
                    <a:lnTo>
                      <a:pt x="545" y="351"/>
                    </a:lnTo>
                    <a:lnTo>
                      <a:pt x="529" y="348"/>
                    </a:lnTo>
                    <a:lnTo>
                      <a:pt x="563" y="348"/>
                    </a:lnTo>
                    <a:lnTo>
                      <a:pt x="565" y="339"/>
                    </a:lnTo>
                    <a:lnTo>
                      <a:pt x="567" y="350"/>
                    </a:lnTo>
                    <a:lnTo>
                      <a:pt x="630" y="354"/>
                    </a:lnTo>
                    <a:lnTo>
                      <a:pt x="648" y="369"/>
                    </a:lnTo>
                    <a:lnTo>
                      <a:pt x="650" y="397"/>
                    </a:lnTo>
                    <a:lnTo>
                      <a:pt x="669" y="434"/>
                    </a:lnTo>
                    <a:lnTo>
                      <a:pt x="683" y="433"/>
                    </a:lnTo>
                    <a:lnTo>
                      <a:pt x="688" y="405"/>
                    </a:lnTo>
                    <a:lnTo>
                      <a:pt x="666" y="339"/>
                    </a:lnTo>
                    <a:lnTo>
                      <a:pt x="679" y="310"/>
                    </a:lnTo>
                    <a:lnTo>
                      <a:pt x="758" y="257"/>
                    </a:lnTo>
                    <a:lnTo>
                      <a:pt x="743" y="251"/>
                    </a:lnTo>
                    <a:lnTo>
                      <a:pt x="756" y="248"/>
                    </a:lnTo>
                    <a:lnTo>
                      <a:pt x="746" y="230"/>
                    </a:lnTo>
                    <a:lnTo>
                      <a:pt x="749" y="215"/>
                    </a:lnTo>
                    <a:lnTo>
                      <a:pt x="732" y="202"/>
                    </a:lnTo>
                    <a:lnTo>
                      <a:pt x="749" y="212"/>
                    </a:lnTo>
                    <a:lnTo>
                      <a:pt x="743" y="193"/>
                    </a:lnTo>
                    <a:lnTo>
                      <a:pt x="754" y="186"/>
                    </a:lnTo>
                    <a:lnTo>
                      <a:pt x="756" y="229"/>
                    </a:lnTo>
                    <a:lnTo>
                      <a:pt x="769" y="203"/>
                    </a:lnTo>
                    <a:lnTo>
                      <a:pt x="761" y="184"/>
                    </a:lnTo>
                    <a:lnTo>
                      <a:pt x="770" y="196"/>
                    </a:lnTo>
                    <a:lnTo>
                      <a:pt x="785" y="162"/>
                    </a:lnTo>
                    <a:lnTo>
                      <a:pt x="848" y="147"/>
                    </a:lnTo>
                    <a:lnTo>
                      <a:pt x="832" y="136"/>
                    </a:lnTo>
                    <a:lnTo>
                      <a:pt x="843" y="111"/>
                    </a:lnTo>
                    <a:lnTo>
                      <a:pt x="890" y="92"/>
                    </a:lnTo>
                    <a:lnTo>
                      <a:pt x="891" y="81"/>
                    </a:lnTo>
                    <a:lnTo>
                      <a:pt x="880" y="72"/>
                    </a:lnTo>
                    <a:lnTo>
                      <a:pt x="880" y="47"/>
                    </a:lnTo>
                    <a:lnTo>
                      <a:pt x="854" y="38"/>
                    </a:lnTo>
                    <a:lnTo>
                      <a:pt x="835" y="80"/>
                    </a:lnTo>
                    <a:lnTo>
                      <a:pt x="756" y="96"/>
                    </a:lnTo>
                    <a:lnTo>
                      <a:pt x="751" y="112"/>
                    </a:lnTo>
                    <a:lnTo>
                      <a:pt x="705" y="119"/>
                    </a:lnTo>
                    <a:lnTo>
                      <a:pt x="708" y="125"/>
                    </a:lnTo>
                    <a:lnTo>
                      <a:pt x="663" y="150"/>
                    </a:lnTo>
                    <a:lnTo>
                      <a:pt x="644" y="149"/>
                    </a:lnTo>
                    <a:lnTo>
                      <a:pt x="642" y="142"/>
                    </a:lnTo>
                    <a:lnTo>
                      <a:pt x="647" y="135"/>
                    </a:lnTo>
                    <a:lnTo>
                      <a:pt x="652" y="129"/>
                    </a:lnTo>
                    <a:lnTo>
                      <a:pt x="653" y="121"/>
                    </a:lnTo>
                    <a:lnTo>
                      <a:pt x="647" y="103"/>
                    </a:lnTo>
                    <a:lnTo>
                      <a:pt x="630" y="109"/>
                    </a:lnTo>
                    <a:lnTo>
                      <a:pt x="636" y="80"/>
                    </a:lnTo>
                    <a:lnTo>
                      <a:pt x="612" y="72"/>
                    </a:lnTo>
                    <a:lnTo>
                      <a:pt x="594" y="92"/>
                    </a:lnTo>
                    <a:lnTo>
                      <a:pt x="587" y="143"/>
                    </a:lnTo>
                    <a:lnTo>
                      <a:pt x="572" y="144"/>
                    </a:lnTo>
                    <a:lnTo>
                      <a:pt x="568" y="120"/>
                    </a:lnTo>
                    <a:lnTo>
                      <a:pt x="580" y="81"/>
                    </a:lnTo>
                    <a:lnTo>
                      <a:pt x="569" y="88"/>
                    </a:lnTo>
                    <a:lnTo>
                      <a:pt x="588" y="68"/>
                    </a:lnTo>
                    <a:lnTo>
                      <a:pt x="629" y="67"/>
                    </a:lnTo>
                    <a:lnTo>
                      <a:pt x="622" y="57"/>
                    </a:lnTo>
                    <a:lnTo>
                      <a:pt x="620" y="57"/>
                    </a:lnTo>
                    <a:lnTo>
                      <a:pt x="559" y="51"/>
                    </a:lnTo>
                    <a:lnTo>
                      <a:pt x="569" y="38"/>
                    </a:lnTo>
                    <a:lnTo>
                      <a:pt x="532" y="54"/>
                    </a:lnTo>
                    <a:lnTo>
                      <a:pt x="505" y="54"/>
                    </a:lnTo>
                    <a:lnTo>
                      <a:pt x="538" y="28"/>
                    </a:lnTo>
                    <a:lnTo>
                      <a:pt x="466" y="13"/>
                    </a:lnTo>
                    <a:lnTo>
                      <a:pt x="455" y="0"/>
                    </a:lnTo>
                    <a:lnTo>
                      <a:pt x="455" y="7"/>
                    </a:lnTo>
                    <a:lnTo>
                      <a:pt x="28" y="7"/>
                    </a:lnTo>
                    <a:lnTo>
                      <a:pt x="36" y="26"/>
                    </a:lnTo>
                    <a:lnTo>
                      <a:pt x="27" y="38"/>
                    </a:lnTo>
                    <a:lnTo>
                      <a:pt x="30" y="24"/>
                    </a:lnTo>
                    <a:lnTo>
                      <a:pt x="0" y="23"/>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14" name="Freeform 464"/>
              <p:cNvSpPr>
                <a:spLocks/>
              </p:cNvSpPr>
              <p:nvPr/>
            </p:nvSpPr>
            <p:spPr bwMode="gray">
              <a:xfrm>
                <a:off x="2450" y="2377"/>
                <a:ext cx="90" cy="76"/>
              </a:xfrm>
              <a:custGeom>
                <a:avLst/>
                <a:gdLst>
                  <a:gd name="T0" fmla="*/ 0 w 96"/>
                  <a:gd name="T1" fmla="*/ 29 h 64"/>
                  <a:gd name="T2" fmla="*/ 0 w 96"/>
                  <a:gd name="T3" fmla="*/ 29 h 64"/>
                  <a:gd name="T4" fmla="*/ 15 w 96"/>
                  <a:gd name="T5" fmla="*/ 48 h 64"/>
                  <a:gd name="T6" fmla="*/ 59 w 96"/>
                  <a:gd name="T7" fmla="*/ 51 h 64"/>
                  <a:gd name="T8" fmla="*/ 12 w 96"/>
                  <a:gd name="T9" fmla="*/ 56 h 64"/>
                  <a:gd name="T10" fmla="*/ 12 w 96"/>
                  <a:gd name="T11" fmla="*/ 64 h 64"/>
                  <a:gd name="T12" fmla="*/ 59 w 96"/>
                  <a:gd name="T13" fmla="*/ 62 h 64"/>
                  <a:gd name="T14" fmla="*/ 96 w 96"/>
                  <a:gd name="T15" fmla="*/ 64 h 64"/>
                  <a:gd name="T16" fmla="*/ 85 w 96"/>
                  <a:gd name="T17" fmla="*/ 29 h 64"/>
                  <a:gd name="T18" fmla="*/ 50 w 96"/>
                  <a:gd name="T19" fmla="*/ 0 h 64"/>
                  <a:gd name="T20" fmla="*/ 15 w 96"/>
                  <a:gd name="T21" fmla="*/ 8 h 64"/>
                  <a:gd name="T22" fmla="*/ 0 w 96"/>
                  <a:gd name="T23"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64">
                    <a:moveTo>
                      <a:pt x="0" y="29"/>
                    </a:moveTo>
                    <a:lnTo>
                      <a:pt x="0" y="29"/>
                    </a:lnTo>
                    <a:lnTo>
                      <a:pt x="15" y="48"/>
                    </a:lnTo>
                    <a:lnTo>
                      <a:pt x="59" y="51"/>
                    </a:lnTo>
                    <a:lnTo>
                      <a:pt x="12" y="56"/>
                    </a:lnTo>
                    <a:lnTo>
                      <a:pt x="12" y="64"/>
                    </a:lnTo>
                    <a:lnTo>
                      <a:pt x="59" y="62"/>
                    </a:lnTo>
                    <a:lnTo>
                      <a:pt x="96" y="64"/>
                    </a:lnTo>
                    <a:lnTo>
                      <a:pt x="85" y="29"/>
                    </a:lnTo>
                    <a:lnTo>
                      <a:pt x="50" y="0"/>
                    </a:lnTo>
                    <a:lnTo>
                      <a:pt x="15" y="8"/>
                    </a:lnTo>
                    <a:lnTo>
                      <a:pt x="0" y="29"/>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15" name="Freeform 465"/>
              <p:cNvSpPr>
                <a:spLocks/>
              </p:cNvSpPr>
              <p:nvPr/>
            </p:nvSpPr>
            <p:spPr bwMode="gray">
              <a:xfrm>
                <a:off x="1730" y="2344"/>
                <a:ext cx="22" cy="7"/>
              </a:xfrm>
              <a:custGeom>
                <a:avLst/>
                <a:gdLst>
                  <a:gd name="T0" fmla="*/ 0 w 24"/>
                  <a:gd name="T1" fmla="*/ 0 h 7"/>
                  <a:gd name="T2" fmla="*/ 0 w 24"/>
                  <a:gd name="T3" fmla="*/ 0 h 7"/>
                  <a:gd name="T4" fmla="*/ 2 w 24"/>
                  <a:gd name="T5" fmla="*/ 7 h 7"/>
                  <a:gd name="T6" fmla="*/ 24 w 24"/>
                  <a:gd name="T7" fmla="*/ 5 h 7"/>
                  <a:gd name="T8" fmla="*/ 0 w 24"/>
                  <a:gd name="T9" fmla="*/ 0 h 7"/>
                </a:gdLst>
                <a:ahLst/>
                <a:cxnLst>
                  <a:cxn ang="0">
                    <a:pos x="T0" y="T1"/>
                  </a:cxn>
                  <a:cxn ang="0">
                    <a:pos x="T2" y="T3"/>
                  </a:cxn>
                  <a:cxn ang="0">
                    <a:pos x="T4" y="T5"/>
                  </a:cxn>
                  <a:cxn ang="0">
                    <a:pos x="T6" y="T7"/>
                  </a:cxn>
                  <a:cxn ang="0">
                    <a:pos x="T8" y="T9"/>
                  </a:cxn>
                </a:cxnLst>
                <a:rect l="0" t="0" r="r" b="b"/>
                <a:pathLst>
                  <a:path w="24" h="7">
                    <a:moveTo>
                      <a:pt x="0" y="0"/>
                    </a:moveTo>
                    <a:lnTo>
                      <a:pt x="0" y="0"/>
                    </a:lnTo>
                    <a:lnTo>
                      <a:pt x="2" y="7"/>
                    </a:lnTo>
                    <a:lnTo>
                      <a:pt x="24" y="5"/>
                    </a:lnTo>
                    <a:lnTo>
                      <a:pt x="0" y="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16" name="Freeform 466"/>
              <p:cNvSpPr>
                <a:spLocks/>
              </p:cNvSpPr>
              <p:nvPr/>
            </p:nvSpPr>
            <p:spPr bwMode="gray">
              <a:xfrm>
                <a:off x="2984" y="1855"/>
                <a:ext cx="27" cy="62"/>
              </a:xfrm>
              <a:custGeom>
                <a:avLst/>
                <a:gdLst>
                  <a:gd name="T0" fmla="*/ 0 w 29"/>
                  <a:gd name="T1" fmla="*/ 39 h 52"/>
                  <a:gd name="T2" fmla="*/ 0 w 29"/>
                  <a:gd name="T3" fmla="*/ 39 h 52"/>
                  <a:gd name="T4" fmla="*/ 2 w 29"/>
                  <a:gd name="T5" fmla="*/ 12 h 52"/>
                  <a:gd name="T6" fmla="*/ 14 w 29"/>
                  <a:gd name="T7" fmla="*/ 0 h 52"/>
                  <a:gd name="T8" fmla="*/ 29 w 29"/>
                  <a:gd name="T9" fmla="*/ 31 h 52"/>
                  <a:gd name="T10" fmla="*/ 15 w 29"/>
                  <a:gd name="T11" fmla="*/ 52 h 52"/>
                  <a:gd name="T12" fmla="*/ 0 w 29"/>
                  <a:gd name="T13" fmla="*/ 39 h 52"/>
                </a:gdLst>
                <a:ahLst/>
                <a:cxnLst>
                  <a:cxn ang="0">
                    <a:pos x="T0" y="T1"/>
                  </a:cxn>
                  <a:cxn ang="0">
                    <a:pos x="T2" y="T3"/>
                  </a:cxn>
                  <a:cxn ang="0">
                    <a:pos x="T4" y="T5"/>
                  </a:cxn>
                  <a:cxn ang="0">
                    <a:pos x="T6" y="T7"/>
                  </a:cxn>
                  <a:cxn ang="0">
                    <a:pos x="T8" y="T9"/>
                  </a:cxn>
                  <a:cxn ang="0">
                    <a:pos x="T10" y="T11"/>
                  </a:cxn>
                  <a:cxn ang="0">
                    <a:pos x="T12" y="T13"/>
                  </a:cxn>
                </a:cxnLst>
                <a:rect l="0" t="0" r="r" b="b"/>
                <a:pathLst>
                  <a:path w="29" h="52">
                    <a:moveTo>
                      <a:pt x="0" y="39"/>
                    </a:moveTo>
                    <a:lnTo>
                      <a:pt x="0" y="39"/>
                    </a:lnTo>
                    <a:lnTo>
                      <a:pt x="2" y="12"/>
                    </a:lnTo>
                    <a:lnTo>
                      <a:pt x="14" y="0"/>
                    </a:lnTo>
                    <a:lnTo>
                      <a:pt x="29" y="31"/>
                    </a:lnTo>
                    <a:lnTo>
                      <a:pt x="15" y="52"/>
                    </a:lnTo>
                    <a:lnTo>
                      <a:pt x="0" y="39"/>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17" name="Freeform 467"/>
              <p:cNvSpPr>
                <a:spLocks/>
              </p:cNvSpPr>
              <p:nvPr/>
            </p:nvSpPr>
            <p:spPr bwMode="gray">
              <a:xfrm>
                <a:off x="1642" y="3090"/>
                <a:ext cx="284" cy="647"/>
              </a:xfrm>
              <a:custGeom>
                <a:avLst/>
                <a:gdLst>
                  <a:gd name="T0" fmla="*/ 0 w 305"/>
                  <a:gd name="T1" fmla="*/ 504 h 545"/>
                  <a:gd name="T2" fmla="*/ 0 w 305"/>
                  <a:gd name="T3" fmla="*/ 504 h 545"/>
                  <a:gd name="T4" fmla="*/ 3 w 305"/>
                  <a:gd name="T5" fmla="*/ 515 h 545"/>
                  <a:gd name="T6" fmla="*/ 16 w 305"/>
                  <a:gd name="T7" fmla="*/ 513 h 545"/>
                  <a:gd name="T8" fmla="*/ 20 w 305"/>
                  <a:gd name="T9" fmla="*/ 539 h 545"/>
                  <a:gd name="T10" fmla="*/ 77 w 305"/>
                  <a:gd name="T11" fmla="*/ 545 h 545"/>
                  <a:gd name="T12" fmla="*/ 61 w 305"/>
                  <a:gd name="T13" fmla="*/ 531 h 545"/>
                  <a:gd name="T14" fmla="*/ 73 w 305"/>
                  <a:gd name="T15" fmla="*/ 494 h 545"/>
                  <a:gd name="T16" fmla="*/ 84 w 305"/>
                  <a:gd name="T17" fmla="*/ 501 h 545"/>
                  <a:gd name="T18" fmla="*/ 119 w 305"/>
                  <a:gd name="T19" fmla="*/ 449 h 545"/>
                  <a:gd name="T20" fmla="*/ 92 w 305"/>
                  <a:gd name="T21" fmla="*/ 420 h 545"/>
                  <a:gd name="T22" fmla="*/ 123 w 305"/>
                  <a:gd name="T23" fmla="*/ 403 h 545"/>
                  <a:gd name="T24" fmla="*/ 126 w 305"/>
                  <a:gd name="T25" fmla="*/ 375 h 545"/>
                  <a:gd name="T26" fmla="*/ 140 w 305"/>
                  <a:gd name="T27" fmla="*/ 364 h 545"/>
                  <a:gd name="T28" fmla="*/ 128 w 305"/>
                  <a:gd name="T29" fmla="*/ 359 h 545"/>
                  <a:gd name="T30" fmla="*/ 151 w 305"/>
                  <a:gd name="T31" fmla="*/ 359 h 545"/>
                  <a:gd name="T32" fmla="*/ 148 w 305"/>
                  <a:gd name="T33" fmla="*/ 345 h 545"/>
                  <a:gd name="T34" fmla="*/ 139 w 305"/>
                  <a:gd name="T35" fmla="*/ 354 h 545"/>
                  <a:gd name="T36" fmla="*/ 128 w 305"/>
                  <a:gd name="T37" fmla="*/ 345 h 545"/>
                  <a:gd name="T38" fmla="*/ 127 w 305"/>
                  <a:gd name="T39" fmla="*/ 326 h 545"/>
                  <a:gd name="T40" fmla="*/ 169 w 305"/>
                  <a:gd name="T41" fmla="*/ 327 h 545"/>
                  <a:gd name="T42" fmla="*/ 172 w 305"/>
                  <a:gd name="T43" fmla="*/ 287 h 545"/>
                  <a:gd name="T44" fmla="*/ 238 w 305"/>
                  <a:gd name="T45" fmla="*/ 280 h 545"/>
                  <a:gd name="T46" fmla="*/ 257 w 305"/>
                  <a:gd name="T47" fmla="*/ 252 h 545"/>
                  <a:gd name="T48" fmla="*/ 231 w 305"/>
                  <a:gd name="T49" fmla="*/ 202 h 545"/>
                  <a:gd name="T50" fmla="*/ 245 w 305"/>
                  <a:gd name="T51" fmla="*/ 138 h 545"/>
                  <a:gd name="T52" fmla="*/ 305 w 305"/>
                  <a:gd name="T53" fmla="*/ 86 h 545"/>
                  <a:gd name="T54" fmla="*/ 302 w 305"/>
                  <a:gd name="T55" fmla="*/ 63 h 545"/>
                  <a:gd name="T56" fmla="*/ 290 w 305"/>
                  <a:gd name="T57" fmla="*/ 62 h 545"/>
                  <a:gd name="T58" fmla="*/ 274 w 305"/>
                  <a:gd name="T59" fmla="*/ 90 h 545"/>
                  <a:gd name="T60" fmla="*/ 233 w 305"/>
                  <a:gd name="T61" fmla="*/ 88 h 545"/>
                  <a:gd name="T62" fmla="*/ 241 w 305"/>
                  <a:gd name="T63" fmla="*/ 56 h 545"/>
                  <a:gd name="T64" fmla="*/ 167 w 305"/>
                  <a:gd name="T65" fmla="*/ 8 h 545"/>
                  <a:gd name="T66" fmla="*/ 143 w 305"/>
                  <a:gd name="T67" fmla="*/ 4 h 545"/>
                  <a:gd name="T68" fmla="*/ 139 w 305"/>
                  <a:gd name="T69" fmla="*/ 14 h 545"/>
                  <a:gd name="T70" fmla="*/ 112 w 305"/>
                  <a:gd name="T71" fmla="*/ 0 h 545"/>
                  <a:gd name="T72" fmla="*/ 94 w 305"/>
                  <a:gd name="T73" fmla="*/ 16 h 545"/>
                  <a:gd name="T74" fmla="*/ 93 w 305"/>
                  <a:gd name="T75" fmla="*/ 36 h 545"/>
                  <a:gd name="T76" fmla="*/ 77 w 305"/>
                  <a:gd name="T77" fmla="*/ 44 h 545"/>
                  <a:gd name="T78" fmla="*/ 77 w 305"/>
                  <a:gd name="T79" fmla="*/ 82 h 545"/>
                  <a:gd name="T80" fmla="*/ 59 w 305"/>
                  <a:gd name="T81" fmla="*/ 103 h 545"/>
                  <a:gd name="T82" fmla="*/ 44 w 305"/>
                  <a:gd name="T83" fmla="*/ 156 h 545"/>
                  <a:gd name="T84" fmla="*/ 55 w 305"/>
                  <a:gd name="T85" fmla="*/ 207 h 545"/>
                  <a:gd name="T86" fmla="*/ 35 w 305"/>
                  <a:gd name="T87" fmla="*/ 250 h 545"/>
                  <a:gd name="T88" fmla="*/ 20 w 305"/>
                  <a:gd name="T89" fmla="*/ 356 h 545"/>
                  <a:gd name="T90" fmla="*/ 31 w 305"/>
                  <a:gd name="T91" fmla="*/ 395 h 545"/>
                  <a:gd name="T92" fmla="*/ 22 w 305"/>
                  <a:gd name="T93" fmla="*/ 399 h 545"/>
                  <a:gd name="T94" fmla="*/ 27 w 305"/>
                  <a:gd name="T95" fmla="*/ 432 h 545"/>
                  <a:gd name="T96" fmla="*/ 0 w 305"/>
                  <a:gd name="T97" fmla="*/ 50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5" h="545">
                    <a:moveTo>
                      <a:pt x="0" y="504"/>
                    </a:moveTo>
                    <a:lnTo>
                      <a:pt x="0" y="504"/>
                    </a:lnTo>
                    <a:lnTo>
                      <a:pt x="3" y="515"/>
                    </a:lnTo>
                    <a:lnTo>
                      <a:pt x="16" y="513"/>
                    </a:lnTo>
                    <a:lnTo>
                      <a:pt x="20" y="539"/>
                    </a:lnTo>
                    <a:lnTo>
                      <a:pt x="77" y="545"/>
                    </a:lnTo>
                    <a:lnTo>
                      <a:pt x="61" y="531"/>
                    </a:lnTo>
                    <a:lnTo>
                      <a:pt x="73" y="494"/>
                    </a:lnTo>
                    <a:lnTo>
                      <a:pt x="84" y="501"/>
                    </a:lnTo>
                    <a:lnTo>
                      <a:pt x="119" y="449"/>
                    </a:lnTo>
                    <a:lnTo>
                      <a:pt x="92" y="420"/>
                    </a:lnTo>
                    <a:lnTo>
                      <a:pt x="123" y="403"/>
                    </a:lnTo>
                    <a:lnTo>
                      <a:pt x="126" y="375"/>
                    </a:lnTo>
                    <a:lnTo>
                      <a:pt x="140" y="364"/>
                    </a:lnTo>
                    <a:lnTo>
                      <a:pt x="128" y="359"/>
                    </a:lnTo>
                    <a:lnTo>
                      <a:pt x="151" y="359"/>
                    </a:lnTo>
                    <a:lnTo>
                      <a:pt x="148" y="345"/>
                    </a:lnTo>
                    <a:lnTo>
                      <a:pt x="139" y="354"/>
                    </a:lnTo>
                    <a:lnTo>
                      <a:pt x="128" y="345"/>
                    </a:lnTo>
                    <a:lnTo>
                      <a:pt x="127" y="326"/>
                    </a:lnTo>
                    <a:lnTo>
                      <a:pt x="169" y="327"/>
                    </a:lnTo>
                    <a:lnTo>
                      <a:pt x="172" y="287"/>
                    </a:lnTo>
                    <a:lnTo>
                      <a:pt x="238" y="280"/>
                    </a:lnTo>
                    <a:lnTo>
                      <a:pt x="257" y="252"/>
                    </a:lnTo>
                    <a:lnTo>
                      <a:pt x="231" y="202"/>
                    </a:lnTo>
                    <a:lnTo>
                      <a:pt x="245" y="138"/>
                    </a:lnTo>
                    <a:lnTo>
                      <a:pt x="305" y="86"/>
                    </a:lnTo>
                    <a:lnTo>
                      <a:pt x="302" y="63"/>
                    </a:lnTo>
                    <a:lnTo>
                      <a:pt x="290" y="62"/>
                    </a:lnTo>
                    <a:lnTo>
                      <a:pt x="274" y="90"/>
                    </a:lnTo>
                    <a:lnTo>
                      <a:pt x="233" y="88"/>
                    </a:lnTo>
                    <a:lnTo>
                      <a:pt x="241" y="56"/>
                    </a:lnTo>
                    <a:lnTo>
                      <a:pt x="167" y="8"/>
                    </a:lnTo>
                    <a:lnTo>
                      <a:pt x="143" y="4"/>
                    </a:lnTo>
                    <a:lnTo>
                      <a:pt x="139" y="14"/>
                    </a:lnTo>
                    <a:lnTo>
                      <a:pt x="112" y="0"/>
                    </a:lnTo>
                    <a:lnTo>
                      <a:pt x="94" y="16"/>
                    </a:lnTo>
                    <a:lnTo>
                      <a:pt x="93" y="36"/>
                    </a:lnTo>
                    <a:lnTo>
                      <a:pt x="77" y="44"/>
                    </a:lnTo>
                    <a:lnTo>
                      <a:pt x="77" y="82"/>
                    </a:lnTo>
                    <a:lnTo>
                      <a:pt x="59" y="103"/>
                    </a:lnTo>
                    <a:lnTo>
                      <a:pt x="44" y="156"/>
                    </a:lnTo>
                    <a:lnTo>
                      <a:pt x="55" y="207"/>
                    </a:lnTo>
                    <a:lnTo>
                      <a:pt x="35" y="250"/>
                    </a:lnTo>
                    <a:lnTo>
                      <a:pt x="20" y="356"/>
                    </a:lnTo>
                    <a:lnTo>
                      <a:pt x="31" y="395"/>
                    </a:lnTo>
                    <a:lnTo>
                      <a:pt x="22" y="399"/>
                    </a:lnTo>
                    <a:lnTo>
                      <a:pt x="27" y="432"/>
                    </a:lnTo>
                    <a:lnTo>
                      <a:pt x="0" y="504"/>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18" name="Freeform 468"/>
              <p:cNvSpPr>
                <a:spLocks/>
              </p:cNvSpPr>
              <p:nvPr/>
            </p:nvSpPr>
            <p:spPr bwMode="gray">
              <a:xfrm>
                <a:off x="1709" y="3748"/>
                <a:ext cx="51" cy="56"/>
              </a:xfrm>
              <a:custGeom>
                <a:avLst/>
                <a:gdLst>
                  <a:gd name="T0" fmla="*/ 0 w 54"/>
                  <a:gd name="T1" fmla="*/ 0 h 47"/>
                  <a:gd name="T2" fmla="*/ 0 w 54"/>
                  <a:gd name="T3" fmla="*/ 0 h 47"/>
                  <a:gd name="T4" fmla="*/ 1 w 54"/>
                  <a:gd name="T5" fmla="*/ 47 h 47"/>
                  <a:gd name="T6" fmla="*/ 54 w 54"/>
                  <a:gd name="T7" fmla="*/ 42 h 47"/>
                  <a:gd name="T8" fmla="*/ 13 w 54"/>
                  <a:gd name="T9" fmla="*/ 22 h 47"/>
                  <a:gd name="T10" fmla="*/ 0 w 54"/>
                  <a:gd name="T11" fmla="*/ 0 h 47"/>
                </a:gdLst>
                <a:ahLst/>
                <a:cxnLst>
                  <a:cxn ang="0">
                    <a:pos x="T0" y="T1"/>
                  </a:cxn>
                  <a:cxn ang="0">
                    <a:pos x="T2" y="T3"/>
                  </a:cxn>
                  <a:cxn ang="0">
                    <a:pos x="T4" y="T5"/>
                  </a:cxn>
                  <a:cxn ang="0">
                    <a:pos x="T6" y="T7"/>
                  </a:cxn>
                  <a:cxn ang="0">
                    <a:pos x="T8" y="T9"/>
                  </a:cxn>
                  <a:cxn ang="0">
                    <a:pos x="T10" y="T11"/>
                  </a:cxn>
                </a:cxnLst>
                <a:rect l="0" t="0" r="r" b="b"/>
                <a:pathLst>
                  <a:path w="54" h="47">
                    <a:moveTo>
                      <a:pt x="0" y="0"/>
                    </a:moveTo>
                    <a:lnTo>
                      <a:pt x="0" y="0"/>
                    </a:lnTo>
                    <a:lnTo>
                      <a:pt x="1" y="47"/>
                    </a:lnTo>
                    <a:lnTo>
                      <a:pt x="54" y="42"/>
                    </a:lnTo>
                    <a:lnTo>
                      <a:pt x="13" y="22"/>
                    </a:lnTo>
                    <a:lnTo>
                      <a:pt x="0" y="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19" name="Freeform 469"/>
              <p:cNvSpPr>
                <a:spLocks/>
              </p:cNvSpPr>
              <p:nvPr/>
            </p:nvSpPr>
            <p:spPr bwMode="gray">
              <a:xfrm>
                <a:off x="4344" y="2880"/>
                <a:ext cx="586" cy="559"/>
              </a:xfrm>
              <a:custGeom>
                <a:avLst/>
                <a:gdLst>
                  <a:gd name="T0" fmla="*/ 0 w 626"/>
                  <a:gd name="T1" fmla="*/ 249 h 470"/>
                  <a:gd name="T2" fmla="*/ 4 w 626"/>
                  <a:gd name="T3" fmla="*/ 238 h 470"/>
                  <a:gd name="T4" fmla="*/ 4 w 626"/>
                  <a:gd name="T5" fmla="*/ 218 h 470"/>
                  <a:gd name="T6" fmla="*/ 16 w 626"/>
                  <a:gd name="T7" fmla="*/ 188 h 470"/>
                  <a:gd name="T8" fmla="*/ 120 w 626"/>
                  <a:gd name="T9" fmla="*/ 140 h 470"/>
                  <a:gd name="T10" fmla="*/ 142 w 626"/>
                  <a:gd name="T11" fmla="*/ 101 h 470"/>
                  <a:gd name="T12" fmla="*/ 160 w 626"/>
                  <a:gd name="T13" fmla="*/ 107 h 470"/>
                  <a:gd name="T14" fmla="*/ 175 w 626"/>
                  <a:gd name="T15" fmla="*/ 91 h 470"/>
                  <a:gd name="T16" fmla="*/ 199 w 626"/>
                  <a:gd name="T17" fmla="*/ 54 h 470"/>
                  <a:gd name="T18" fmla="*/ 229 w 626"/>
                  <a:gd name="T19" fmla="*/ 78 h 470"/>
                  <a:gd name="T20" fmla="*/ 257 w 626"/>
                  <a:gd name="T21" fmla="*/ 72 h 470"/>
                  <a:gd name="T22" fmla="*/ 265 w 626"/>
                  <a:gd name="T23" fmla="*/ 32 h 470"/>
                  <a:gd name="T24" fmla="*/ 292 w 626"/>
                  <a:gd name="T25" fmla="*/ 6 h 470"/>
                  <a:gd name="T26" fmla="*/ 348 w 626"/>
                  <a:gd name="T27" fmla="*/ 68 h 470"/>
                  <a:gd name="T28" fmla="*/ 435 w 626"/>
                  <a:gd name="T29" fmla="*/ 94 h 470"/>
                  <a:gd name="T30" fmla="*/ 461 w 626"/>
                  <a:gd name="T31" fmla="*/ 0 h 470"/>
                  <a:gd name="T32" fmla="*/ 500 w 626"/>
                  <a:gd name="T33" fmla="*/ 68 h 470"/>
                  <a:gd name="T34" fmla="*/ 554 w 626"/>
                  <a:gd name="T35" fmla="*/ 153 h 470"/>
                  <a:gd name="T36" fmla="*/ 582 w 626"/>
                  <a:gd name="T37" fmla="*/ 185 h 470"/>
                  <a:gd name="T38" fmla="*/ 617 w 626"/>
                  <a:gd name="T39" fmla="*/ 232 h 470"/>
                  <a:gd name="T40" fmla="*/ 620 w 626"/>
                  <a:gd name="T41" fmla="*/ 330 h 470"/>
                  <a:gd name="T42" fmla="*/ 571 w 626"/>
                  <a:gd name="T43" fmla="*/ 441 h 470"/>
                  <a:gd name="T44" fmla="*/ 515 w 626"/>
                  <a:gd name="T45" fmla="*/ 461 h 470"/>
                  <a:gd name="T46" fmla="*/ 493 w 626"/>
                  <a:gd name="T47" fmla="*/ 447 h 470"/>
                  <a:gd name="T48" fmla="*/ 439 w 626"/>
                  <a:gd name="T49" fmla="*/ 455 h 470"/>
                  <a:gd name="T50" fmla="*/ 405 w 626"/>
                  <a:gd name="T51" fmla="*/ 402 h 470"/>
                  <a:gd name="T52" fmla="*/ 387 w 626"/>
                  <a:gd name="T53" fmla="*/ 384 h 470"/>
                  <a:gd name="T54" fmla="*/ 369 w 626"/>
                  <a:gd name="T55" fmla="*/ 399 h 470"/>
                  <a:gd name="T56" fmla="*/ 355 w 626"/>
                  <a:gd name="T57" fmla="*/ 397 h 470"/>
                  <a:gd name="T58" fmla="*/ 329 w 626"/>
                  <a:gd name="T59" fmla="*/ 354 h 470"/>
                  <a:gd name="T60" fmla="*/ 198 w 626"/>
                  <a:gd name="T61" fmla="*/ 351 h 470"/>
                  <a:gd name="T62" fmla="*/ 108 w 626"/>
                  <a:gd name="T63" fmla="*/ 377 h 470"/>
                  <a:gd name="T64" fmla="*/ 31 w 626"/>
                  <a:gd name="T65" fmla="*/ 383 h 470"/>
                  <a:gd name="T66" fmla="*/ 0 w 626"/>
                  <a:gd name="T67" fmla="*/ 24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6" h="470">
                    <a:moveTo>
                      <a:pt x="0" y="249"/>
                    </a:moveTo>
                    <a:lnTo>
                      <a:pt x="0" y="249"/>
                    </a:lnTo>
                    <a:lnTo>
                      <a:pt x="12" y="252"/>
                    </a:lnTo>
                    <a:lnTo>
                      <a:pt x="4" y="238"/>
                    </a:lnTo>
                    <a:lnTo>
                      <a:pt x="16" y="246"/>
                    </a:lnTo>
                    <a:lnTo>
                      <a:pt x="4" y="218"/>
                    </a:lnTo>
                    <a:lnTo>
                      <a:pt x="12" y="177"/>
                    </a:lnTo>
                    <a:lnTo>
                      <a:pt x="16" y="188"/>
                    </a:lnTo>
                    <a:lnTo>
                      <a:pt x="55" y="156"/>
                    </a:lnTo>
                    <a:lnTo>
                      <a:pt x="120" y="140"/>
                    </a:lnTo>
                    <a:lnTo>
                      <a:pt x="142" y="115"/>
                    </a:lnTo>
                    <a:lnTo>
                      <a:pt x="142" y="101"/>
                    </a:lnTo>
                    <a:lnTo>
                      <a:pt x="151" y="90"/>
                    </a:lnTo>
                    <a:lnTo>
                      <a:pt x="160" y="107"/>
                    </a:lnTo>
                    <a:lnTo>
                      <a:pt x="160" y="88"/>
                    </a:lnTo>
                    <a:lnTo>
                      <a:pt x="175" y="91"/>
                    </a:lnTo>
                    <a:lnTo>
                      <a:pt x="175" y="76"/>
                    </a:lnTo>
                    <a:lnTo>
                      <a:pt x="199" y="54"/>
                    </a:lnTo>
                    <a:lnTo>
                      <a:pt x="224" y="55"/>
                    </a:lnTo>
                    <a:lnTo>
                      <a:pt x="229" y="78"/>
                    </a:lnTo>
                    <a:lnTo>
                      <a:pt x="239" y="64"/>
                    </a:lnTo>
                    <a:lnTo>
                      <a:pt x="257" y="72"/>
                    </a:lnTo>
                    <a:lnTo>
                      <a:pt x="250" y="57"/>
                    </a:lnTo>
                    <a:lnTo>
                      <a:pt x="265" y="32"/>
                    </a:lnTo>
                    <a:lnTo>
                      <a:pt x="303" y="23"/>
                    </a:lnTo>
                    <a:lnTo>
                      <a:pt x="292" y="6"/>
                    </a:lnTo>
                    <a:lnTo>
                      <a:pt x="363" y="26"/>
                    </a:lnTo>
                    <a:lnTo>
                      <a:pt x="348" y="68"/>
                    </a:lnTo>
                    <a:lnTo>
                      <a:pt x="419" y="111"/>
                    </a:lnTo>
                    <a:lnTo>
                      <a:pt x="435" y="94"/>
                    </a:lnTo>
                    <a:lnTo>
                      <a:pt x="443" y="23"/>
                    </a:lnTo>
                    <a:lnTo>
                      <a:pt x="461" y="0"/>
                    </a:lnTo>
                    <a:lnTo>
                      <a:pt x="474" y="56"/>
                    </a:lnTo>
                    <a:lnTo>
                      <a:pt x="500" y="68"/>
                    </a:lnTo>
                    <a:lnTo>
                      <a:pt x="515" y="132"/>
                    </a:lnTo>
                    <a:lnTo>
                      <a:pt x="554" y="153"/>
                    </a:lnTo>
                    <a:lnTo>
                      <a:pt x="567" y="188"/>
                    </a:lnTo>
                    <a:lnTo>
                      <a:pt x="582" y="185"/>
                    </a:lnTo>
                    <a:lnTo>
                      <a:pt x="585" y="204"/>
                    </a:lnTo>
                    <a:lnTo>
                      <a:pt x="617" y="232"/>
                    </a:lnTo>
                    <a:lnTo>
                      <a:pt x="626" y="281"/>
                    </a:lnTo>
                    <a:lnTo>
                      <a:pt x="620" y="330"/>
                    </a:lnTo>
                    <a:lnTo>
                      <a:pt x="591" y="371"/>
                    </a:lnTo>
                    <a:lnTo>
                      <a:pt x="571" y="441"/>
                    </a:lnTo>
                    <a:lnTo>
                      <a:pt x="536" y="448"/>
                    </a:lnTo>
                    <a:lnTo>
                      <a:pt x="515" y="461"/>
                    </a:lnTo>
                    <a:lnTo>
                      <a:pt x="516" y="470"/>
                    </a:lnTo>
                    <a:lnTo>
                      <a:pt x="493" y="447"/>
                    </a:lnTo>
                    <a:lnTo>
                      <a:pt x="470" y="464"/>
                    </a:lnTo>
                    <a:lnTo>
                      <a:pt x="439" y="455"/>
                    </a:lnTo>
                    <a:lnTo>
                      <a:pt x="416" y="439"/>
                    </a:lnTo>
                    <a:lnTo>
                      <a:pt x="405" y="402"/>
                    </a:lnTo>
                    <a:lnTo>
                      <a:pt x="388" y="408"/>
                    </a:lnTo>
                    <a:lnTo>
                      <a:pt x="387" y="384"/>
                    </a:lnTo>
                    <a:lnTo>
                      <a:pt x="381" y="399"/>
                    </a:lnTo>
                    <a:lnTo>
                      <a:pt x="369" y="399"/>
                    </a:lnTo>
                    <a:lnTo>
                      <a:pt x="381" y="353"/>
                    </a:lnTo>
                    <a:lnTo>
                      <a:pt x="355" y="397"/>
                    </a:lnTo>
                    <a:lnTo>
                      <a:pt x="342" y="389"/>
                    </a:lnTo>
                    <a:lnTo>
                      <a:pt x="329" y="354"/>
                    </a:lnTo>
                    <a:lnTo>
                      <a:pt x="282" y="335"/>
                    </a:lnTo>
                    <a:lnTo>
                      <a:pt x="198" y="351"/>
                    </a:lnTo>
                    <a:lnTo>
                      <a:pt x="164" y="375"/>
                    </a:lnTo>
                    <a:lnTo>
                      <a:pt x="108" y="377"/>
                    </a:lnTo>
                    <a:lnTo>
                      <a:pt x="75" y="398"/>
                    </a:lnTo>
                    <a:lnTo>
                      <a:pt x="31" y="383"/>
                    </a:lnTo>
                    <a:lnTo>
                      <a:pt x="41" y="338"/>
                    </a:lnTo>
                    <a:lnTo>
                      <a:pt x="0" y="249"/>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20" name="Freeform 470"/>
              <p:cNvSpPr>
                <a:spLocks/>
              </p:cNvSpPr>
              <p:nvPr/>
            </p:nvSpPr>
            <p:spPr bwMode="gray">
              <a:xfrm>
                <a:off x="4803" y="3473"/>
                <a:ext cx="51" cy="61"/>
              </a:xfrm>
              <a:custGeom>
                <a:avLst/>
                <a:gdLst>
                  <a:gd name="T0" fmla="*/ 0 w 54"/>
                  <a:gd name="T1" fmla="*/ 8 h 52"/>
                  <a:gd name="T2" fmla="*/ 0 w 54"/>
                  <a:gd name="T3" fmla="*/ 8 h 52"/>
                  <a:gd name="T4" fmla="*/ 1 w 54"/>
                  <a:gd name="T5" fmla="*/ 0 h 52"/>
                  <a:gd name="T6" fmla="*/ 28 w 54"/>
                  <a:gd name="T7" fmla="*/ 7 h 52"/>
                  <a:gd name="T8" fmla="*/ 49 w 54"/>
                  <a:gd name="T9" fmla="*/ 0 h 52"/>
                  <a:gd name="T10" fmla="*/ 54 w 54"/>
                  <a:gd name="T11" fmla="*/ 13 h 52"/>
                  <a:gd name="T12" fmla="*/ 54 w 54"/>
                  <a:gd name="T13" fmla="*/ 29 h 52"/>
                  <a:gd name="T14" fmla="*/ 34 w 54"/>
                  <a:gd name="T15" fmla="*/ 52 h 52"/>
                  <a:gd name="T16" fmla="*/ 20 w 54"/>
                  <a:gd name="T17" fmla="*/ 51 h 52"/>
                  <a:gd name="T18" fmla="*/ 0 w 54"/>
                  <a:gd name="T19"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2">
                    <a:moveTo>
                      <a:pt x="0" y="8"/>
                    </a:moveTo>
                    <a:lnTo>
                      <a:pt x="0" y="8"/>
                    </a:lnTo>
                    <a:lnTo>
                      <a:pt x="1" y="0"/>
                    </a:lnTo>
                    <a:lnTo>
                      <a:pt x="28" y="7"/>
                    </a:lnTo>
                    <a:lnTo>
                      <a:pt x="49" y="0"/>
                    </a:lnTo>
                    <a:lnTo>
                      <a:pt x="54" y="13"/>
                    </a:lnTo>
                    <a:lnTo>
                      <a:pt x="54" y="29"/>
                    </a:lnTo>
                    <a:lnTo>
                      <a:pt x="34" y="52"/>
                    </a:lnTo>
                    <a:lnTo>
                      <a:pt x="20" y="51"/>
                    </a:lnTo>
                    <a:lnTo>
                      <a:pt x="0" y="8"/>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21" name="Freeform 471"/>
              <p:cNvSpPr>
                <a:spLocks/>
              </p:cNvSpPr>
              <p:nvPr/>
            </p:nvSpPr>
            <p:spPr bwMode="gray">
              <a:xfrm>
                <a:off x="2842" y="1712"/>
                <a:ext cx="112" cy="54"/>
              </a:xfrm>
              <a:custGeom>
                <a:avLst/>
                <a:gdLst>
                  <a:gd name="T0" fmla="*/ 0 w 119"/>
                  <a:gd name="T1" fmla="*/ 25 h 46"/>
                  <a:gd name="T2" fmla="*/ 0 w 119"/>
                  <a:gd name="T3" fmla="*/ 25 h 46"/>
                  <a:gd name="T4" fmla="*/ 3 w 119"/>
                  <a:gd name="T5" fmla="*/ 27 h 46"/>
                  <a:gd name="T6" fmla="*/ 3 w 119"/>
                  <a:gd name="T7" fmla="*/ 36 h 46"/>
                  <a:gd name="T8" fmla="*/ 17 w 119"/>
                  <a:gd name="T9" fmla="*/ 38 h 46"/>
                  <a:gd name="T10" fmla="*/ 40 w 119"/>
                  <a:gd name="T11" fmla="*/ 34 h 46"/>
                  <a:gd name="T12" fmla="*/ 66 w 119"/>
                  <a:gd name="T13" fmla="*/ 46 h 46"/>
                  <a:gd name="T14" fmla="*/ 103 w 119"/>
                  <a:gd name="T15" fmla="*/ 37 h 46"/>
                  <a:gd name="T16" fmla="*/ 119 w 119"/>
                  <a:gd name="T17" fmla="*/ 15 h 46"/>
                  <a:gd name="T18" fmla="*/ 113 w 119"/>
                  <a:gd name="T19" fmla="*/ 0 h 46"/>
                  <a:gd name="T20" fmla="*/ 67 w 119"/>
                  <a:gd name="T21" fmla="*/ 1 h 46"/>
                  <a:gd name="T22" fmla="*/ 53 w 119"/>
                  <a:gd name="T23" fmla="*/ 24 h 46"/>
                  <a:gd name="T24" fmla="*/ 0 w 119"/>
                  <a:gd name="T25"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46">
                    <a:moveTo>
                      <a:pt x="0" y="25"/>
                    </a:moveTo>
                    <a:lnTo>
                      <a:pt x="0" y="25"/>
                    </a:lnTo>
                    <a:lnTo>
                      <a:pt x="3" y="27"/>
                    </a:lnTo>
                    <a:lnTo>
                      <a:pt x="3" y="36"/>
                    </a:lnTo>
                    <a:lnTo>
                      <a:pt x="17" y="38"/>
                    </a:lnTo>
                    <a:lnTo>
                      <a:pt x="40" y="34"/>
                    </a:lnTo>
                    <a:lnTo>
                      <a:pt x="66" y="46"/>
                    </a:lnTo>
                    <a:lnTo>
                      <a:pt x="103" y="37"/>
                    </a:lnTo>
                    <a:lnTo>
                      <a:pt x="119" y="15"/>
                    </a:lnTo>
                    <a:lnTo>
                      <a:pt x="113" y="0"/>
                    </a:lnTo>
                    <a:lnTo>
                      <a:pt x="67" y="1"/>
                    </a:lnTo>
                    <a:lnTo>
                      <a:pt x="53" y="24"/>
                    </a:lnTo>
                    <a:lnTo>
                      <a:pt x="0" y="25"/>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22" name="Freeform 472"/>
              <p:cNvSpPr>
                <a:spLocks/>
              </p:cNvSpPr>
              <p:nvPr/>
            </p:nvSpPr>
            <p:spPr bwMode="gray">
              <a:xfrm>
                <a:off x="3979" y="2190"/>
                <a:ext cx="69" cy="107"/>
              </a:xfrm>
              <a:custGeom>
                <a:avLst/>
                <a:gdLst>
                  <a:gd name="T0" fmla="*/ 0 w 74"/>
                  <a:gd name="T1" fmla="*/ 27 h 90"/>
                  <a:gd name="T2" fmla="*/ 0 w 74"/>
                  <a:gd name="T3" fmla="*/ 27 h 90"/>
                  <a:gd name="T4" fmla="*/ 11 w 74"/>
                  <a:gd name="T5" fmla="*/ 36 h 90"/>
                  <a:gd name="T6" fmla="*/ 17 w 74"/>
                  <a:gd name="T7" fmla="*/ 78 h 90"/>
                  <a:gd name="T8" fmla="*/ 35 w 74"/>
                  <a:gd name="T9" fmla="*/ 76 h 90"/>
                  <a:gd name="T10" fmla="*/ 46 w 74"/>
                  <a:gd name="T11" fmla="*/ 57 h 90"/>
                  <a:gd name="T12" fmla="*/ 59 w 74"/>
                  <a:gd name="T13" fmla="*/ 61 h 90"/>
                  <a:gd name="T14" fmla="*/ 68 w 74"/>
                  <a:gd name="T15" fmla="*/ 90 h 90"/>
                  <a:gd name="T16" fmla="*/ 74 w 74"/>
                  <a:gd name="T17" fmla="*/ 74 h 90"/>
                  <a:gd name="T18" fmla="*/ 66 w 74"/>
                  <a:gd name="T19" fmla="*/ 44 h 90"/>
                  <a:gd name="T20" fmla="*/ 59 w 74"/>
                  <a:gd name="T21" fmla="*/ 55 h 90"/>
                  <a:gd name="T22" fmla="*/ 49 w 74"/>
                  <a:gd name="T23" fmla="*/ 40 h 90"/>
                  <a:gd name="T24" fmla="*/ 68 w 74"/>
                  <a:gd name="T25" fmla="*/ 22 h 90"/>
                  <a:gd name="T26" fmla="*/ 33 w 74"/>
                  <a:gd name="T27" fmla="*/ 20 h 90"/>
                  <a:gd name="T28" fmla="*/ 10 w 74"/>
                  <a:gd name="T29" fmla="*/ 0 h 90"/>
                  <a:gd name="T30" fmla="*/ 3 w 74"/>
                  <a:gd name="T31" fmla="*/ 10 h 90"/>
                  <a:gd name="T32" fmla="*/ 11 w 74"/>
                  <a:gd name="T33" fmla="*/ 20 h 90"/>
                  <a:gd name="T34" fmla="*/ 0 w 74"/>
                  <a:gd name="T35" fmla="*/ 2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90">
                    <a:moveTo>
                      <a:pt x="0" y="27"/>
                    </a:moveTo>
                    <a:lnTo>
                      <a:pt x="0" y="27"/>
                    </a:lnTo>
                    <a:lnTo>
                      <a:pt x="11" y="36"/>
                    </a:lnTo>
                    <a:lnTo>
                      <a:pt x="17" y="78"/>
                    </a:lnTo>
                    <a:lnTo>
                      <a:pt x="35" y="76"/>
                    </a:lnTo>
                    <a:lnTo>
                      <a:pt x="46" y="57"/>
                    </a:lnTo>
                    <a:lnTo>
                      <a:pt x="59" y="61"/>
                    </a:lnTo>
                    <a:lnTo>
                      <a:pt x="68" y="90"/>
                    </a:lnTo>
                    <a:lnTo>
                      <a:pt x="74" y="74"/>
                    </a:lnTo>
                    <a:lnTo>
                      <a:pt x="66" y="44"/>
                    </a:lnTo>
                    <a:lnTo>
                      <a:pt x="59" y="55"/>
                    </a:lnTo>
                    <a:lnTo>
                      <a:pt x="49" y="40"/>
                    </a:lnTo>
                    <a:lnTo>
                      <a:pt x="68" y="22"/>
                    </a:lnTo>
                    <a:lnTo>
                      <a:pt x="33" y="20"/>
                    </a:lnTo>
                    <a:lnTo>
                      <a:pt x="10" y="0"/>
                    </a:lnTo>
                    <a:lnTo>
                      <a:pt x="3" y="10"/>
                    </a:lnTo>
                    <a:lnTo>
                      <a:pt x="11" y="20"/>
                    </a:lnTo>
                    <a:lnTo>
                      <a:pt x="0" y="27"/>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23" name="Freeform 473"/>
              <p:cNvSpPr>
                <a:spLocks/>
              </p:cNvSpPr>
              <p:nvPr/>
            </p:nvSpPr>
            <p:spPr bwMode="gray">
              <a:xfrm>
                <a:off x="2745" y="1649"/>
                <a:ext cx="50" cy="44"/>
              </a:xfrm>
              <a:custGeom>
                <a:avLst/>
                <a:gdLst>
                  <a:gd name="T0" fmla="*/ 0 w 53"/>
                  <a:gd name="T1" fmla="*/ 8 h 37"/>
                  <a:gd name="T2" fmla="*/ 0 w 53"/>
                  <a:gd name="T3" fmla="*/ 8 h 37"/>
                  <a:gd name="T4" fmla="*/ 12 w 53"/>
                  <a:gd name="T5" fmla="*/ 3 h 37"/>
                  <a:gd name="T6" fmla="*/ 35 w 53"/>
                  <a:gd name="T7" fmla="*/ 0 h 37"/>
                  <a:gd name="T8" fmla="*/ 52 w 53"/>
                  <a:gd name="T9" fmla="*/ 14 h 37"/>
                  <a:gd name="T10" fmla="*/ 53 w 53"/>
                  <a:gd name="T11" fmla="*/ 26 h 37"/>
                  <a:gd name="T12" fmla="*/ 48 w 53"/>
                  <a:gd name="T13" fmla="*/ 37 h 37"/>
                  <a:gd name="T14" fmla="*/ 0 w 53"/>
                  <a:gd name="T15" fmla="*/ 8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7">
                    <a:moveTo>
                      <a:pt x="0" y="8"/>
                    </a:moveTo>
                    <a:lnTo>
                      <a:pt x="0" y="8"/>
                    </a:lnTo>
                    <a:lnTo>
                      <a:pt x="12" y="3"/>
                    </a:lnTo>
                    <a:lnTo>
                      <a:pt x="35" y="0"/>
                    </a:lnTo>
                    <a:lnTo>
                      <a:pt x="52" y="14"/>
                    </a:lnTo>
                    <a:lnTo>
                      <a:pt x="53" y="26"/>
                    </a:lnTo>
                    <a:lnTo>
                      <a:pt x="48" y="37"/>
                    </a:lnTo>
                    <a:lnTo>
                      <a:pt x="0" y="8"/>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24" name="Freeform 474"/>
              <p:cNvSpPr>
                <a:spLocks/>
              </p:cNvSpPr>
              <p:nvPr/>
            </p:nvSpPr>
            <p:spPr bwMode="gray">
              <a:xfrm>
                <a:off x="3995" y="2154"/>
                <a:ext cx="43" cy="31"/>
              </a:xfrm>
              <a:custGeom>
                <a:avLst/>
                <a:gdLst>
                  <a:gd name="T0" fmla="*/ 0 w 46"/>
                  <a:gd name="T1" fmla="*/ 15 h 26"/>
                  <a:gd name="T2" fmla="*/ 0 w 46"/>
                  <a:gd name="T3" fmla="*/ 15 h 26"/>
                  <a:gd name="T4" fmla="*/ 5 w 46"/>
                  <a:gd name="T5" fmla="*/ 26 h 26"/>
                  <a:gd name="T6" fmla="*/ 46 w 46"/>
                  <a:gd name="T7" fmla="*/ 22 h 26"/>
                  <a:gd name="T8" fmla="*/ 44 w 46"/>
                  <a:gd name="T9" fmla="*/ 8 h 26"/>
                  <a:gd name="T10" fmla="*/ 16 w 46"/>
                  <a:gd name="T11" fmla="*/ 0 h 26"/>
                  <a:gd name="T12" fmla="*/ 0 w 46"/>
                  <a:gd name="T13" fmla="*/ 15 h 26"/>
                </a:gdLst>
                <a:ahLst/>
                <a:cxnLst>
                  <a:cxn ang="0">
                    <a:pos x="T0" y="T1"/>
                  </a:cxn>
                  <a:cxn ang="0">
                    <a:pos x="T2" y="T3"/>
                  </a:cxn>
                  <a:cxn ang="0">
                    <a:pos x="T4" y="T5"/>
                  </a:cxn>
                  <a:cxn ang="0">
                    <a:pos x="T6" y="T7"/>
                  </a:cxn>
                  <a:cxn ang="0">
                    <a:pos x="T8" y="T9"/>
                  </a:cxn>
                  <a:cxn ang="0">
                    <a:pos x="T10" y="T11"/>
                  </a:cxn>
                  <a:cxn ang="0">
                    <a:pos x="T12" y="T13"/>
                  </a:cxn>
                </a:cxnLst>
                <a:rect l="0" t="0" r="r" b="b"/>
                <a:pathLst>
                  <a:path w="46" h="26">
                    <a:moveTo>
                      <a:pt x="0" y="15"/>
                    </a:moveTo>
                    <a:lnTo>
                      <a:pt x="0" y="15"/>
                    </a:lnTo>
                    <a:lnTo>
                      <a:pt x="5" y="26"/>
                    </a:lnTo>
                    <a:lnTo>
                      <a:pt x="46" y="22"/>
                    </a:lnTo>
                    <a:lnTo>
                      <a:pt x="44" y="8"/>
                    </a:lnTo>
                    <a:lnTo>
                      <a:pt x="16" y="0"/>
                    </a:lnTo>
                    <a:lnTo>
                      <a:pt x="0" y="15"/>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25" name="Freeform 475"/>
              <p:cNvSpPr>
                <a:spLocks/>
              </p:cNvSpPr>
              <p:nvPr/>
            </p:nvSpPr>
            <p:spPr bwMode="gray">
              <a:xfrm>
                <a:off x="1412" y="2344"/>
                <a:ext cx="12" cy="48"/>
              </a:xfrm>
              <a:custGeom>
                <a:avLst/>
                <a:gdLst>
                  <a:gd name="T0" fmla="*/ 0 w 12"/>
                  <a:gd name="T1" fmla="*/ 9 h 41"/>
                  <a:gd name="T2" fmla="*/ 0 w 12"/>
                  <a:gd name="T3" fmla="*/ 9 h 41"/>
                  <a:gd name="T4" fmla="*/ 5 w 12"/>
                  <a:gd name="T5" fmla="*/ 41 h 41"/>
                  <a:gd name="T6" fmla="*/ 12 w 12"/>
                  <a:gd name="T7" fmla="*/ 0 h 41"/>
                  <a:gd name="T8" fmla="*/ 0 w 12"/>
                  <a:gd name="T9" fmla="*/ 9 h 41"/>
                </a:gdLst>
                <a:ahLst/>
                <a:cxnLst>
                  <a:cxn ang="0">
                    <a:pos x="T0" y="T1"/>
                  </a:cxn>
                  <a:cxn ang="0">
                    <a:pos x="T2" y="T3"/>
                  </a:cxn>
                  <a:cxn ang="0">
                    <a:pos x="T4" y="T5"/>
                  </a:cxn>
                  <a:cxn ang="0">
                    <a:pos x="T6" y="T7"/>
                  </a:cxn>
                  <a:cxn ang="0">
                    <a:pos x="T8" y="T9"/>
                  </a:cxn>
                </a:cxnLst>
                <a:rect l="0" t="0" r="r" b="b"/>
                <a:pathLst>
                  <a:path w="12" h="41">
                    <a:moveTo>
                      <a:pt x="0" y="9"/>
                    </a:moveTo>
                    <a:lnTo>
                      <a:pt x="0" y="9"/>
                    </a:lnTo>
                    <a:lnTo>
                      <a:pt x="5" y="41"/>
                    </a:lnTo>
                    <a:lnTo>
                      <a:pt x="12" y="0"/>
                    </a:lnTo>
                    <a:lnTo>
                      <a:pt x="0" y="9"/>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26" name="Freeform 476"/>
              <p:cNvSpPr>
                <a:spLocks/>
              </p:cNvSpPr>
              <p:nvPr/>
            </p:nvSpPr>
            <p:spPr bwMode="gray">
              <a:xfrm>
                <a:off x="4358" y="2593"/>
                <a:ext cx="18" cy="17"/>
              </a:xfrm>
              <a:custGeom>
                <a:avLst/>
                <a:gdLst>
                  <a:gd name="T0" fmla="*/ 0 w 19"/>
                  <a:gd name="T1" fmla="*/ 7 h 15"/>
                  <a:gd name="T2" fmla="*/ 0 w 19"/>
                  <a:gd name="T3" fmla="*/ 7 h 15"/>
                  <a:gd name="T4" fmla="*/ 9 w 19"/>
                  <a:gd name="T5" fmla="*/ 15 h 15"/>
                  <a:gd name="T6" fmla="*/ 19 w 19"/>
                  <a:gd name="T7" fmla="*/ 0 h 15"/>
                  <a:gd name="T8" fmla="*/ 0 w 19"/>
                  <a:gd name="T9" fmla="*/ 7 h 15"/>
                </a:gdLst>
                <a:ahLst/>
                <a:cxnLst>
                  <a:cxn ang="0">
                    <a:pos x="T0" y="T1"/>
                  </a:cxn>
                  <a:cxn ang="0">
                    <a:pos x="T2" y="T3"/>
                  </a:cxn>
                  <a:cxn ang="0">
                    <a:pos x="T4" y="T5"/>
                  </a:cxn>
                  <a:cxn ang="0">
                    <a:pos x="T6" y="T7"/>
                  </a:cxn>
                  <a:cxn ang="0">
                    <a:pos x="T8" y="T9"/>
                  </a:cxn>
                </a:cxnLst>
                <a:rect l="0" t="0" r="r" b="b"/>
                <a:pathLst>
                  <a:path w="19" h="15">
                    <a:moveTo>
                      <a:pt x="0" y="7"/>
                    </a:moveTo>
                    <a:lnTo>
                      <a:pt x="0" y="7"/>
                    </a:lnTo>
                    <a:lnTo>
                      <a:pt x="9" y="15"/>
                    </a:lnTo>
                    <a:lnTo>
                      <a:pt x="19" y="0"/>
                    </a:lnTo>
                    <a:lnTo>
                      <a:pt x="0" y="7"/>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27" name="Freeform 477"/>
              <p:cNvSpPr>
                <a:spLocks/>
              </p:cNvSpPr>
              <p:nvPr/>
            </p:nvSpPr>
            <p:spPr bwMode="gray">
              <a:xfrm>
                <a:off x="3031" y="1817"/>
                <a:ext cx="90" cy="65"/>
              </a:xfrm>
              <a:custGeom>
                <a:avLst/>
                <a:gdLst>
                  <a:gd name="T0" fmla="*/ 0 w 96"/>
                  <a:gd name="T1" fmla="*/ 36 h 54"/>
                  <a:gd name="T2" fmla="*/ 0 w 96"/>
                  <a:gd name="T3" fmla="*/ 36 h 54"/>
                  <a:gd name="T4" fmla="*/ 6 w 96"/>
                  <a:gd name="T5" fmla="*/ 0 h 54"/>
                  <a:gd name="T6" fmla="*/ 96 w 96"/>
                  <a:gd name="T7" fmla="*/ 8 h 54"/>
                  <a:gd name="T8" fmla="*/ 79 w 96"/>
                  <a:gd name="T9" fmla="*/ 31 h 54"/>
                  <a:gd name="T10" fmla="*/ 87 w 96"/>
                  <a:gd name="T11" fmla="*/ 43 h 54"/>
                  <a:gd name="T12" fmla="*/ 61 w 96"/>
                  <a:gd name="T13" fmla="*/ 44 h 54"/>
                  <a:gd name="T14" fmla="*/ 48 w 96"/>
                  <a:gd name="T15" fmla="*/ 54 h 54"/>
                  <a:gd name="T16" fmla="*/ 9 w 96"/>
                  <a:gd name="T17" fmla="*/ 54 h 54"/>
                  <a:gd name="T18" fmla="*/ 0 w 96"/>
                  <a:gd name="T19"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54">
                    <a:moveTo>
                      <a:pt x="0" y="36"/>
                    </a:moveTo>
                    <a:lnTo>
                      <a:pt x="0" y="36"/>
                    </a:lnTo>
                    <a:lnTo>
                      <a:pt x="6" y="0"/>
                    </a:lnTo>
                    <a:lnTo>
                      <a:pt x="96" y="8"/>
                    </a:lnTo>
                    <a:lnTo>
                      <a:pt x="79" y="31"/>
                    </a:lnTo>
                    <a:lnTo>
                      <a:pt x="87" y="43"/>
                    </a:lnTo>
                    <a:lnTo>
                      <a:pt x="61" y="44"/>
                    </a:lnTo>
                    <a:lnTo>
                      <a:pt x="48" y="54"/>
                    </a:lnTo>
                    <a:lnTo>
                      <a:pt x="9" y="54"/>
                    </a:lnTo>
                    <a:lnTo>
                      <a:pt x="0" y="36"/>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28" name="Freeform 478"/>
              <p:cNvSpPr>
                <a:spLocks/>
              </p:cNvSpPr>
              <p:nvPr/>
            </p:nvSpPr>
            <p:spPr bwMode="gray">
              <a:xfrm>
                <a:off x="4042" y="2157"/>
                <a:ext cx="130" cy="341"/>
              </a:xfrm>
              <a:custGeom>
                <a:avLst/>
                <a:gdLst>
                  <a:gd name="T0" fmla="*/ 0 w 139"/>
                  <a:gd name="T1" fmla="*/ 117 h 287"/>
                  <a:gd name="T2" fmla="*/ 0 w 139"/>
                  <a:gd name="T3" fmla="*/ 117 h 287"/>
                  <a:gd name="T4" fmla="*/ 6 w 139"/>
                  <a:gd name="T5" fmla="*/ 101 h 287"/>
                  <a:gd name="T6" fmla="*/ 46 w 139"/>
                  <a:gd name="T7" fmla="*/ 27 h 287"/>
                  <a:gd name="T8" fmla="*/ 74 w 139"/>
                  <a:gd name="T9" fmla="*/ 16 h 287"/>
                  <a:gd name="T10" fmla="*/ 81 w 139"/>
                  <a:gd name="T11" fmla="*/ 0 h 287"/>
                  <a:gd name="T12" fmla="*/ 101 w 139"/>
                  <a:gd name="T13" fmla="*/ 10 h 287"/>
                  <a:gd name="T14" fmla="*/ 101 w 139"/>
                  <a:gd name="T15" fmla="*/ 23 h 287"/>
                  <a:gd name="T16" fmla="*/ 83 w 139"/>
                  <a:gd name="T17" fmla="*/ 70 h 287"/>
                  <a:gd name="T18" fmla="*/ 102 w 139"/>
                  <a:gd name="T19" fmla="*/ 66 h 287"/>
                  <a:gd name="T20" fmla="*/ 110 w 139"/>
                  <a:gd name="T21" fmla="*/ 97 h 287"/>
                  <a:gd name="T22" fmla="*/ 139 w 139"/>
                  <a:gd name="T23" fmla="*/ 105 h 287"/>
                  <a:gd name="T24" fmla="*/ 126 w 139"/>
                  <a:gd name="T25" fmla="*/ 120 h 287"/>
                  <a:gd name="T26" fmla="*/ 93 w 139"/>
                  <a:gd name="T27" fmla="*/ 139 h 287"/>
                  <a:gd name="T28" fmla="*/ 83 w 139"/>
                  <a:gd name="T29" fmla="*/ 158 h 287"/>
                  <a:gd name="T30" fmla="*/ 102 w 139"/>
                  <a:gd name="T31" fmla="*/ 193 h 287"/>
                  <a:gd name="T32" fmla="*/ 95 w 139"/>
                  <a:gd name="T33" fmla="*/ 213 h 287"/>
                  <a:gd name="T34" fmla="*/ 116 w 139"/>
                  <a:gd name="T35" fmla="*/ 259 h 287"/>
                  <a:gd name="T36" fmla="*/ 101 w 139"/>
                  <a:gd name="T37" fmla="*/ 287 h 287"/>
                  <a:gd name="T38" fmla="*/ 83 w 139"/>
                  <a:gd name="T39" fmla="*/ 189 h 287"/>
                  <a:gd name="T40" fmla="*/ 71 w 139"/>
                  <a:gd name="T41" fmla="*/ 174 h 287"/>
                  <a:gd name="T42" fmla="*/ 48 w 139"/>
                  <a:gd name="T43" fmla="*/ 199 h 287"/>
                  <a:gd name="T44" fmla="*/ 32 w 139"/>
                  <a:gd name="T45" fmla="*/ 194 h 287"/>
                  <a:gd name="T46" fmla="*/ 35 w 139"/>
                  <a:gd name="T47" fmla="*/ 158 h 287"/>
                  <a:gd name="T48" fmla="*/ 0 w 139"/>
                  <a:gd name="T49" fmla="*/ 11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287">
                    <a:moveTo>
                      <a:pt x="0" y="117"/>
                    </a:moveTo>
                    <a:lnTo>
                      <a:pt x="0" y="117"/>
                    </a:lnTo>
                    <a:lnTo>
                      <a:pt x="6" y="101"/>
                    </a:lnTo>
                    <a:lnTo>
                      <a:pt x="46" y="27"/>
                    </a:lnTo>
                    <a:lnTo>
                      <a:pt x="74" y="16"/>
                    </a:lnTo>
                    <a:lnTo>
                      <a:pt x="81" y="0"/>
                    </a:lnTo>
                    <a:lnTo>
                      <a:pt x="101" y="10"/>
                    </a:lnTo>
                    <a:lnTo>
                      <a:pt x="101" y="23"/>
                    </a:lnTo>
                    <a:lnTo>
                      <a:pt x="83" y="70"/>
                    </a:lnTo>
                    <a:lnTo>
                      <a:pt x="102" y="66"/>
                    </a:lnTo>
                    <a:lnTo>
                      <a:pt x="110" y="97"/>
                    </a:lnTo>
                    <a:lnTo>
                      <a:pt x="139" y="105"/>
                    </a:lnTo>
                    <a:lnTo>
                      <a:pt x="126" y="120"/>
                    </a:lnTo>
                    <a:lnTo>
                      <a:pt x="93" y="139"/>
                    </a:lnTo>
                    <a:lnTo>
                      <a:pt x="83" y="158"/>
                    </a:lnTo>
                    <a:lnTo>
                      <a:pt x="102" y="193"/>
                    </a:lnTo>
                    <a:lnTo>
                      <a:pt x="95" y="213"/>
                    </a:lnTo>
                    <a:lnTo>
                      <a:pt x="116" y="259"/>
                    </a:lnTo>
                    <a:lnTo>
                      <a:pt x="101" y="287"/>
                    </a:lnTo>
                    <a:lnTo>
                      <a:pt x="83" y="189"/>
                    </a:lnTo>
                    <a:lnTo>
                      <a:pt x="71" y="174"/>
                    </a:lnTo>
                    <a:lnTo>
                      <a:pt x="48" y="199"/>
                    </a:lnTo>
                    <a:lnTo>
                      <a:pt x="32" y="194"/>
                    </a:lnTo>
                    <a:lnTo>
                      <a:pt x="35" y="158"/>
                    </a:lnTo>
                    <a:lnTo>
                      <a:pt x="0" y="117"/>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29" name="Freeform 479"/>
              <p:cNvSpPr>
                <a:spLocks/>
              </p:cNvSpPr>
              <p:nvPr/>
            </p:nvSpPr>
            <p:spPr bwMode="gray">
              <a:xfrm>
                <a:off x="4192" y="2415"/>
                <a:ext cx="72" cy="78"/>
              </a:xfrm>
              <a:custGeom>
                <a:avLst/>
                <a:gdLst>
                  <a:gd name="T0" fmla="*/ 0 w 76"/>
                  <a:gd name="T1" fmla="*/ 13 h 66"/>
                  <a:gd name="T2" fmla="*/ 0 w 76"/>
                  <a:gd name="T3" fmla="*/ 13 h 66"/>
                  <a:gd name="T4" fmla="*/ 5 w 76"/>
                  <a:gd name="T5" fmla="*/ 47 h 66"/>
                  <a:gd name="T6" fmla="*/ 15 w 76"/>
                  <a:gd name="T7" fmla="*/ 63 h 66"/>
                  <a:gd name="T8" fmla="*/ 30 w 76"/>
                  <a:gd name="T9" fmla="*/ 66 h 66"/>
                  <a:gd name="T10" fmla="*/ 76 w 76"/>
                  <a:gd name="T11" fmla="*/ 36 h 66"/>
                  <a:gd name="T12" fmla="*/ 75 w 76"/>
                  <a:gd name="T13" fmla="*/ 0 h 66"/>
                  <a:gd name="T14" fmla="*/ 41 w 76"/>
                  <a:gd name="T15" fmla="*/ 5 h 66"/>
                  <a:gd name="T16" fmla="*/ 10 w 76"/>
                  <a:gd name="T17" fmla="*/ 4 h 66"/>
                  <a:gd name="T18" fmla="*/ 0 w 76"/>
                  <a:gd name="T19"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6">
                    <a:moveTo>
                      <a:pt x="0" y="13"/>
                    </a:moveTo>
                    <a:lnTo>
                      <a:pt x="0" y="13"/>
                    </a:lnTo>
                    <a:lnTo>
                      <a:pt x="5" y="47"/>
                    </a:lnTo>
                    <a:lnTo>
                      <a:pt x="15" y="63"/>
                    </a:lnTo>
                    <a:lnTo>
                      <a:pt x="30" y="66"/>
                    </a:lnTo>
                    <a:lnTo>
                      <a:pt x="76" y="36"/>
                    </a:lnTo>
                    <a:lnTo>
                      <a:pt x="75" y="0"/>
                    </a:lnTo>
                    <a:lnTo>
                      <a:pt x="41" y="5"/>
                    </a:lnTo>
                    <a:lnTo>
                      <a:pt x="10" y="4"/>
                    </a:lnTo>
                    <a:lnTo>
                      <a:pt x="0" y="13"/>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30" name="Freeform 480"/>
              <p:cNvSpPr>
                <a:spLocks/>
              </p:cNvSpPr>
              <p:nvPr/>
            </p:nvSpPr>
            <p:spPr bwMode="gray">
              <a:xfrm>
                <a:off x="846" y="1666"/>
                <a:ext cx="72" cy="52"/>
              </a:xfrm>
              <a:custGeom>
                <a:avLst/>
                <a:gdLst>
                  <a:gd name="T0" fmla="*/ 0 w 78"/>
                  <a:gd name="T1" fmla="*/ 0 h 44"/>
                  <a:gd name="T2" fmla="*/ 0 w 78"/>
                  <a:gd name="T3" fmla="*/ 0 h 44"/>
                  <a:gd name="T4" fmla="*/ 43 w 78"/>
                  <a:gd name="T5" fmla="*/ 9 h 44"/>
                  <a:gd name="T6" fmla="*/ 78 w 78"/>
                  <a:gd name="T7" fmla="*/ 44 h 44"/>
                  <a:gd name="T8" fmla="*/ 58 w 78"/>
                  <a:gd name="T9" fmla="*/ 38 h 44"/>
                  <a:gd name="T10" fmla="*/ 0 w 78"/>
                  <a:gd name="T11" fmla="*/ 0 h 44"/>
                </a:gdLst>
                <a:ahLst/>
                <a:cxnLst>
                  <a:cxn ang="0">
                    <a:pos x="T0" y="T1"/>
                  </a:cxn>
                  <a:cxn ang="0">
                    <a:pos x="T2" y="T3"/>
                  </a:cxn>
                  <a:cxn ang="0">
                    <a:pos x="T4" y="T5"/>
                  </a:cxn>
                  <a:cxn ang="0">
                    <a:pos x="T6" y="T7"/>
                  </a:cxn>
                  <a:cxn ang="0">
                    <a:pos x="T8" y="T9"/>
                  </a:cxn>
                  <a:cxn ang="0">
                    <a:pos x="T10" y="T11"/>
                  </a:cxn>
                </a:cxnLst>
                <a:rect l="0" t="0" r="r" b="b"/>
                <a:pathLst>
                  <a:path w="78" h="44">
                    <a:moveTo>
                      <a:pt x="0" y="0"/>
                    </a:moveTo>
                    <a:lnTo>
                      <a:pt x="0" y="0"/>
                    </a:lnTo>
                    <a:lnTo>
                      <a:pt x="43" y="9"/>
                    </a:lnTo>
                    <a:lnTo>
                      <a:pt x="78" y="44"/>
                    </a:lnTo>
                    <a:lnTo>
                      <a:pt x="58" y="38"/>
                    </a:lnTo>
                    <a:lnTo>
                      <a:pt x="0" y="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31" name="Freeform 481"/>
              <p:cNvSpPr>
                <a:spLocks/>
              </p:cNvSpPr>
              <p:nvPr/>
            </p:nvSpPr>
            <p:spPr bwMode="gray">
              <a:xfrm>
                <a:off x="879" y="975"/>
                <a:ext cx="153" cy="119"/>
              </a:xfrm>
              <a:custGeom>
                <a:avLst/>
                <a:gdLst>
                  <a:gd name="T0" fmla="*/ 0 w 162"/>
                  <a:gd name="T1" fmla="*/ 77 h 101"/>
                  <a:gd name="T2" fmla="*/ 0 w 162"/>
                  <a:gd name="T3" fmla="*/ 77 h 101"/>
                  <a:gd name="T4" fmla="*/ 7 w 162"/>
                  <a:gd name="T5" fmla="*/ 63 h 101"/>
                  <a:gd name="T6" fmla="*/ 29 w 162"/>
                  <a:gd name="T7" fmla="*/ 22 h 101"/>
                  <a:gd name="T8" fmla="*/ 19 w 162"/>
                  <a:gd name="T9" fmla="*/ 4 h 101"/>
                  <a:gd name="T10" fmla="*/ 69 w 162"/>
                  <a:gd name="T11" fmla="*/ 0 h 101"/>
                  <a:gd name="T12" fmla="*/ 104 w 162"/>
                  <a:gd name="T13" fmla="*/ 17 h 101"/>
                  <a:gd name="T14" fmla="*/ 127 w 162"/>
                  <a:gd name="T15" fmla="*/ 7 h 101"/>
                  <a:gd name="T16" fmla="*/ 162 w 162"/>
                  <a:gd name="T17" fmla="*/ 30 h 101"/>
                  <a:gd name="T18" fmla="*/ 89 w 162"/>
                  <a:gd name="T19" fmla="*/ 68 h 101"/>
                  <a:gd name="T20" fmla="*/ 81 w 162"/>
                  <a:gd name="T21" fmla="*/ 90 h 101"/>
                  <a:gd name="T22" fmla="*/ 45 w 162"/>
                  <a:gd name="T23" fmla="*/ 101 h 101"/>
                  <a:gd name="T24" fmla="*/ 28 w 162"/>
                  <a:gd name="T25" fmla="*/ 84 h 101"/>
                  <a:gd name="T26" fmla="*/ 0 w 162"/>
                  <a:gd name="T27" fmla="*/ 7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01">
                    <a:moveTo>
                      <a:pt x="0" y="77"/>
                    </a:moveTo>
                    <a:lnTo>
                      <a:pt x="0" y="77"/>
                    </a:lnTo>
                    <a:lnTo>
                      <a:pt x="7" y="63"/>
                    </a:lnTo>
                    <a:lnTo>
                      <a:pt x="29" y="22"/>
                    </a:lnTo>
                    <a:lnTo>
                      <a:pt x="19" y="4"/>
                    </a:lnTo>
                    <a:lnTo>
                      <a:pt x="69" y="0"/>
                    </a:lnTo>
                    <a:lnTo>
                      <a:pt x="104" y="17"/>
                    </a:lnTo>
                    <a:lnTo>
                      <a:pt x="127" y="7"/>
                    </a:lnTo>
                    <a:lnTo>
                      <a:pt x="162" y="30"/>
                    </a:lnTo>
                    <a:lnTo>
                      <a:pt x="89" y="68"/>
                    </a:lnTo>
                    <a:lnTo>
                      <a:pt x="81" y="90"/>
                    </a:lnTo>
                    <a:lnTo>
                      <a:pt x="45" y="101"/>
                    </a:lnTo>
                    <a:lnTo>
                      <a:pt x="28" y="84"/>
                    </a:lnTo>
                    <a:lnTo>
                      <a:pt x="0" y="77"/>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32" name="Freeform 482"/>
              <p:cNvSpPr>
                <a:spLocks/>
              </p:cNvSpPr>
              <p:nvPr/>
            </p:nvSpPr>
            <p:spPr bwMode="gray">
              <a:xfrm>
                <a:off x="922" y="863"/>
                <a:ext cx="109" cy="68"/>
              </a:xfrm>
              <a:custGeom>
                <a:avLst/>
                <a:gdLst>
                  <a:gd name="T0" fmla="*/ 0 w 115"/>
                  <a:gd name="T1" fmla="*/ 43 h 57"/>
                  <a:gd name="T2" fmla="*/ 0 w 115"/>
                  <a:gd name="T3" fmla="*/ 43 h 57"/>
                  <a:gd name="T4" fmla="*/ 27 w 115"/>
                  <a:gd name="T5" fmla="*/ 51 h 57"/>
                  <a:gd name="T6" fmla="*/ 33 w 115"/>
                  <a:gd name="T7" fmla="*/ 43 h 57"/>
                  <a:gd name="T8" fmla="*/ 39 w 115"/>
                  <a:gd name="T9" fmla="*/ 57 h 57"/>
                  <a:gd name="T10" fmla="*/ 51 w 115"/>
                  <a:gd name="T11" fmla="*/ 50 h 57"/>
                  <a:gd name="T12" fmla="*/ 49 w 115"/>
                  <a:gd name="T13" fmla="*/ 38 h 57"/>
                  <a:gd name="T14" fmla="*/ 61 w 115"/>
                  <a:gd name="T15" fmla="*/ 45 h 57"/>
                  <a:gd name="T16" fmla="*/ 69 w 115"/>
                  <a:gd name="T17" fmla="*/ 24 h 57"/>
                  <a:gd name="T18" fmla="*/ 78 w 115"/>
                  <a:gd name="T19" fmla="*/ 23 h 57"/>
                  <a:gd name="T20" fmla="*/ 82 w 115"/>
                  <a:gd name="T21" fmla="*/ 43 h 57"/>
                  <a:gd name="T22" fmla="*/ 107 w 115"/>
                  <a:gd name="T23" fmla="*/ 28 h 57"/>
                  <a:gd name="T24" fmla="*/ 99 w 115"/>
                  <a:gd name="T25" fmla="*/ 13 h 57"/>
                  <a:gd name="T26" fmla="*/ 115 w 115"/>
                  <a:gd name="T27" fmla="*/ 8 h 57"/>
                  <a:gd name="T28" fmla="*/ 98 w 115"/>
                  <a:gd name="T29" fmla="*/ 0 h 57"/>
                  <a:gd name="T30" fmla="*/ 57 w 115"/>
                  <a:gd name="T31" fmla="*/ 8 h 57"/>
                  <a:gd name="T32" fmla="*/ 0 w 115"/>
                  <a:gd name="T33" fmla="*/ 4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57">
                    <a:moveTo>
                      <a:pt x="0" y="43"/>
                    </a:moveTo>
                    <a:lnTo>
                      <a:pt x="0" y="43"/>
                    </a:lnTo>
                    <a:lnTo>
                      <a:pt x="27" y="51"/>
                    </a:lnTo>
                    <a:lnTo>
                      <a:pt x="33" y="43"/>
                    </a:lnTo>
                    <a:lnTo>
                      <a:pt x="39" y="57"/>
                    </a:lnTo>
                    <a:lnTo>
                      <a:pt x="51" y="50"/>
                    </a:lnTo>
                    <a:lnTo>
                      <a:pt x="49" y="38"/>
                    </a:lnTo>
                    <a:lnTo>
                      <a:pt x="61" y="45"/>
                    </a:lnTo>
                    <a:lnTo>
                      <a:pt x="69" y="24"/>
                    </a:lnTo>
                    <a:lnTo>
                      <a:pt x="78" y="23"/>
                    </a:lnTo>
                    <a:lnTo>
                      <a:pt x="82" y="43"/>
                    </a:lnTo>
                    <a:lnTo>
                      <a:pt x="107" y="28"/>
                    </a:lnTo>
                    <a:lnTo>
                      <a:pt x="99" y="13"/>
                    </a:lnTo>
                    <a:lnTo>
                      <a:pt x="115" y="8"/>
                    </a:lnTo>
                    <a:lnTo>
                      <a:pt x="98" y="0"/>
                    </a:lnTo>
                    <a:lnTo>
                      <a:pt x="57" y="8"/>
                    </a:lnTo>
                    <a:lnTo>
                      <a:pt x="0" y="43"/>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33" name="Freeform 483"/>
              <p:cNvSpPr>
                <a:spLocks/>
              </p:cNvSpPr>
              <p:nvPr/>
            </p:nvSpPr>
            <p:spPr bwMode="gray">
              <a:xfrm>
                <a:off x="980" y="1017"/>
                <a:ext cx="261" cy="163"/>
              </a:xfrm>
              <a:custGeom>
                <a:avLst/>
                <a:gdLst>
                  <a:gd name="T0" fmla="*/ 0 w 279"/>
                  <a:gd name="T1" fmla="*/ 45 h 138"/>
                  <a:gd name="T2" fmla="*/ 0 w 279"/>
                  <a:gd name="T3" fmla="*/ 45 h 138"/>
                  <a:gd name="T4" fmla="*/ 15 w 279"/>
                  <a:gd name="T5" fmla="*/ 35 h 138"/>
                  <a:gd name="T6" fmla="*/ 8 w 279"/>
                  <a:gd name="T7" fmla="*/ 28 h 138"/>
                  <a:gd name="T8" fmla="*/ 41 w 279"/>
                  <a:gd name="T9" fmla="*/ 10 h 138"/>
                  <a:gd name="T10" fmla="*/ 68 w 279"/>
                  <a:gd name="T11" fmla="*/ 0 h 138"/>
                  <a:gd name="T12" fmla="*/ 77 w 279"/>
                  <a:gd name="T13" fmla="*/ 15 h 138"/>
                  <a:gd name="T14" fmla="*/ 67 w 279"/>
                  <a:gd name="T15" fmla="*/ 23 h 138"/>
                  <a:gd name="T16" fmla="*/ 92 w 279"/>
                  <a:gd name="T17" fmla="*/ 12 h 138"/>
                  <a:gd name="T18" fmla="*/ 119 w 279"/>
                  <a:gd name="T19" fmla="*/ 21 h 138"/>
                  <a:gd name="T20" fmla="*/ 109 w 279"/>
                  <a:gd name="T21" fmla="*/ 31 h 138"/>
                  <a:gd name="T22" fmla="*/ 141 w 279"/>
                  <a:gd name="T23" fmla="*/ 25 h 138"/>
                  <a:gd name="T24" fmla="*/ 132 w 279"/>
                  <a:gd name="T25" fmla="*/ 14 h 138"/>
                  <a:gd name="T26" fmla="*/ 145 w 279"/>
                  <a:gd name="T27" fmla="*/ 14 h 138"/>
                  <a:gd name="T28" fmla="*/ 170 w 279"/>
                  <a:gd name="T29" fmla="*/ 52 h 138"/>
                  <a:gd name="T30" fmla="*/ 179 w 279"/>
                  <a:gd name="T31" fmla="*/ 42 h 138"/>
                  <a:gd name="T32" fmla="*/ 169 w 279"/>
                  <a:gd name="T33" fmla="*/ 2 h 138"/>
                  <a:gd name="T34" fmla="*/ 189 w 279"/>
                  <a:gd name="T35" fmla="*/ 3 h 138"/>
                  <a:gd name="T36" fmla="*/ 211 w 279"/>
                  <a:gd name="T37" fmla="*/ 18 h 138"/>
                  <a:gd name="T38" fmla="*/ 224 w 279"/>
                  <a:gd name="T39" fmla="*/ 67 h 138"/>
                  <a:gd name="T40" fmla="*/ 279 w 279"/>
                  <a:gd name="T41" fmla="*/ 91 h 138"/>
                  <a:gd name="T42" fmla="*/ 279 w 279"/>
                  <a:gd name="T43" fmla="*/ 105 h 138"/>
                  <a:gd name="T44" fmla="*/ 264 w 279"/>
                  <a:gd name="T45" fmla="*/ 100 h 138"/>
                  <a:gd name="T46" fmla="*/ 246 w 279"/>
                  <a:gd name="T47" fmla="*/ 108 h 138"/>
                  <a:gd name="T48" fmla="*/ 271 w 279"/>
                  <a:gd name="T49" fmla="*/ 119 h 138"/>
                  <a:gd name="T50" fmla="*/ 248 w 279"/>
                  <a:gd name="T51" fmla="*/ 130 h 138"/>
                  <a:gd name="T52" fmla="*/ 213 w 279"/>
                  <a:gd name="T53" fmla="*/ 125 h 138"/>
                  <a:gd name="T54" fmla="*/ 192 w 279"/>
                  <a:gd name="T55" fmla="*/ 111 h 138"/>
                  <a:gd name="T56" fmla="*/ 146 w 279"/>
                  <a:gd name="T57" fmla="*/ 134 h 138"/>
                  <a:gd name="T58" fmla="*/ 89 w 279"/>
                  <a:gd name="T59" fmla="*/ 138 h 138"/>
                  <a:gd name="T60" fmla="*/ 78 w 279"/>
                  <a:gd name="T61" fmla="*/ 116 h 138"/>
                  <a:gd name="T62" fmla="*/ 46 w 279"/>
                  <a:gd name="T63" fmla="*/ 115 h 138"/>
                  <a:gd name="T64" fmla="*/ 25 w 279"/>
                  <a:gd name="T65" fmla="*/ 96 h 138"/>
                  <a:gd name="T66" fmla="*/ 106 w 279"/>
                  <a:gd name="T67" fmla="*/ 85 h 138"/>
                  <a:gd name="T68" fmla="*/ 22 w 279"/>
                  <a:gd name="T69" fmla="*/ 80 h 138"/>
                  <a:gd name="T70" fmla="*/ 11 w 279"/>
                  <a:gd name="T71" fmla="*/ 68 h 138"/>
                  <a:gd name="T72" fmla="*/ 54 w 279"/>
                  <a:gd name="T73" fmla="*/ 55 h 138"/>
                  <a:gd name="T74" fmla="*/ 15 w 279"/>
                  <a:gd name="T75" fmla="*/ 57 h 138"/>
                  <a:gd name="T76" fmla="*/ 17 w 279"/>
                  <a:gd name="T77" fmla="*/ 52 h 138"/>
                  <a:gd name="T78" fmla="*/ 0 w 279"/>
                  <a:gd name="T79" fmla="*/ 4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138">
                    <a:moveTo>
                      <a:pt x="0" y="45"/>
                    </a:moveTo>
                    <a:lnTo>
                      <a:pt x="0" y="45"/>
                    </a:lnTo>
                    <a:lnTo>
                      <a:pt x="15" y="35"/>
                    </a:lnTo>
                    <a:lnTo>
                      <a:pt x="8" y="28"/>
                    </a:lnTo>
                    <a:lnTo>
                      <a:pt x="41" y="10"/>
                    </a:lnTo>
                    <a:lnTo>
                      <a:pt x="68" y="0"/>
                    </a:lnTo>
                    <a:lnTo>
                      <a:pt x="77" y="15"/>
                    </a:lnTo>
                    <a:lnTo>
                      <a:pt x="67" y="23"/>
                    </a:lnTo>
                    <a:lnTo>
                      <a:pt x="92" y="12"/>
                    </a:lnTo>
                    <a:lnTo>
                      <a:pt x="119" y="21"/>
                    </a:lnTo>
                    <a:lnTo>
                      <a:pt x="109" y="31"/>
                    </a:lnTo>
                    <a:lnTo>
                      <a:pt x="141" y="25"/>
                    </a:lnTo>
                    <a:lnTo>
                      <a:pt x="132" y="14"/>
                    </a:lnTo>
                    <a:lnTo>
                      <a:pt x="145" y="14"/>
                    </a:lnTo>
                    <a:lnTo>
                      <a:pt x="170" y="52"/>
                    </a:lnTo>
                    <a:lnTo>
                      <a:pt x="179" y="42"/>
                    </a:lnTo>
                    <a:lnTo>
                      <a:pt x="169" y="2"/>
                    </a:lnTo>
                    <a:lnTo>
                      <a:pt x="189" y="3"/>
                    </a:lnTo>
                    <a:lnTo>
                      <a:pt x="211" y="18"/>
                    </a:lnTo>
                    <a:lnTo>
                      <a:pt x="224" y="67"/>
                    </a:lnTo>
                    <a:lnTo>
                      <a:pt x="279" y="91"/>
                    </a:lnTo>
                    <a:lnTo>
                      <a:pt x="279" y="105"/>
                    </a:lnTo>
                    <a:lnTo>
                      <a:pt x="264" y="100"/>
                    </a:lnTo>
                    <a:lnTo>
                      <a:pt x="246" y="108"/>
                    </a:lnTo>
                    <a:lnTo>
                      <a:pt x="271" y="119"/>
                    </a:lnTo>
                    <a:lnTo>
                      <a:pt x="248" y="130"/>
                    </a:lnTo>
                    <a:lnTo>
                      <a:pt x="213" y="125"/>
                    </a:lnTo>
                    <a:lnTo>
                      <a:pt x="192" y="111"/>
                    </a:lnTo>
                    <a:lnTo>
                      <a:pt x="146" y="134"/>
                    </a:lnTo>
                    <a:lnTo>
                      <a:pt x="89" y="138"/>
                    </a:lnTo>
                    <a:lnTo>
                      <a:pt x="78" y="116"/>
                    </a:lnTo>
                    <a:lnTo>
                      <a:pt x="46" y="115"/>
                    </a:lnTo>
                    <a:lnTo>
                      <a:pt x="25" y="96"/>
                    </a:lnTo>
                    <a:lnTo>
                      <a:pt x="106" y="85"/>
                    </a:lnTo>
                    <a:lnTo>
                      <a:pt x="22" y="80"/>
                    </a:lnTo>
                    <a:lnTo>
                      <a:pt x="11" y="68"/>
                    </a:lnTo>
                    <a:lnTo>
                      <a:pt x="54" y="55"/>
                    </a:lnTo>
                    <a:lnTo>
                      <a:pt x="15" y="57"/>
                    </a:lnTo>
                    <a:lnTo>
                      <a:pt x="17" y="52"/>
                    </a:lnTo>
                    <a:lnTo>
                      <a:pt x="0" y="45"/>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34" name="Freeform 484"/>
              <p:cNvSpPr>
                <a:spLocks/>
              </p:cNvSpPr>
              <p:nvPr/>
            </p:nvSpPr>
            <p:spPr bwMode="gray">
              <a:xfrm>
                <a:off x="999" y="889"/>
                <a:ext cx="177" cy="89"/>
              </a:xfrm>
              <a:custGeom>
                <a:avLst/>
                <a:gdLst>
                  <a:gd name="T0" fmla="*/ 0 w 189"/>
                  <a:gd name="T1" fmla="*/ 49 h 75"/>
                  <a:gd name="T2" fmla="*/ 0 w 189"/>
                  <a:gd name="T3" fmla="*/ 49 h 75"/>
                  <a:gd name="T4" fmla="*/ 7 w 189"/>
                  <a:gd name="T5" fmla="*/ 44 h 75"/>
                  <a:gd name="T6" fmla="*/ 39 w 189"/>
                  <a:gd name="T7" fmla="*/ 36 h 75"/>
                  <a:gd name="T8" fmla="*/ 7 w 189"/>
                  <a:gd name="T9" fmla="*/ 37 h 75"/>
                  <a:gd name="T10" fmla="*/ 44 w 189"/>
                  <a:gd name="T11" fmla="*/ 30 h 75"/>
                  <a:gd name="T12" fmla="*/ 14 w 189"/>
                  <a:gd name="T13" fmla="*/ 30 h 75"/>
                  <a:gd name="T14" fmla="*/ 16 w 189"/>
                  <a:gd name="T15" fmla="*/ 22 h 75"/>
                  <a:gd name="T16" fmla="*/ 46 w 189"/>
                  <a:gd name="T17" fmla="*/ 21 h 75"/>
                  <a:gd name="T18" fmla="*/ 25 w 189"/>
                  <a:gd name="T19" fmla="*/ 20 h 75"/>
                  <a:gd name="T20" fmla="*/ 41 w 189"/>
                  <a:gd name="T21" fmla="*/ 12 h 75"/>
                  <a:gd name="T22" fmla="*/ 79 w 189"/>
                  <a:gd name="T23" fmla="*/ 21 h 75"/>
                  <a:gd name="T24" fmla="*/ 98 w 189"/>
                  <a:gd name="T25" fmla="*/ 40 h 75"/>
                  <a:gd name="T26" fmla="*/ 135 w 189"/>
                  <a:gd name="T27" fmla="*/ 42 h 75"/>
                  <a:gd name="T28" fmla="*/ 120 w 189"/>
                  <a:gd name="T29" fmla="*/ 30 h 75"/>
                  <a:gd name="T30" fmla="*/ 128 w 189"/>
                  <a:gd name="T31" fmla="*/ 23 h 75"/>
                  <a:gd name="T32" fmla="*/ 112 w 189"/>
                  <a:gd name="T33" fmla="*/ 14 h 75"/>
                  <a:gd name="T34" fmla="*/ 137 w 189"/>
                  <a:gd name="T35" fmla="*/ 0 h 75"/>
                  <a:gd name="T36" fmla="*/ 149 w 189"/>
                  <a:gd name="T37" fmla="*/ 16 h 75"/>
                  <a:gd name="T38" fmla="*/ 141 w 189"/>
                  <a:gd name="T39" fmla="*/ 24 h 75"/>
                  <a:gd name="T40" fmla="*/ 155 w 189"/>
                  <a:gd name="T41" fmla="*/ 27 h 75"/>
                  <a:gd name="T42" fmla="*/ 150 w 189"/>
                  <a:gd name="T43" fmla="*/ 35 h 75"/>
                  <a:gd name="T44" fmla="*/ 167 w 189"/>
                  <a:gd name="T45" fmla="*/ 36 h 75"/>
                  <a:gd name="T46" fmla="*/ 177 w 189"/>
                  <a:gd name="T47" fmla="*/ 25 h 75"/>
                  <a:gd name="T48" fmla="*/ 189 w 189"/>
                  <a:gd name="T49" fmla="*/ 40 h 75"/>
                  <a:gd name="T50" fmla="*/ 180 w 189"/>
                  <a:gd name="T51" fmla="*/ 56 h 75"/>
                  <a:gd name="T52" fmla="*/ 138 w 189"/>
                  <a:gd name="T53" fmla="*/ 55 h 75"/>
                  <a:gd name="T54" fmla="*/ 77 w 189"/>
                  <a:gd name="T55" fmla="*/ 75 h 75"/>
                  <a:gd name="T56" fmla="*/ 50 w 189"/>
                  <a:gd name="T57" fmla="*/ 65 h 75"/>
                  <a:gd name="T58" fmla="*/ 104 w 189"/>
                  <a:gd name="T59" fmla="*/ 48 h 75"/>
                  <a:gd name="T60" fmla="*/ 58 w 189"/>
                  <a:gd name="T61" fmla="*/ 59 h 75"/>
                  <a:gd name="T62" fmla="*/ 65 w 189"/>
                  <a:gd name="T63" fmla="*/ 44 h 75"/>
                  <a:gd name="T64" fmla="*/ 43 w 189"/>
                  <a:gd name="T65" fmla="*/ 60 h 75"/>
                  <a:gd name="T66" fmla="*/ 16 w 189"/>
                  <a:gd name="T67" fmla="*/ 55 h 75"/>
                  <a:gd name="T68" fmla="*/ 0 w 189"/>
                  <a:gd name="T69" fmla="*/ 4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 h="75">
                    <a:moveTo>
                      <a:pt x="0" y="49"/>
                    </a:moveTo>
                    <a:lnTo>
                      <a:pt x="0" y="49"/>
                    </a:lnTo>
                    <a:lnTo>
                      <a:pt x="7" y="44"/>
                    </a:lnTo>
                    <a:lnTo>
                      <a:pt x="39" y="36"/>
                    </a:lnTo>
                    <a:lnTo>
                      <a:pt x="7" y="37"/>
                    </a:lnTo>
                    <a:lnTo>
                      <a:pt x="44" y="30"/>
                    </a:lnTo>
                    <a:lnTo>
                      <a:pt x="14" y="30"/>
                    </a:lnTo>
                    <a:lnTo>
                      <a:pt x="16" y="22"/>
                    </a:lnTo>
                    <a:lnTo>
                      <a:pt x="46" y="21"/>
                    </a:lnTo>
                    <a:lnTo>
                      <a:pt x="25" y="20"/>
                    </a:lnTo>
                    <a:lnTo>
                      <a:pt x="41" y="12"/>
                    </a:lnTo>
                    <a:lnTo>
                      <a:pt x="79" y="21"/>
                    </a:lnTo>
                    <a:lnTo>
                      <a:pt x="98" y="40"/>
                    </a:lnTo>
                    <a:lnTo>
                      <a:pt x="135" y="42"/>
                    </a:lnTo>
                    <a:lnTo>
                      <a:pt x="120" y="30"/>
                    </a:lnTo>
                    <a:lnTo>
                      <a:pt x="128" y="23"/>
                    </a:lnTo>
                    <a:lnTo>
                      <a:pt x="112" y="14"/>
                    </a:lnTo>
                    <a:lnTo>
                      <a:pt x="137" y="0"/>
                    </a:lnTo>
                    <a:lnTo>
                      <a:pt x="149" y="16"/>
                    </a:lnTo>
                    <a:lnTo>
                      <a:pt x="141" y="24"/>
                    </a:lnTo>
                    <a:lnTo>
                      <a:pt x="155" y="27"/>
                    </a:lnTo>
                    <a:lnTo>
                      <a:pt x="150" y="35"/>
                    </a:lnTo>
                    <a:lnTo>
                      <a:pt x="167" y="36"/>
                    </a:lnTo>
                    <a:lnTo>
                      <a:pt x="177" y="25"/>
                    </a:lnTo>
                    <a:lnTo>
                      <a:pt x="189" y="40"/>
                    </a:lnTo>
                    <a:lnTo>
                      <a:pt x="180" y="56"/>
                    </a:lnTo>
                    <a:lnTo>
                      <a:pt x="138" y="55"/>
                    </a:lnTo>
                    <a:lnTo>
                      <a:pt x="77" y="75"/>
                    </a:lnTo>
                    <a:lnTo>
                      <a:pt x="50" y="65"/>
                    </a:lnTo>
                    <a:lnTo>
                      <a:pt x="104" y="48"/>
                    </a:lnTo>
                    <a:lnTo>
                      <a:pt x="58" y="59"/>
                    </a:lnTo>
                    <a:lnTo>
                      <a:pt x="65" y="44"/>
                    </a:lnTo>
                    <a:lnTo>
                      <a:pt x="43" y="60"/>
                    </a:lnTo>
                    <a:lnTo>
                      <a:pt x="16" y="55"/>
                    </a:lnTo>
                    <a:lnTo>
                      <a:pt x="0" y="49"/>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35" name="Freeform 485"/>
              <p:cNvSpPr>
                <a:spLocks/>
              </p:cNvSpPr>
              <p:nvPr/>
            </p:nvSpPr>
            <p:spPr bwMode="gray">
              <a:xfrm>
                <a:off x="1176" y="794"/>
                <a:ext cx="91" cy="57"/>
              </a:xfrm>
              <a:custGeom>
                <a:avLst/>
                <a:gdLst>
                  <a:gd name="T0" fmla="*/ 0 w 97"/>
                  <a:gd name="T1" fmla="*/ 0 h 47"/>
                  <a:gd name="T2" fmla="*/ 0 w 97"/>
                  <a:gd name="T3" fmla="*/ 0 h 47"/>
                  <a:gd name="T4" fmla="*/ 8 w 97"/>
                  <a:gd name="T5" fmla="*/ 18 h 47"/>
                  <a:gd name="T6" fmla="*/ 32 w 97"/>
                  <a:gd name="T7" fmla="*/ 18 h 47"/>
                  <a:gd name="T8" fmla="*/ 24 w 97"/>
                  <a:gd name="T9" fmla="*/ 20 h 47"/>
                  <a:gd name="T10" fmla="*/ 30 w 97"/>
                  <a:gd name="T11" fmla="*/ 26 h 47"/>
                  <a:gd name="T12" fmla="*/ 8 w 97"/>
                  <a:gd name="T13" fmla="*/ 30 h 47"/>
                  <a:gd name="T14" fmla="*/ 43 w 97"/>
                  <a:gd name="T15" fmla="*/ 36 h 47"/>
                  <a:gd name="T16" fmla="*/ 97 w 97"/>
                  <a:gd name="T17" fmla="*/ 47 h 47"/>
                  <a:gd name="T18" fmla="*/ 90 w 97"/>
                  <a:gd name="T19" fmla="*/ 20 h 47"/>
                  <a:gd name="T20" fmla="*/ 50 w 97"/>
                  <a:gd name="T21" fmla="*/ 5 h 47"/>
                  <a:gd name="T22" fmla="*/ 36 w 97"/>
                  <a:gd name="T23" fmla="*/ 11 h 47"/>
                  <a:gd name="T24" fmla="*/ 34 w 97"/>
                  <a:gd name="T25" fmla="*/ 0 h 47"/>
                  <a:gd name="T26" fmla="*/ 0 w 9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47">
                    <a:moveTo>
                      <a:pt x="0" y="0"/>
                    </a:moveTo>
                    <a:lnTo>
                      <a:pt x="0" y="0"/>
                    </a:lnTo>
                    <a:lnTo>
                      <a:pt x="8" y="18"/>
                    </a:lnTo>
                    <a:lnTo>
                      <a:pt x="32" y="18"/>
                    </a:lnTo>
                    <a:lnTo>
                      <a:pt x="24" y="20"/>
                    </a:lnTo>
                    <a:lnTo>
                      <a:pt x="30" y="26"/>
                    </a:lnTo>
                    <a:lnTo>
                      <a:pt x="8" y="30"/>
                    </a:lnTo>
                    <a:lnTo>
                      <a:pt x="43" y="36"/>
                    </a:lnTo>
                    <a:lnTo>
                      <a:pt x="97" y="47"/>
                    </a:lnTo>
                    <a:lnTo>
                      <a:pt x="90" y="20"/>
                    </a:lnTo>
                    <a:lnTo>
                      <a:pt x="50" y="5"/>
                    </a:lnTo>
                    <a:lnTo>
                      <a:pt x="36" y="11"/>
                    </a:lnTo>
                    <a:lnTo>
                      <a:pt x="34" y="0"/>
                    </a:lnTo>
                    <a:lnTo>
                      <a:pt x="0" y="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36" name="Freeform 486"/>
              <p:cNvSpPr>
                <a:spLocks/>
              </p:cNvSpPr>
              <p:nvPr/>
            </p:nvSpPr>
            <p:spPr bwMode="gray">
              <a:xfrm>
                <a:off x="1218" y="901"/>
                <a:ext cx="75" cy="58"/>
              </a:xfrm>
              <a:custGeom>
                <a:avLst/>
                <a:gdLst>
                  <a:gd name="T0" fmla="*/ 0 w 79"/>
                  <a:gd name="T1" fmla="*/ 32 h 49"/>
                  <a:gd name="T2" fmla="*/ 0 w 79"/>
                  <a:gd name="T3" fmla="*/ 32 h 49"/>
                  <a:gd name="T4" fmla="*/ 9 w 79"/>
                  <a:gd name="T5" fmla="*/ 20 h 49"/>
                  <a:gd name="T6" fmla="*/ 24 w 79"/>
                  <a:gd name="T7" fmla="*/ 23 h 49"/>
                  <a:gd name="T8" fmla="*/ 5 w 79"/>
                  <a:gd name="T9" fmla="*/ 11 h 49"/>
                  <a:gd name="T10" fmla="*/ 10 w 79"/>
                  <a:gd name="T11" fmla="*/ 4 h 49"/>
                  <a:gd name="T12" fmla="*/ 41 w 79"/>
                  <a:gd name="T13" fmla="*/ 18 h 49"/>
                  <a:gd name="T14" fmla="*/ 24 w 79"/>
                  <a:gd name="T15" fmla="*/ 2 h 49"/>
                  <a:gd name="T16" fmla="*/ 70 w 79"/>
                  <a:gd name="T17" fmla="*/ 0 h 49"/>
                  <a:gd name="T18" fmla="*/ 79 w 79"/>
                  <a:gd name="T19" fmla="*/ 36 h 49"/>
                  <a:gd name="T20" fmla="*/ 69 w 79"/>
                  <a:gd name="T21" fmla="*/ 30 h 49"/>
                  <a:gd name="T22" fmla="*/ 68 w 79"/>
                  <a:gd name="T23" fmla="*/ 49 h 49"/>
                  <a:gd name="T24" fmla="*/ 30 w 79"/>
                  <a:gd name="T25" fmla="*/ 46 h 49"/>
                  <a:gd name="T26" fmla="*/ 37 w 79"/>
                  <a:gd name="T27" fmla="*/ 41 h 49"/>
                  <a:gd name="T28" fmla="*/ 28 w 79"/>
                  <a:gd name="T29" fmla="*/ 34 h 49"/>
                  <a:gd name="T30" fmla="*/ 55 w 79"/>
                  <a:gd name="T31" fmla="*/ 25 h 49"/>
                  <a:gd name="T32" fmla="*/ 0 w 79"/>
                  <a:gd name="T33" fmla="*/ 3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 h="49">
                    <a:moveTo>
                      <a:pt x="0" y="32"/>
                    </a:moveTo>
                    <a:lnTo>
                      <a:pt x="0" y="32"/>
                    </a:lnTo>
                    <a:lnTo>
                      <a:pt x="9" y="20"/>
                    </a:lnTo>
                    <a:lnTo>
                      <a:pt x="24" y="23"/>
                    </a:lnTo>
                    <a:lnTo>
                      <a:pt x="5" y="11"/>
                    </a:lnTo>
                    <a:lnTo>
                      <a:pt x="10" y="4"/>
                    </a:lnTo>
                    <a:lnTo>
                      <a:pt x="41" y="18"/>
                    </a:lnTo>
                    <a:lnTo>
                      <a:pt x="24" y="2"/>
                    </a:lnTo>
                    <a:lnTo>
                      <a:pt x="70" y="0"/>
                    </a:lnTo>
                    <a:lnTo>
                      <a:pt x="79" y="36"/>
                    </a:lnTo>
                    <a:lnTo>
                      <a:pt x="69" y="30"/>
                    </a:lnTo>
                    <a:lnTo>
                      <a:pt x="68" y="49"/>
                    </a:lnTo>
                    <a:lnTo>
                      <a:pt x="30" y="46"/>
                    </a:lnTo>
                    <a:lnTo>
                      <a:pt x="37" y="41"/>
                    </a:lnTo>
                    <a:lnTo>
                      <a:pt x="28" y="34"/>
                    </a:lnTo>
                    <a:lnTo>
                      <a:pt x="55" y="25"/>
                    </a:lnTo>
                    <a:lnTo>
                      <a:pt x="0" y="32"/>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37" name="Freeform 487"/>
              <p:cNvSpPr>
                <a:spLocks/>
              </p:cNvSpPr>
              <p:nvPr/>
            </p:nvSpPr>
            <p:spPr bwMode="gray">
              <a:xfrm>
                <a:off x="1222" y="1000"/>
                <a:ext cx="84" cy="89"/>
              </a:xfrm>
              <a:custGeom>
                <a:avLst/>
                <a:gdLst>
                  <a:gd name="T0" fmla="*/ 0 w 91"/>
                  <a:gd name="T1" fmla="*/ 37 h 75"/>
                  <a:gd name="T2" fmla="*/ 0 w 91"/>
                  <a:gd name="T3" fmla="*/ 37 h 75"/>
                  <a:gd name="T4" fmla="*/ 3 w 91"/>
                  <a:gd name="T5" fmla="*/ 28 h 75"/>
                  <a:gd name="T6" fmla="*/ 34 w 91"/>
                  <a:gd name="T7" fmla="*/ 33 h 75"/>
                  <a:gd name="T8" fmla="*/ 29 w 91"/>
                  <a:gd name="T9" fmla="*/ 21 h 75"/>
                  <a:gd name="T10" fmla="*/ 38 w 91"/>
                  <a:gd name="T11" fmla="*/ 22 h 75"/>
                  <a:gd name="T12" fmla="*/ 18 w 91"/>
                  <a:gd name="T13" fmla="*/ 16 h 75"/>
                  <a:gd name="T14" fmla="*/ 27 w 91"/>
                  <a:gd name="T15" fmla="*/ 13 h 75"/>
                  <a:gd name="T16" fmla="*/ 18 w 91"/>
                  <a:gd name="T17" fmla="*/ 6 h 75"/>
                  <a:gd name="T18" fmla="*/ 77 w 91"/>
                  <a:gd name="T19" fmla="*/ 0 h 75"/>
                  <a:gd name="T20" fmla="*/ 79 w 91"/>
                  <a:gd name="T21" fmla="*/ 16 h 75"/>
                  <a:gd name="T22" fmla="*/ 61 w 91"/>
                  <a:gd name="T23" fmla="*/ 30 h 75"/>
                  <a:gd name="T24" fmla="*/ 88 w 91"/>
                  <a:gd name="T25" fmla="*/ 33 h 75"/>
                  <a:gd name="T26" fmla="*/ 91 w 91"/>
                  <a:gd name="T27" fmla="*/ 60 h 75"/>
                  <a:gd name="T28" fmla="*/ 51 w 91"/>
                  <a:gd name="T29" fmla="*/ 75 h 75"/>
                  <a:gd name="T30" fmla="*/ 34 w 91"/>
                  <a:gd name="T31" fmla="*/ 53 h 75"/>
                  <a:gd name="T32" fmla="*/ 0 w 91"/>
                  <a:gd name="T33"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75">
                    <a:moveTo>
                      <a:pt x="0" y="37"/>
                    </a:moveTo>
                    <a:lnTo>
                      <a:pt x="0" y="37"/>
                    </a:lnTo>
                    <a:lnTo>
                      <a:pt x="3" y="28"/>
                    </a:lnTo>
                    <a:lnTo>
                      <a:pt x="34" y="33"/>
                    </a:lnTo>
                    <a:lnTo>
                      <a:pt x="29" y="21"/>
                    </a:lnTo>
                    <a:lnTo>
                      <a:pt x="38" y="22"/>
                    </a:lnTo>
                    <a:lnTo>
                      <a:pt x="18" y="16"/>
                    </a:lnTo>
                    <a:lnTo>
                      <a:pt x="27" y="13"/>
                    </a:lnTo>
                    <a:lnTo>
                      <a:pt x="18" y="6"/>
                    </a:lnTo>
                    <a:lnTo>
                      <a:pt x="77" y="0"/>
                    </a:lnTo>
                    <a:lnTo>
                      <a:pt x="79" y="16"/>
                    </a:lnTo>
                    <a:lnTo>
                      <a:pt x="61" y="30"/>
                    </a:lnTo>
                    <a:lnTo>
                      <a:pt x="88" y="33"/>
                    </a:lnTo>
                    <a:lnTo>
                      <a:pt x="91" y="60"/>
                    </a:lnTo>
                    <a:lnTo>
                      <a:pt x="51" y="75"/>
                    </a:lnTo>
                    <a:lnTo>
                      <a:pt x="34" y="53"/>
                    </a:lnTo>
                    <a:lnTo>
                      <a:pt x="0" y="37"/>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38" name="Freeform 488"/>
              <p:cNvSpPr>
                <a:spLocks/>
              </p:cNvSpPr>
              <p:nvPr/>
            </p:nvSpPr>
            <p:spPr bwMode="gray">
              <a:xfrm>
                <a:off x="1281" y="809"/>
                <a:ext cx="50" cy="46"/>
              </a:xfrm>
              <a:custGeom>
                <a:avLst/>
                <a:gdLst>
                  <a:gd name="T0" fmla="*/ 0 w 54"/>
                  <a:gd name="T1" fmla="*/ 0 h 39"/>
                  <a:gd name="T2" fmla="*/ 0 w 54"/>
                  <a:gd name="T3" fmla="*/ 0 h 39"/>
                  <a:gd name="T4" fmla="*/ 5 w 54"/>
                  <a:gd name="T5" fmla="*/ 24 h 39"/>
                  <a:gd name="T6" fmla="*/ 23 w 54"/>
                  <a:gd name="T7" fmla="*/ 26 h 39"/>
                  <a:gd name="T8" fmla="*/ 8 w 54"/>
                  <a:gd name="T9" fmla="*/ 27 h 39"/>
                  <a:gd name="T10" fmla="*/ 16 w 54"/>
                  <a:gd name="T11" fmla="*/ 39 h 39"/>
                  <a:gd name="T12" fmla="*/ 50 w 54"/>
                  <a:gd name="T13" fmla="*/ 33 h 39"/>
                  <a:gd name="T14" fmla="*/ 54 w 54"/>
                  <a:gd name="T15" fmla="*/ 20 h 39"/>
                  <a:gd name="T16" fmla="*/ 0 w 54"/>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9">
                    <a:moveTo>
                      <a:pt x="0" y="0"/>
                    </a:moveTo>
                    <a:lnTo>
                      <a:pt x="0" y="0"/>
                    </a:lnTo>
                    <a:lnTo>
                      <a:pt x="5" y="24"/>
                    </a:lnTo>
                    <a:lnTo>
                      <a:pt x="23" y="26"/>
                    </a:lnTo>
                    <a:lnTo>
                      <a:pt x="8" y="27"/>
                    </a:lnTo>
                    <a:lnTo>
                      <a:pt x="16" y="39"/>
                    </a:lnTo>
                    <a:lnTo>
                      <a:pt x="50" y="33"/>
                    </a:lnTo>
                    <a:lnTo>
                      <a:pt x="54" y="20"/>
                    </a:lnTo>
                    <a:lnTo>
                      <a:pt x="0" y="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39" name="Freeform 489"/>
              <p:cNvSpPr>
                <a:spLocks/>
              </p:cNvSpPr>
              <p:nvPr/>
            </p:nvSpPr>
            <p:spPr bwMode="gray">
              <a:xfrm>
                <a:off x="1298" y="879"/>
                <a:ext cx="250" cy="99"/>
              </a:xfrm>
              <a:custGeom>
                <a:avLst/>
                <a:gdLst>
                  <a:gd name="T0" fmla="*/ 0 w 266"/>
                  <a:gd name="T1" fmla="*/ 13 h 84"/>
                  <a:gd name="T2" fmla="*/ 0 w 266"/>
                  <a:gd name="T3" fmla="*/ 13 h 84"/>
                  <a:gd name="T4" fmla="*/ 16 w 266"/>
                  <a:gd name="T5" fmla="*/ 0 h 84"/>
                  <a:gd name="T6" fmla="*/ 40 w 266"/>
                  <a:gd name="T7" fmla="*/ 7 h 84"/>
                  <a:gd name="T8" fmla="*/ 56 w 266"/>
                  <a:gd name="T9" fmla="*/ 13 h 84"/>
                  <a:gd name="T10" fmla="*/ 52 w 266"/>
                  <a:gd name="T11" fmla="*/ 23 h 84"/>
                  <a:gd name="T12" fmla="*/ 82 w 266"/>
                  <a:gd name="T13" fmla="*/ 15 h 84"/>
                  <a:gd name="T14" fmla="*/ 101 w 266"/>
                  <a:gd name="T15" fmla="*/ 23 h 84"/>
                  <a:gd name="T16" fmla="*/ 86 w 266"/>
                  <a:gd name="T17" fmla="*/ 23 h 84"/>
                  <a:gd name="T18" fmla="*/ 120 w 266"/>
                  <a:gd name="T19" fmla="*/ 30 h 84"/>
                  <a:gd name="T20" fmla="*/ 82 w 266"/>
                  <a:gd name="T21" fmla="*/ 32 h 84"/>
                  <a:gd name="T22" fmla="*/ 101 w 266"/>
                  <a:gd name="T23" fmla="*/ 37 h 84"/>
                  <a:gd name="T24" fmla="*/ 87 w 266"/>
                  <a:gd name="T25" fmla="*/ 45 h 84"/>
                  <a:gd name="T26" fmla="*/ 105 w 266"/>
                  <a:gd name="T27" fmla="*/ 39 h 84"/>
                  <a:gd name="T28" fmla="*/ 122 w 266"/>
                  <a:gd name="T29" fmla="*/ 56 h 84"/>
                  <a:gd name="T30" fmla="*/ 126 w 266"/>
                  <a:gd name="T31" fmla="*/ 49 h 84"/>
                  <a:gd name="T32" fmla="*/ 175 w 266"/>
                  <a:gd name="T33" fmla="*/ 56 h 84"/>
                  <a:gd name="T34" fmla="*/ 226 w 266"/>
                  <a:gd name="T35" fmla="*/ 39 h 84"/>
                  <a:gd name="T36" fmla="*/ 266 w 266"/>
                  <a:gd name="T37" fmla="*/ 58 h 84"/>
                  <a:gd name="T38" fmla="*/ 254 w 266"/>
                  <a:gd name="T39" fmla="*/ 68 h 84"/>
                  <a:gd name="T40" fmla="*/ 260 w 266"/>
                  <a:gd name="T41" fmla="*/ 81 h 84"/>
                  <a:gd name="T42" fmla="*/ 234 w 266"/>
                  <a:gd name="T43" fmla="*/ 84 h 84"/>
                  <a:gd name="T44" fmla="*/ 207 w 266"/>
                  <a:gd name="T45" fmla="*/ 71 h 84"/>
                  <a:gd name="T46" fmla="*/ 207 w 266"/>
                  <a:gd name="T47" fmla="*/ 81 h 84"/>
                  <a:gd name="T48" fmla="*/ 193 w 266"/>
                  <a:gd name="T49" fmla="*/ 83 h 84"/>
                  <a:gd name="T50" fmla="*/ 132 w 266"/>
                  <a:gd name="T51" fmla="*/ 84 h 84"/>
                  <a:gd name="T52" fmla="*/ 126 w 266"/>
                  <a:gd name="T53" fmla="*/ 72 h 84"/>
                  <a:gd name="T54" fmla="*/ 111 w 266"/>
                  <a:gd name="T55" fmla="*/ 83 h 84"/>
                  <a:gd name="T56" fmla="*/ 93 w 266"/>
                  <a:gd name="T57" fmla="*/ 72 h 84"/>
                  <a:gd name="T58" fmla="*/ 81 w 266"/>
                  <a:gd name="T59" fmla="*/ 80 h 84"/>
                  <a:gd name="T60" fmla="*/ 59 w 266"/>
                  <a:gd name="T61" fmla="*/ 25 h 84"/>
                  <a:gd name="T62" fmla="*/ 31 w 266"/>
                  <a:gd name="T63" fmla="*/ 30 h 84"/>
                  <a:gd name="T64" fmla="*/ 0 w 266"/>
                  <a:gd name="T65" fmla="*/ 1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6" h="84">
                    <a:moveTo>
                      <a:pt x="0" y="13"/>
                    </a:moveTo>
                    <a:lnTo>
                      <a:pt x="0" y="13"/>
                    </a:lnTo>
                    <a:lnTo>
                      <a:pt x="16" y="0"/>
                    </a:lnTo>
                    <a:lnTo>
                      <a:pt x="40" y="7"/>
                    </a:lnTo>
                    <a:lnTo>
                      <a:pt x="56" y="13"/>
                    </a:lnTo>
                    <a:lnTo>
                      <a:pt x="52" y="23"/>
                    </a:lnTo>
                    <a:lnTo>
                      <a:pt x="82" y="15"/>
                    </a:lnTo>
                    <a:lnTo>
                      <a:pt x="101" y="23"/>
                    </a:lnTo>
                    <a:lnTo>
                      <a:pt x="86" y="23"/>
                    </a:lnTo>
                    <a:lnTo>
                      <a:pt x="120" y="30"/>
                    </a:lnTo>
                    <a:lnTo>
                      <a:pt x="82" y="32"/>
                    </a:lnTo>
                    <a:lnTo>
                      <a:pt x="101" y="37"/>
                    </a:lnTo>
                    <a:lnTo>
                      <a:pt x="87" y="45"/>
                    </a:lnTo>
                    <a:lnTo>
                      <a:pt x="105" y="39"/>
                    </a:lnTo>
                    <a:lnTo>
                      <a:pt x="122" y="56"/>
                    </a:lnTo>
                    <a:lnTo>
                      <a:pt x="126" y="49"/>
                    </a:lnTo>
                    <a:lnTo>
                      <a:pt x="175" y="56"/>
                    </a:lnTo>
                    <a:lnTo>
                      <a:pt x="226" y="39"/>
                    </a:lnTo>
                    <a:lnTo>
                      <a:pt x="266" y="58"/>
                    </a:lnTo>
                    <a:lnTo>
                      <a:pt x="254" y="68"/>
                    </a:lnTo>
                    <a:lnTo>
                      <a:pt x="260" y="81"/>
                    </a:lnTo>
                    <a:lnTo>
                      <a:pt x="234" y="84"/>
                    </a:lnTo>
                    <a:lnTo>
                      <a:pt x="207" y="71"/>
                    </a:lnTo>
                    <a:lnTo>
                      <a:pt x="207" y="81"/>
                    </a:lnTo>
                    <a:lnTo>
                      <a:pt x="193" y="83"/>
                    </a:lnTo>
                    <a:lnTo>
                      <a:pt x="132" y="84"/>
                    </a:lnTo>
                    <a:lnTo>
                      <a:pt x="126" y="72"/>
                    </a:lnTo>
                    <a:lnTo>
                      <a:pt x="111" y="83"/>
                    </a:lnTo>
                    <a:lnTo>
                      <a:pt x="93" y="72"/>
                    </a:lnTo>
                    <a:lnTo>
                      <a:pt x="81" y="80"/>
                    </a:lnTo>
                    <a:lnTo>
                      <a:pt x="59" y="25"/>
                    </a:lnTo>
                    <a:lnTo>
                      <a:pt x="31" y="30"/>
                    </a:lnTo>
                    <a:lnTo>
                      <a:pt x="0" y="13"/>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40" name="Freeform 490"/>
              <p:cNvSpPr>
                <a:spLocks/>
              </p:cNvSpPr>
              <p:nvPr/>
            </p:nvSpPr>
            <p:spPr bwMode="gray">
              <a:xfrm>
                <a:off x="1310" y="707"/>
                <a:ext cx="162" cy="133"/>
              </a:xfrm>
              <a:custGeom>
                <a:avLst/>
                <a:gdLst>
                  <a:gd name="T0" fmla="*/ 0 w 174"/>
                  <a:gd name="T1" fmla="*/ 35 h 112"/>
                  <a:gd name="T2" fmla="*/ 0 w 174"/>
                  <a:gd name="T3" fmla="*/ 35 h 112"/>
                  <a:gd name="T4" fmla="*/ 43 w 174"/>
                  <a:gd name="T5" fmla="*/ 29 h 112"/>
                  <a:gd name="T6" fmla="*/ 20 w 174"/>
                  <a:gd name="T7" fmla="*/ 14 h 112"/>
                  <a:gd name="T8" fmla="*/ 57 w 174"/>
                  <a:gd name="T9" fmla="*/ 7 h 112"/>
                  <a:gd name="T10" fmla="*/ 28 w 174"/>
                  <a:gd name="T11" fmla="*/ 0 h 112"/>
                  <a:gd name="T12" fmla="*/ 75 w 174"/>
                  <a:gd name="T13" fmla="*/ 8 h 112"/>
                  <a:gd name="T14" fmla="*/ 88 w 174"/>
                  <a:gd name="T15" fmla="*/ 30 h 112"/>
                  <a:gd name="T16" fmla="*/ 112 w 174"/>
                  <a:gd name="T17" fmla="*/ 30 h 112"/>
                  <a:gd name="T18" fmla="*/ 120 w 174"/>
                  <a:gd name="T19" fmla="*/ 45 h 112"/>
                  <a:gd name="T20" fmla="*/ 122 w 174"/>
                  <a:gd name="T21" fmla="*/ 34 h 112"/>
                  <a:gd name="T22" fmla="*/ 134 w 174"/>
                  <a:gd name="T23" fmla="*/ 35 h 112"/>
                  <a:gd name="T24" fmla="*/ 129 w 174"/>
                  <a:gd name="T25" fmla="*/ 45 h 112"/>
                  <a:gd name="T26" fmla="*/ 144 w 174"/>
                  <a:gd name="T27" fmla="*/ 52 h 112"/>
                  <a:gd name="T28" fmla="*/ 134 w 174"/>
                  <a:gd name="T29" fmla="*/ 62 h 112"/>
                  <a:gd name="T30" fmla="*/ 161 w 174"/>
                  <a:gd name="T31" fmla="*/ 61 h 112"/>
                  <a:gd name="T32" fmla="*/ 174 w 174"/>
                  <a:gd name="T33" fmla="*/ 77 h 112"/>
                  <a:gd name="T34" fmla="*/ 141 w 174"/>
                  <a:gd name="T35" fmla="*/ 80 h 112"/>
                  <a:gd name="T36" fmla="*/ 132 w 174"/>
                  <a:gd name="T37" fmla="*/ 93 h 112"/>
                  <a:gd name="T38" fmla="*/ 126 w 174"/>
                  <a:gd name="T39" fmla="*/ 80 h 112"/>
                  <a:gd name="T40" fmla="*/ 118 w 174"/>
                  <a:gd name="T41" fmla="*/ 112 h 112"/>
                  <a:gd name="T42" fmla="*/ 96 w 174"/>
                  <a:gd name="T43" fmla="*/ 95 h 112"/>
                  <a:gd name="T44" fmla="*/ 107 w 174"/>
                  <a:gd name="T45" fmla="*/ 112 h 112"/>
                  <a:gd name="T46" fmla="*/ 67 w 174"/>
                  <a:gd name="T47" fmla="*/ 111 h 112"/>
                  <a:gd name="T48" fmla="*/ 53 w 174"/>
                  <a:gd name="T49" fmla="*/ 101 h 112"/>
                  <a:gd name="T50" fmla="*/ 72 w 174"/>
                  <a:gd name="T51" fmla="*/ 99 h 112"/>
                  <a:gd name="T52" fmla="*/ 52 w 174"/>
                  <a:gd name="T53" fmla="*/ 97 h 112"/>
                  <a:gd name="T54" fmla="*/ 47 w 174"/>
                  <a:gd name="T55" fmla="*/ 92 h 112"/>
                  <a:gd name="T56" fmla="*/ 57 w 174"/>
                  <a:gd name="T57" fmla="*/ 91 h 112"/>
                  <a:gd name="T58" fmla="*/ 40 w 174"/>
                  <a:gd name="T59" fmla="*/ 84 h 112"/>
                  <a:gd name="T60" fmla="*/ 94 w 174"/>
                  <a:gd name="T61" fmla="*/ 73 h 112"/>
                  <a:gd name="T62" fmla="*/ 28 w 174"/>
                  <a:gd name="T63" fmla="*/ 77 h 112"/>
                  <a:gd name="T64" fmla="*/ 16 w 174"/>
                  <a:gd name="T65" fmla="*/ 65 h 112"/>
                  <a:gd name="T66" fmla="*/ 40 w 174"/>
                  <a:gd name="T67" fmla="*/ 60 h 112"/>
                  <a:gd name="T68" fmla="*/ 3 w 174"/>
                  <a:gd name="T69" fmla="*/ 52 h 112"/>
                  <a:gd name="T70" fmla="*/ 10 w 174"/>
                  <a:gd name="T71" fmla="*/ 51 h 112"/>
                  <a:gd name="T72" fmla="*/ 1 w 174"/>
                  <a:gd name="T73" fmla="*/ 43 h 112"/>
                  <a:gd name="T74" fmla="*/ 43 w 174"/>
                  <a:gd name="T75" fmla="*/ 43 h 112"/>
                  <a:gd name="T76" fmla="*/ 0 w 174"/>
                  <a:gd name="T77" fmla="*/ 3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12">
                    <a:moveTo>
                      <a:pt x="0" y="35"/>
                    </a:moveTo>
                    <a:lnTo>
                      <a:pt x="0" y="35"/>
                    </a:lnTo>
                    <a:lnTo>
                      <a:pt x="43" y="29"/>
                    </a:lnTo>
                    <a:lnTo>
                      <a:pt x="20" y="14"/>
                    </a:lnTo>
                    <a:lnTo>
                      <a:pt x="57" y="7"/>
                    </a:lnTo>
                    <a:lnTo>
                      <a:pt x="28" y="0"/>
                    </a:lnTo>
                    <a:lnTo>
                      <a:pt x="75" y="8"/>
                    </a:lnTo>
                    <a:lnTo>
                      <a:pt x="88" y="30"/>
                    </a:lnTo>
                    <a:lnTo>
                      <a:pt x="112" y="30"/>
                    </a:lnTo>
                    <a:lnTo>
                      <a:pt x="120" y="45"/>
                    </a:lnTo>
                    <a:lnTo>
                      <a:pt x="122" y="34"/>
                    </a:lnTo>
                    <a:lnTo>
                      <a:pt x="134" y="35"/>
                    </a:lnTo>
                    <a:lnTo>
                      <a:pt x="129" y="45"/>
                    </a:lnTo>
                    <a:lnTo>
                      <a:pt x="144" y="52"/>
                    </a:lnTo>
                    <a:lnTo>
                      <a:pt x="134" y="62"/>
                    </a:lnTo>
                    <a:lnTo>
                      <a:pt x="161" y="61"/>
                    </a:lnTo>
                    <a:lnTo>
                      <a:pt x="174" y="77"/>
                    </a:lnTo>
                    <a:lnTo>
                      <a:pt x="141" y="80"/>
                    </a:lnTo>
                    <a:lnTo>
                      <a:pt x="132" y="93"/>
                    </a:lnTo>
                    <a:lnTo>
                      <a:pt x="126" y="80"/>
                    </a:lnTo>
                    <a:lnTo>
                      <a:pt x="118" y="112"/>
                    </a:lnTo>
                    <a:lnTo>
                      <a:pt x="96" y="95"/>
                    </a:lnTo>
                    <a:lnTo>
                      <a:pt x="107" y="112"/>
                    </a:lnTo>
                    <a:lnTo>
                      <a:pt x="67" y="111"/>
                    </a:lnTo>
                    <a:lnTo>
                      <a:pt x="53" y="101"/>
                    </a:lnTo>
                    <a:lnTo>
                      <a:pt x="72" y="99"/>
                    </a:lnTo>
                    <a:lnTo>
                      <a:pt x="52" y="97"/>
                    </a:lnTo>
                    <a:lnTo>
                      <a:pt x="47" y="92"/>
                    </a:lnTo>
                    <a:lnTo>
                      <a:pt x="57" y="91"/>
                    </a:lnTo>
                    <a:lnTo>
                      <a:pt x="40" y="84"/>
                    </a:lnTo>
                    <a:lnTo>
                      <a:pt x="94" y="73"/>
                    </a:lnTo>
                    <a:lnTo>
                      <a:pt x="28" y="77"/>
                    </a:lnTo>
                    <a:lnTo>
                      <a:pt x="16" y="65"/>
                    </a:lnTo>
                    <a:lnTo>
                      <a:pt x="40" y="60"/>
                    </a:lnTo>
                    <a:lnTo>
                      <a:pt x="3" y="52"/>
                    </a:lnTo>
                    <a:lnTo>
                      <a:pt x="10" y="51"/>
                    </a:lnTo>
                    <a:lnTo>
                      <a:pt x="1" y="43"/>
                    </a:lnTo>
                    <a:lnTo>
                      <a:pt x="43" y="43"/>
                    </a:lnTo>
                    <a:lnTo>
                      <a:pt x="0" y="35"/>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41" name="Freeform 491"/>
              <p:cNvSpPr>
                <a:spLocks/>
              </p:cNvSpPr>
              <p:nvPr/>
            </p:nvSpPr>
            <p:spPr bwMode="gray">
              <a:xfrm>
                <a:off x="1310" y="936"/>
                <a:ext cx="39" cy="34"/>
              </a:xfrm>
              <a:custGeom>
                <a:avLst/>
                <a:gdLst>
                  <a:gd name="T0" fmla="*/ 0 w 43"/>
                  <a:gd name="T1" fmla="*/ 20 h 28"/>
                  <a:gd name="T2" fmla="*/ 0 w 43"/>
                  <a:gd name="T3" fmla="*/ 20 h 28"/>
                  <a:gd name="T4" fmla="*/ 8 w 43"/>
                  <a:gd name="T5" fmla="*/ 0 h 28"/>
                  <a:gd name="T6" fmla="*/ 34 w 43"/>
                  <a:gd name="T7" fmla="*/ 7 h 28"/>
                  <a:gd name="T8" fmla="*/ 43 w 43"/>
                  <a:gd name="T9" fmla="*/ 28 h 28"/>
                  <a:gd name="T10" fmla="*/ 0 w 43"/>
                  <a:gd name="T11" fmla="*/ 20 h 28"/>
                </a:gdLst>
                <a:ahLst/>
                <a:cxnLst>
                  <a:cxn ang="0">
                    <a:pos x="T0" y="T1"/>
                  </a:cxn>
                  <a:cxn ang="0">
                    <a:pos x="T2" y="T3"/>
                  </a:cxn>
                  <a:cxn ang="0">
                    <a:pos x="T4" y="T5"/>
                  </a:cxn>
                  <a:cxn ang="0">
                    <a:pos x="T6" y="T7"/>
                  </a:cxn>
                  <a:cxn ang="0">
                    <a:pos x="T8" y="T9"/>
                  </a:cxn>
                  <a:cxn ang="0">
                    <a:pos x="T10" y="T11"/>
                  </a:cxn>
                </a:cxnLst>
                <a:rect l="0" t="0" r="r" b="b"/>
                <a:pathLst>
                  <a:path w="43" h="28">
                    <a:moveTo>
                      <a:pt x="0" y="20"/>
                    </a:moveTo>
                    <a:lnTo>
                      <a:pt x="0" y="20"/>
                    </a:lnTo>
                    <a:lnTo>
                      <a:pt x="8" y="0"/>
                    </a:lnTo>
                    <a:lnTo>
                      <a:pt x="34" y="7"/>
                    </a:lnTo>
                    <a:lnTo>
                      <a:pt x="43" y="28"/>
                    </a:lnTo>
                    <a:lnTo>
                      <a:pt x="0" y="2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42" name="Freeform 492"/>
              <p:cNvSpPr>
                <a:spLocks/>
              </p:cNvSpPr>
              <p:nvPr/>
            </p:nvSpPr>
            <p:spPr bwMode="gray">
              <a:xfrm>
                <a:off x="1310" y="855"/>
                <a:ext cx="44" cy="11"/>
              </a:xfrm>
              <a:custGeom>
                <a:avLst/>
                <a:gdLst>
                  <a:gd name="T0" fmla="*/ 0 w 47"/>
                  <a:gd name="T1" fmla="*/ 4 h 10"/>
                  <a:gd name="T2" fmla="*/ 0 w 47"/>
                  <a:gd name="T3" fmla="*/ 4 h 10"/>
                  <a:gd name="T4" fmla="*/ 11 w 47"/>
                  <a:gd name="T5" fmla="*/ 10 h 10"/>
                  <a:gd name="T6" fmla="*/ 47 w 47"/>
                  <a:gd name="T7" fmla="*/ 4 h 10"/>
                  <a:gd name="T8" fmla="*/ 12 w 47"/>
                  <a:gd name="T9" fmla="*/ 0 h 10"/>
                  <a:gd name="T10" fmla="*/ 0 w 47"/>
                  <a:gd name="T11" fmla="*/ 4 h 10"/>
                </a:gdLst>
                <a:ahLst/>
                <a:cxnLst>
                  <a:cxn ang="0">
                    <a:pos x="T0" y="T1"/>
                  </a:cxn>
                  <a:cxn ang="0">
                    <a:pos x="T2" y="T3"/>
                  </a:cxn>
                  <a:cxn ang="0">
                    <a:pos x="T4" y="T5"/>
                  </a:cxn>
                  <a:cxn ang="0">
                    <a:pos x="T6" y="T7"/>
                  </a:cxn>
                  <a:cxn ang="0">
                    <a:pos x="T8" y="T9"/>
                  </a:cxn>
                  <a:cxn ang="0">
                    <a:pos x="T10" y="T11"/>
                  </a:cxn>
                </a:cxnLst>
                <a:rect l="0" t="0" r="r" b="b"/>
                <a:pathLst>
                  <a:path w="47" h="10">
                    <a:moveTo>
                      <a:pt x="0" y="4"/>
                    </a:moveTo>
                    <a:lnTo>
                      <a:pt x="0" y="4"/>
                    </a:lnTo>
                    <a:lnTo>
                      <a:pt x="11" y="10"/>
                    </a:lnTo>
                    <a:lnTo>
                      <a:pt x="47" y="4"/>
                    </a:lnTo>
                    <a:lnTo>
                      <a:pt x="12" y="0"/>
                    </a:lnTo>
                    <a:lnTo>
                      <a:pt x="0" y="4"/>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43" name="Freeform 493"/>
              <p:cNvSpPr>
                <a:spLocks/>
              </p:cNvSpPr>
              <p:nvPr/>
            </p:nvSpPr>
            <p:spPr bwMode="gray">
              <a:xfrm>
                <a:off x="1318" y="995"/>
                <a:ext cx="78" cy="71"/>
              </a:xfrm>
              <a:custGeom>
                <a:avLst/>
                <a:gdLst>
                  <a:gd name="T0" fmla="*/ 0 w 83"/>
                  <a:gd name="T1" fmla="*/ 9 h 60"/>
                  <a:gd name="T2" fmla="*/ 0 w 83"/>
                  <a:gd name="T3" fmla="*/ 9 h 60"/>
                  <a:gd name="T4" fmla="*/ 1 w 83"/>
                  <a:gd name="T5" fmla="*/ 37 h 60"/>
                  <a:gd name="T6" fmla="*/ 11 w 83"/>
                  <a:gd name="T7" fmla="*/ 43 h 60"/>
                  <a:gd name="T8" fmla="*/ 8 w 83"/>
                  <a:gd name="T9" fmla="*/ 59 h 60"/>
                  <a:gd name="T10" fmla="*/ 20 w 83"/>
                  <a:gd name="T11" fmla="*/ 60 h 60"/>
                  <a:gd name="T12" fmla="*/ 34 w 83"/>
                  <a:gd name="T13" fmla="*/ 46 h 60"/>
                  <a:gd name="T14" fmla="*/ 20 w 83"/>
                  <a:gd name="T15" fmla="*/ 37 h 60"/>
                  <a:gd name="T16" fmla="*/ 54 w 83"/>
                  <a:gd name="T17" fmla="*/ 37 h 60"/>
                  <a:gd name="T18" fmla="*/ 83 w 83"/>
                  <a:gd name="T19" fmla="*/ 4 h 60"/>
                  <a:gd name="T20" fmla="*/ 7 w 83"/>
                  <a:gd name="T21" fmla="*/ 0 h 60"/>
                  <a:gd name="T22" fmla="*/ 16 w 83"/>
                  <a:gd name="T23" fmla="*/ 11 h 60"/>
                  <a:gd name="T24" fmla="*/ 0 w 83"/>
                  <a:gd name="T25"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60">
                    <a:moveTo>
                      <a:pt x="0" y="9"/>
                    </a:moveTo>
                    <a:lnTo>
                      <a:pt x="0" y="9"/>
                    </a:lnTo>
                    <a:lnTo>
                      <a:pt x="1" y="37"/>
                    </a:lnTo>
                    <a:lnTo>
                      <a:pt x="11" y="43"/>
                    </a:lnTo>
                    <a:lnTo>
                      <a:pt x="8" y="59"/>
                    </a:lnTo>
                    <a:lnTo>
                      <a:pt x="20" y="60"/>
                    </a:lnTo>
                    <a:lnTo>
                      <a:pt x="34" y="46"/>
                    </a:lnTo>
                    <a:lnTo>
                      <a:pt x="20" y="37"/>
                    </a:lnTo>
                    <a:lnTo>
                      <a:pt x="54" y="37"/>
                    </a:lnTo>
                    <a:lnTo>
                      <a:pt x="83" y="4"/>
                    </a:lnTo>
                    <a:lnTo>
                      <a:pt x="7" y="0"/>
                    </a:lnTo>
                    <a:lnTo>
                      <a:pt x="16" y="11"/>
                    </a:lnTo>
                    <a:lnTo>
                      <a:pt x="0" y="9"/>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44" name="Freeform 494"/>
              <p:cNvSpPr>
                <a:spLocks/>
              </p:cNvSpPr>
              <p:nvPr/>
            </p:nvSpPr>
            <p:spPr bwMode="gray">
              <a:xfrm>
                <a:off x="1372" y="629"/>
                <a:ext cx="445" cy="288"/>
              </a:xfrm>
              <a:custGeom>
                <a:avLst/>
                <a:gdLst>
                  <a:gd name="T0" fmla="*/ 40 w 475"/>
                  <a:gd name="T1" fmla="*/ 57 h 242"/>
                  <a:gd name="T2" fmla="*/ 33 w 475"/>
                  <a:gd name="T3" fmla="*/ 66 h 242"/>
                  <a:gd name="T4" fmla="*/ 39 w 475"/>
                  <a:gd name="T5" fmla="*/ 77 h 242"/>
                  <a:gd name="T6" fmla="*/ 73 w 475"/>
                  <a:gd name="T7" fmla="*/ 94 h 242"/>
                  <a:gd name="T8" fmla="*/ 99 w 475"/>
                  <a:gd name="T9" fmla="*/ 81 h 242"/>
                  <a:gd name="T10" fmla="*/ 151 w 475"/>
                  <a:gd name="T11" fmla="*/ 82 h 242"/>
                  <a:gd name="T12" fmla="*/ 187 w 475"/>
                  <a:gd name="T13" fmla="*/ 85 h 242"/>
                  <a:gd name="T14" fmla="*/ 193 w 475"/>
                  <a:gd name="T15" fmla="*/ 84 h 242"/>
                  <a:gd name="T16" fmla="*/ 160 w 475"/>
                  <a:gd name="T17" fmla="*/ 126 h 242"/>
                  <a:gd name="T18" fmla="*/ 124 w 475"/>
                  <a:gd name="T19" fmla="*/ 106 h 242"/>
                  <a:gd name="T20" fmla="*/ 101 w 475"/>
                  <a:gd name="T21" fmla="*/ 117 h 242"/>
                  <a:gd name="T22" fmla="*/ 112 w 475"/>
                  <a:gd name="T23" fmla="*/ 150 h 242"/>
                  <a:gd name="T24" fmla="*/ 148 w 475"/>
                  <a:gd name="T25" fmla="*/ 165 h 242"/>
                  <a:gd name="T26" fmla="*/ 69 w 475"/>
                  <a:gd name="T27" fmla="*/ 178 h 242"/>
                  <a:gd name="T28" fmla="*/ 98 w 475"/>
                  <a:gd name="T29" fmla="*/ 178 h 242"/>
                  <a:gd name="T30" fmla="*/ 122 w 475"/>
                  <a:gd name="T31" fmla="*/ 178 h 242"/>
                  <a:gd name="T32" fmla="*/ 98 w 475"/>
                  <a:gd name="T33" fmla="*/ 189 h 242"/>
                  <a:gd name="T34" fmla="*/ 148 w 475"/>
                  <a:gd name="T35" fmla="*/ 182 h 242"/>
                  <a:gd name="T36" fmla="*/ 55 w 475"/>
                  <a:gd name="T37" fmla="*/ 191 h 242"/>
                  <a:gd name="T38" fmla="*/ 43 w 475"/>
                  <a:gd name="T39" fmla="*/ 235 h 242"/>
                  <a:gd name="T40" fmla="*/ 80 w 475"/>
                  <a:gd name="T41" fmla="*/ 228 h 242"/>
                  <a:gd name="T42" fmla="*/ 104 w 475"/>
                  <a:gd name="T43" fmla="*/ 231 h 242"/>
                  <a:gd name="T44" fmla="*/ 142 w 475"/>
                  <a:gd name="T45" fmla="*/ 235 h 242"/>
                  <a:gd name="T46" fmla="*/ 167 w 475"/>
                  <a:gd name="T47" fmla="*/ 233 h 242"/>
                  <a:gd name="T48" fmla="*/ 215 w 475"/>
                  <a:gd name="T49" fmla="*/ 219 h 242"/>
                  <a:gd name="T50" fmla="*/ 151 w 475"/>
                  <a:gd name="T51" fmla="*/ 209 h 242"/>
                  <a:gd name="T52" fmla="*/ 212 w 475"/>
                  <a:gd name="T53" fmla="*/ 184 h 242"/>
                  <a:gd name="T54" fmla="*/ 230 w 475"/>
                  <a:gd name="T55" fmla="*/ 177 h 242"/>
                  <a:gd name="T56" fmla="*/ 265 w 475"/>
                  <a:gd name="T57" fmla="*/ 161 h 242"/>
                  <a:gd name="T58" fmla="*/ 245 w 475"/>
                  <a:gd name="T59" fmla="*/ 146 h 242"/>
                  <a:gd name="T60" fmla="*/ 267 w 475"/>
                  <a:gd name="T61" fmla="*/ 143 h 242"/>
                  <a:gd name="T62" fmla="*/ 265 w 475"/>
                  <a:gd name="T63" fmla="*/ 122 h 242"/>
                  <a:gd name="T64" fmla="*/ 303 w 475"/>
                  <a:gd name="T65" fmla="*/ 111 h 242"/>
                  <a:gd name="T66" fmla="*/ 345 w 475"/>
                  <a:gd name="T67" fmla="*/ 102 h 242"/>
                  <a:gd name="T68" fmla="*/ 385 w 475"/>
                  <a:gd name="T69" fmla="*/ 60 h 242"/>
                  <a:gd name="T70" fmla="*/ 404 w 475"/>
                  <a:gd name="T71" fmla="*/ 57 h 242"/>
                  <a:gd name="T72" fmla="*/ 444 w 475"/>
                  <a:gd name="T73" fmla="*/ 26 h 242"/>
                  <a:gd name="T74" fmla="*/ 391 w 475"/>
                  <a:gd name="T75" fmla="*/ 6 h 242"/>
                  <a:gd name="T76" fmla="*/ 280 w 475"/>
                  <a:gd name="T77" fmla="*/ 13 h 242"/>
                  <a:gd name="T78" fmla="*/ 247 w 475"/>
                  <a:gd name="T79" fmla="*/ 22 h 242"/>
                  <a:gd name="T80" fmla="*/ 173 w 475"/>
                  <a:gd name="T81" fmla="*/ 7 h 242"/>
                  <a:gd name="T82" fmla="*/ 164 w 475"/>
                  <a:gd name="T83" fmla="*/ 23 h 242"/>
                  <a:gd name="T84" fmla="*/ 131 w 475"/>
                  <a:gd name="T85" fmla="*/ 26 h 242"/>
                  <a:gd name="T86" fmla="*/ 72 w 475"/>
                  <a:gd name="T87" fmla="*/ 37 h 242"/>
                  <a:gd name="T88" fmla="*/ 0 w 475"/>
                  <a:gd name="T89" fmla="*/ 5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5" h="242">
                    <a:moveTo>
                      <a:pt x="0" y="57"/>
                    </a:moveTo>
                    <a:lnTo>
                      <a:pt x="0" y="57"/>
                    </a:lnTo>
                    <a:lnTo>
                      <a:pt x="40" y="57"/>
                    </a:lnTo>
                    <a:lnTo>
                      <a:pt x="25" y="66"/>
                    </a:lnTo>
                    <a:lnTo>
                      <a:pt x="85" y="60"/>
                    </a:lnTo>
                    <a:lnTo>
                      <a:pt x="33" y="66"/>
                    </a:lnTo>
                    <a:lnTo>
                      <a:pt x="49" y="69"/>
                    </a:lnTo>
                    <a:lnTo>
                      <a:pt x="32" y="72"/>
                    </a:lnTo>
                    <a:lnTo>
                      <a:pt x="39" y="77"/>
                    </a:lnTo>
                    <a:lnTo>
                      <a:pt x="116" y="68"/>
                    </a:lnTo>
                    <a:lnTo>
                      <a:pt x="40" y="83"/>
                    </a:lnTo>
                    <a:lnTo>
                      <a:pt x="73" y="94"/>
                    </a:lnTo>
                    <a:lnTo>
                      <a:pt x="102" y="77"/>
                    </a:lnTo>
                    <a:lnTo>
                      <a:pt x="151" y="74"/>
                    </a:lnTo>
                    <a:lnTo>
                      <a:pt x="99" y="81"/>
                    </a:lnTo>
                    <a:lnTo>
                      <a:pt x="86" y="94"/>
                    </a:lnTo>
                    <a:lnTo>
                      <a:pt x="118" y="96"/>
                    </a:lnTo>
                    <a:lnTo>
                      <a:pt x="151" y="82"/>
                    </a:lnTo>
                    <a:lnTo>
                      <a:pt x="129" y="95"/>
                    </a:lnTo>
                    <a:lnTo>
                      <a:pt x="151" y="95"/>
                    </a:lnTo>
                    <a:lnTo>
                      <a:pt x="187" y="85"/>
                    </a:lnTo>
                    <a:lnTo>
                      <a:pt x="183" y="73"/>
                    </a:lnTo>
                    <a:lnTo>
                      <a:pt x="221" y="61"/>
                    </a:lnTo>
                    <a:lnTo>
                      <a:pt x="193" y="84"/>
                    </a:lnTo>
                    <a:lnTo>
                      <a:pt x="253" y="80"/>
                    </a:lnTo>
                    <a:lnTo>
                      <a:pt x="131" y="102"/>
                    </a:lnTo>
                    <a:lnTo>
                      <a:pt x="160" y="126"/>
                    </a:lnTo>
                    <a:lnTo>
                      <a:pt x="184" y="126"/>
                    </a:lnTo>
                    <a:lnTo>
                      <a:pt x="171" y="131"/>
                    </a:lnTo>
                    <a:lnTo>
                      <a:pt x="124" y="106"/>
                    </a:lnTo>
                    <a:lnTo>
                      <a:pt x="84" y="102"/>
                    </a:lnTo>
                    <a:lnTo>
                      <a:pt x="83" y="112"/>
                    </a:lnTo>
                    <a:lnTo>
                      <a:pt x="101" y="117"/>
                    </a:lnTo>
                    <a:lnTo>
                      <a:pt x="83" y="121"/>
                    </a:lnTo>
                    <a:lnTo>
                      <a:pt x="131" y="147"/>
                    </a:lnTo>
                    <a:lnTo>
                      <a:pt x="112" y="150"/>
                    </a:lnTo>
                    <a:lnTo>
                      <a:pt x="160" y="150"/>
                    </a:lnTo>
                    <a:lnTo>
                      <a:pt x="132" y="157"/>
                    </a:lnTo>
                    <a:lnTo>
                      <a:pt x="148" y="165"/>
                    </a:lnTo>
                    <a:lnTo>
                      <a:pt x="105" y="151"/>
                    </a:lnTo>
                    <a:lnTo>
                      <a:pt x="78" y="157"/>
                    </a:lnTo>
                    <a:lnTo>
                      <a:pt x="69" y="178"/>
                    </a:lnTo>
                    <a:lnTo>
                      <a:pt x="93" y="171"/>
                    </a:lnTo>
                    <a:lnTo>
                      <a:pt x="90" y="178"/>
                    </a:lnTo>
                    <a:lnTo>
                      <a:pt x="98" y="178"/>
                    </a:lnTo>
                    <a:lnTo>
                      <a:pt x="113" y="163"/>
                    </a:lnTo>
                    <a:lnTo>
                      <a:pt x="109" y="177"/>
                    </a:lnTo>
                    <a:lnTo>
                      <a:pt x="122" y="178"/>
                    </a:lnTo>
                    <a:lnTo>
                      <a:pt x="94" y="184"/>
                    </a:lnTo>
                    <a:lnTo>
                      <a:pt x="112" y="184"/>
                    </a:lnTo>
                    <a:lnTo>
                      <a:pt x="98" y="189"/>
                    </a:lnTo>
                    <a:lnTo>
                      <a:pt x="110" y="198"/>
                    </a:lnTo>
                    <a:lnTo>
                      <a:pt x="129" y="198"/>
                    </a:lnTo>
                    <a:lnTo>
                      <a:pt x="148" y="182"/>
                    </a:lnTo>
                    <a:lnTo>
                      <a:pt x="116" y="205"/>
                    </a:lnTo>
                    <a:lnTo>
                      <a:pt x="83" y="186"/>
                    </a:lnTo>
                    <a:lnTo>
                      <a:pt x="55" y="191"/>
                    </a:lnTo>
                    <a:lnTo>
                      <a:pt x="79" y="210"/>
                    </a:lnTo>
                    <a:lnTo>
                      <a:pt x="39" y="220"/>
                    </a:lnTo>
                    <a:lnTo>
                      <a:pt x="43" y="235"/>
                    </a:lnTo>
                    <a:lnTo>
                      <a:pt x="51" y="221"/>
                    </a:lnTo>
                    <a:lnTo>
                      <a:pt x="52" y="235"/>
                    </a:lnTo>
                    <a:lnTo>
                      <a:pt x="80" y="228"/>
                    </a:lnTo>
                    <a:lnTo>
                      <a:pt x="99" y="240"/>
                    </a:lnTo>
                    <a:lnTo>
                      <a:pt x="113" y="240"/>
                    </a:lnTo>
                    <a:lnTo>
                      <a:pt x="104" y="231"/>
                    </a:lnTo>
                    <a:lnTo>
                      <a:pt x="131" y="233"/>
                    </a:lnTo>
                    <a:lnTo>
                      <a:pt x="129" y="224"/>
                    </a:lnTo>
                    <a:lnTo>
                      <a:pt x="142" y="235"/>
                    </a:lnTo>
                    <a:lnTo>
                      <a:pt x="149" y="233"/>
                    </a:lnTo>
                    <a:lnTo>
                      <a:pt x="145" y="226"/>
                    </a:lnTo>
                    <a:lnTo>
                      <a:pt x="167" y="233"/>
                    </a:lnTo>
                    <a:lnTo>
                      <a:pt x="168" y="242"/>
                    </a:lnTo>
                    <a:lnTo>
                      <a:pt x="209" y="233"/>
                    </a:lnTo>
                    <a:lnTo>
                      <a:pt x="215" y="219"/>
                    </a:lnTo>
                    <a:lnTo>
                      <a:pt x="198" y="221"/>
                    </a:lnTo>
                    <a:lnTo>
                      <a:pt x="198" y="210"/>
                    </a:lnTo>
                    <a:lnTo>
                      <a:pt x="151" y="209"/>
                    </a:lnTo>
                    <a:lnTo>
                      <a:pt x="212" y="205"/>
                    </a:lnTo>
                    <a:lnTo>
                      <a:pt x="220" y="196"/>
                    </a:lnTo>
                    <a:lnTo>
                      <a:pt x="212" y="184"/>
                    </a:lnTo>
                    <a:lnTo>
                      <a:pt x="246" y="184"/>
                    </a:lnTo>
                    <a:lnTo>
                      <a:pt x="253" y="178"/>
                    </a:lnTo>
                    <a:lnTo>
                      <a:pt x="230" y="177"/>
                    </a:lnTo>
                    <a:lnTo>
                      <a:pt x="260" y="175"/>
                    </a:lnTo>
                    <a:lnTo>
                      <a:pt x="241" y="166"/>
                    </a:lnTo>
                    <a:lnTo>
                      <a:pt x="265" y="161"/>
                    </a:lnTo>
                    <a:lnTo>
                      <a:pt x="265" y="154"/>
                    </a:lnTo>
                    <a:lnTo>
                      <a:pt x="218" y="151"/>
                    </a:lnTo>
                    <a:lnTo>
                      <a:pt x="245" y="146"/>
                    </a:lnTo>
                    <a:lnTo>
                      <a:pt x="218" y="145"/>
                    </a:lnTo>
                    <a:lnTo>
                      <a:pt x="265" y="150"/>
                    </a:lnTo>
                    <a:lnTo>
                      <a:pt x="267" y="143"/>
                    </a:lnTo>
                    <a:lnTo>
                      <a:pt x="217" y="139"/>
                    </a:lnTo>
                    <a:lnTo>
                      <a:pt x="283" y="131"/>
                    </a:lnTo>
                    <a:lnTo>
                      <a:pt x="265" y="122"/>
                    </a:lnTo>
                    <a:lnTo>
                      <a:pt x="312" y="126"/>
                    </a:lnTo>
                    <a:lnTo>
                      <a:pt x="327" y="112"/>
                    </a:lnTo>
                    <a:lnTo>
                      <a:pt x="303" y="111"/>
                    </a:lnTo>
                    <a:lnTo>
                      <a:pt x="334" y="109"/>
                    </a:lnTo>
                    <a:lnTo>
                      <a:pt x="330" y="100"/>
                    </a:lnTo>
                    <a:lnTo>
                      <a:pt x="345" y="102"/>
                    </a:lnTo>
                    <a:lnTo>
                      <a:pt x="424" y="62"/>
                    </a:lnTo>
                    <a:lnTo>
                      <a:pt x="337" y="77"/>
                    </a:lnTo>
                    <a:lnTo>
                      <a:pt x="385" y="60"/>
                    </a:lnTo>
                    <a:lnTo>
                      <a:pt x="355" y="61"/>
                    </a:lnTo>
                    <a:lnTo>
                      <a:pt x="348" y="54"/>
                    </a:lnTo>
                    <a:lnTo>
                      <a:pt x="404" y="57"/>
                    </a:lnTo>
                    <a:lnTo>
                      <a:pt x="475" y="37"/>
                    </a:lnTo>
                    <a:lnTo>
                      <a:pt x="475" y="26"/>
                    </a:lnTo>
                    <a:lnTo>
                      <a:pt x="444" y="26"/>
                    </a:lnTo>
                    <a:lnTo>
                      <a:pt x="436" y="10"/>
                    </a:lnTo>
                    <a:lnTo>
                      <a:pt x="355" y="17"/>
                    </a:lnTo>
                    <a:lnTo>
                      <a:pt x="391" y="6"/>
                    </a:lnTo>
                    <a:lnTo>
                      <a:pt x="283" y="0"/>
                    </a:lnTo>
                    <a:lnTo>
                      <a:pt x="273" y="8"/>
                    </a:lnTo>
                    <a:lnTo>
                      <a:pt x="280" y="13"/>
                    </a:lnTo>
                    <a:lnTo>
                      <a:pt x="260" y="4"/>
                    </a:lnTo>
                    <a:lnTo>
                      <a:pt x="213" y="4"/>
                    </a:lnTo>
                    <a:lnTo>
                      <a:pt x="247" y="22"/>
                    </a:lnTo>
                    <a:lnTo>
                      <a:pt x="234" y="26"/>
                    </a:lnTo>
                    <a:lnTo>
                      <a:pt x="218" y="10"/>
                    </a:lnTo>
                    <a:lnTo>
                      <a:pt x="173" y="7"/>
                    </a:lnTo>
                    <a:lnTo>
                      <a:pt x="182" y="16"/>
                    </a:lnTo>
                    <a:lnTo>
                      <a:pt x="149" y="13"/>
                    </a:lnTo>
                    <a:lnTo>
                      <a:pt x="164" y="23"/>
                    </a:lnTo>
                    <a:lnTo>
                      <a:pt x="139" y="17"/>
                    </a:lnTo>
                    <a:lnTo>
                      <a:pt x="147" y="23"/>
                    </a:lnTo>
                    <a:lnTo>
                      <a:pt x="131" y="26"/>
                    </a:lnTo>
                    <a:lnTo>
                      <a:pt x="164" y="43"/>
                    </a:lnTo>
                    <a:lnTo>
                      <a:pt x="90" y="25"/>
                    </a:lnTo>
                    <a:lnTo>
                      <a:pt x="72" y="37"/>
                    </a:lnTo>
                    <a:lnTo>
                      <a:pt x="102" y="43"/>
                    </a:lnTo>
                    <a:lnTo>
                      <a:pt x="52" y="38"/>
                    </a:lnTo>
                    <a:lnTo>
                      <a:pt x="0" y="57"/>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45" name="Freeform 495"/>
              <p:cNvSpPr>
                <a:spLocks/>
              </p:cNvSpPr>
              <p:nvPr/>
            </p:nvSpPr>
            <p:spPr bwMode="gray">
              <a:xfrm>
                <a:off x="1399" y="1001"/>
                <a:ext cx="417" cy="375"/>
              </a:xfrm>
              <a:custGeom>
                <a:avLst/>
                <a:gdLst>
                  <a:gd name="T0" fmla="*/ 0 w 445"/>
                  <a:gd name="T1" fmla="*/ 70 h 315"/>
                  <a:gd name="T2" fmla="*/ 22 w 445"/>
                  <a:gd name="T3" fmla="*/ 12 h 315"/>
                  <a:gd name="T4" fmla="*/ 78 w 445"/>
                  <a:gd name="T5" fmla="*/ 4 h 315"/>
                  <a:gd name="T6" fmla="*/ 57 w 445"/>
                  <a:gd name="T7" fmla="*/ 55 h 315"/>
                  <a:gd name="T8" fmla="*/ 53 w 445"/>
                  <a:gd name="T9" fmla="*/ 82 h 315"/>
                  <a:gd name="T10" fmla="*/ 83 w 445"/>
                  <a:gd name="T11" fmla="*/ 65 h 315"/>
                  <a:gd name="T12" fmla="*/ 80 w 445"/>
                  <a:gd name="T13" fmla="*/ 43 h 315"/>
                  <a:gd name="T14" fmla="*/ 93 w 445"/>
                  <a:gd name="T15" fmla="*/ 32 h 315"/>
                  <a:gd name="T16" fmla="*/ 96 w 445"/>
                  <a:gd name="T17" fmla="*/ 27 h 315"/>
                  <a:gd name="T18" fmla="*/ 99 w 445"/>
                  <a:gd name="T19" fmla="*/ 16 h 315"/>
                  <a:gd name="T20" fmla="*/ 131 w 445"/>
                  <a:gd name="T21" fmla="*/ 4 h 315"/>
                  <a:gd name="T22" fmla="*/ 145 w 445"/>
                  <a:gd name="T23" fmla="*/ 25 h 315"/>
                  <a:gd name="T24" fmla="*/ 158 w 445"/>
                  <a:gd name="T25" fmla="*/ 41 h 315"/>
                  <a:gd name="T26" fmla="*/ 192 w 445"/>
                  <a:gd name="T27" fmla="*/ 32 h 315"/>
                  <a:gd name="T28" fmla="*/ 246 w 445"/>
                  <a:gd name="T29" fmla="*/ 55 h 315"/>
                  <a:gd name="T30" fmla="*/ 255 w 445"/>
                  <a:gd name="T31" fmla="*/ 61 h 315"/>
                  <a:gd name="T32" fmla="*/ 262 w 445"/>
                  <a:gd name="T33" fmla="*/ 75 h 315"/>
                  <a:gd name="T34" fmla="*/ 289 w 445"/>
                  <a:gd name="T35" fmla="*/ 69 h 315"/>
                  <a:gd name="T36" fmla="*/ 279 w 445"/>
                  <a:gd name="T37" fmla="*/ 81 h 315"/>
                  <a:gd name="T38" fmla="*/ 298 w 445"/>
                  <a:gd name="T39" fmla="*/ 94 h 315"/>
                  <a:gd name="T40" fmla="*/ 303 w 445"/>
                  <a:gd name="T41" fmla="*/ 97 h 315"/>
                  <a:gd name="T42" fmla="*/ 318 w 445"/>
                  <a:gd name="T43" fmla="*/ 104 h 315"/>
                  <a:gd name="T44" fmla="*/ 326 w 445"/>
                  <a:gd name="T45" fmla="*/ 113 h 315"/>
                  <a:gd name="T46" fmla="*/ 354 w 445"/>
                  <a:gd name="T47" fmla="*/ 113 h 315"/>
                  <a:gd name="T48" fmla="*/ 366 w 445"/>
                  <a:gd name="T49" fmla="*/ 129 h 315"/>
                  <a:gd name="T50" fmla="*/ 346 w 445"/>
                  <a:gd name="T51" fmla="*/ 136 h 315"/>
                  <a:gd name="T52" fmla="*/ 373 w 445"/>
                  <a:gd name="T53" fmla="*/ 166 h 315"/>
                  <a:gd name="T54" fmla="*/ 401 w 445"/>
                  <a:gd name="T55" fmla="*/ 184 h 315"/>
                  <a:gd name="T56" fmla="*/ 417 w 445"/>
                  <a:gd name="T57" fmla="*/ 193 h 315"/>
                  <a:gd name="T58" fmla="*/ 440 w 445"/>
                  <a:gd name="T59" fmla="*/ 210 h 315"/>
                  <a:gd name="T60" fmla="*/ 433 w 445"/>
                  <a:gd name="T61" fmla="*/ 215 h 315"/>
                  <a:gd name="T62" fmla="*/ 413 w 445"/>
                  <a:gd name="T63" fmla="*/ 222 h 315"/>
                  <a:gd name="T64" fmla="*/ 359 w 445"/>
                  <a:gd name="T65" fmla="*/ 202 h 315"/>
                  <a:gd name="T66" fmla="*/ 354 w 445"/>
                  <a:gd name="T67" fmla="*/ 216 h 315"/>
                  <a:gd name="T68" fmla="*/ 352 w 445"/>
                  <a:gd name="T69" fmla="*/ 226 h 315"/>
                  <a:gd name="T70" fmla="*/ 387 w 445"/>
                  <a:gd name="T71" fmla="*/ 250 h 315"/>
                  <a:gd name="T72" fmla="*/ 398 w 445"/>
                  <a:gd name="T73" fmla="*/ 272 h 315"/>
                  <a:gd name="T74" fmla="*/ 330 w 445"/>
                  <a:gd name="T75" fmla="*/ 271 h 315"/>
                  <a:gd name="T76" fmla="*/ 291 w 445"/>
                  <a:gd name="T77" fmla="*/ 291 h 315"/>
                  <a:gd name="T78" fmla="*/ 290 w 445"/>
                  <a:gd name="T79" fmla="*/ 275 h 315"/>
                  <a:gd name="T80" fmla="*/ 257 w 445"/>
                  <a:gd name="T81" fmla="*/ 249 h 315"/>
                  <a:gd name="T82" fmla="*/ 236 w 445"/>
                  <a:gd name="T83" fmla="*/ 256 h 315"/>
                  <a:gd name="T84" fmla="*/ 208 w 445"/>
                  <a:gd name="T85" fmla="*/ 261 h 315"/>
                  <a:gd name="T86" fmla="*/ 197 w 445"/>
                  <a:gd name="T87" fmla="*/ 230 h 315"/>
                  <a:gd name="T88" fmla="*/ 242 w 445"/>
                  <a:gd name="T89" fmla="*/ 210 h 315"/>
                  <a:gd name="T90" fmla="*/ 251 w 445"/>
                  <a:gd name="T91" fmla="*/ 146 h 315"/>
                  <a:gd name="T92" fmla="*/ 244 w 445"/>
                  <a:gd name="T93" fmla="*/ 136 h 315"/>
                  <a:gd name="T94" fmla="*/ 208 w 445"/>
                  <a:gd name="T95" fmla="*/ 136 h 315"/>
                  <a:gd name="T96" fmla="*/ 193 w 445"/>
                  <a:gd name="T97" fmla="*/ 115 h 315"/>
                  <a:gd name="T98" fmla="*/ 168 w 445"/>
                  <a:gd name="T99" fmla="*/ 98 h 315"/>
                  <a:gd name="T100" fmla="*/ 131 w 445"/>
                  <a:gd name="T101" fmla="*/ 108 h 315"/>
                  <a:gd name="T102" fmla="*/ 29 w 445"/>
                  <a:gd name="T103" fmla="*/ 101 h 315"/>
                  <a:gd name="T104" fmla="*/ 45 w 445"/>
                  <a:gd name="T105" fmla="*/ 8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5" h="315">
                    <a:moveTo>
                      <a:pt x="0" y="70"/>
                    </a:moveTo>
                    <a:lnTo>
                      <a:pt x="0" y="70"/>
                    </a:lnTo>
                    <a:lnTo>
                      <a:pt x="3" y="36"/>
                    </a:lnTo>
                    <a:lnTo>
                      <a:pt x="22" y="12"/>
                    </a:lnTo>
                    <a:lnTo>
                      <a:pt x="53" y="0"/>
                    </a:lnTo>
                    <a:lnTo>
                      <a:pt x="78" y="4"/>
                    </a:lnTo>
                    <a:lnTo>
                      <a:pt x="51" y="36"/>
                    </a:lnTo>
                    <a:lnTo>
                      <a:pt x="57" y="55"/>
                    </a:lnTo>
                    <a:lnTo>
                      <a:pt x="78" y="75"/>
                    </a:lnTo>
                    <a:lnTo>
                      <a:pt x="53" y="82"/>
                    </a:lnTo>
                    <a:lnTo>
                      <a:pt x="80" y="81"/>
                    </a:lnTo>
                    <a:lnTo>
                      <a:pt x="83" y="65"/>
                    </a:lnTo>
                    <a:lnTo>
                      <a:pt x="63" y="55"/>
                    </a:lnTo>
                    <a:lnTo>
                      <a:pt x="80" y="43"/>
                    </a:lnTo>
                    <a:lnTo>
                      <a:pt x="67" y="28"/>
                    </a:lnTo>
                    <a:lnTo>
                      <a:pt x="93" y="32"/>
                    </a:lnTo>
                    <a:lnTo>
                      <a:pt x="69" y="25"/>
                    </a:lnTo>
                    <a:lnTo>
                      <a:pt x="96" y="27"/>
                    </a:lnTo>
                    <a:lnTo>
                      <a:pt x="77" y="15"/>
                    </a:lnTo>
                    <a:lnTo>
                      <a:pt x="99" y="16"/>
                    </a:lnTo>
                    <a:lnTo>
                      <a:pt x="114" y="4"/>
                    </a:lnTo>
                    <a:lnTo>
                      <a:pt x="131" y="4"/>
                    </a:lnTo>
                    <a:lnTo>
                      <a:pt x="132" y="19"/>
                    </a:lnTo>
                    <a:lnTo>
                      <a:pt x="145" y="25"/>
                    </a:lnTo>
                    <a:lnTo>
                      <a:pt x="141" y="55"/>
                    </a:lnTo>
                    <a:lnTo>
                      <a:pt x="158" y="41"/>
                    </a:lnTo>
                    <a:lnTo>
                      <a:pt x="169" y="48"/>
                    </a:lnTo>
                    <a:lnTo>
                      <a:pt x="192" y="32"/>
                    </a:lnTo>
                    <a:lnTo>
                      <a:pt x="229" y="41"/>
                    </a:lnTo>
                    <a:lnTo>
                      <a:pt x="246" y="55"/>
                    </a:lnTo>
                    <a:lnTo>
                      <a:pt x="234" y="65"/>
                    </a:lnTo>
                    <a:lnTo>
                      <a:pt x="255" y="61"/>
                    </a:lnTo>
                    <a:lnTo>
                      <a:pt x="249" y="69"/>
                    </a:lnTo>
                    <a:lnTo>
                      <a:pt x="262" y="75"/>
                    </a:lnTo>
                    <a:lnTo>
                      <a:pt x="273" y="63"/>
                    </a:lnTo>
                    <a:lnTo>
                      <a:pt x="289" y="69"/>
                    </a:lnTo>
                    <a:lnTo>
                      <a:pt x="293" y="78"/>
                    </a:lnTo>
                    <a:lnTo>
                      <a:pt x="279" y="81"/>
                    </a:lnTo>
                    <a:lnTo>
                      <a:pt x="301" y="81"/>
                    </a:lnTo>
                    <a:lnTo>
                      <a:pt x="298" y="94"/>
                    </a:lnTo>
                    <a:lnTo>
                      <a:pt x="313" y="87"/>
                    </a:lnTo>
                    <a:lnTo>
                      <a:pt x="303" y="97"/>
                    </a:lnTo>
                    <a:lnTo>
                      <a:pt x="335" y="94"/>
                    </a:lnTo>
                    <a:lnTo>
                      <a:pt x="318" y="104"/>
                    </a:lnTo>
                    <a:lnTo>
                      <a:pt x="332" y="104"/>
                    </a:lnTo>
                    <a:lnTo>
                      <a:pt x="326" y="113"/>
                    </a:lnTo>
                    <a:lnTo>
                      <a:pt x="340" y="101"/>
                    </a:lnTo>
                    <a:lnTo>
                      <a:pt x="354" y="113"/>
                    </a:lnTo>
                    <a:lnTo>
                      <a:pt x="330" y="122"/>
                    </a:lnTo>
                    <a:lnTo>
                      <a:pt x="366" y="129"/>
                    </a:lnTo>
                    <a:lnTo>
                      <a:pt x="333" y="132"/>
                    </a:lnTo>
                    <a:lnTo>
                      <a:pt x="346" y="136"/>
                    </a:lnTo>
                    <a:lnTo>
                      <a:pt x="337" y="148"/>
                    </a:lnTo>
                    <a:lnTo>
                      <a:pt x="373" y="166"/>
                    </a:lnTo>
                    <a:lnTo>
                      <a:pt x="391" y="163"/>
                    </a:lnTo>
                    <a:lnTo>
                      <a:pt x="401" y="184"/>
                    </a:lnTo>
                    <a:lnTo>
                      <a:pt x="418" y="183"/>
                    </a:lnTo>
                    <a:lnTo>
                      <a:pt x="417" y="193"/>
                    </a:lnTo>
                    <a:lnTo>
                      <a:pt x="445" y="197"/>
                    </a:lnTo>
                    <a:lnTo>
                      <a:pt x="440" y="210"/>
                    </a:lnTo>
                    <a:lnTo>
                      <a:pt x="427" y="208"/>
                    </a:lnTo>
                    <a:lnTo>
                      <a:pt x="433" y="215"/>
                    </a:lnTo>
                    <a:lnTo>
                      <a:pt x="426" y="227"/>
                    </a:lnTo>
                    <a:lnTo>
                      <a:pt x="413" y="222"/>
                    </a:lnTo>
                    <a:lnTo>
                      <a:pt x="410" y="243"/>
                    </a:lnTo>
                    <a:lnTo>
                      <a:pt x="359" y="202"/>
                    </a:lnTo>
                    <a:lnTo>
                      <a:pt x="340" y="206"/>
                    </a:lnTo>
                    <a:lnTo>
                      <a:pt x="354" y="216"/>
                    </a:lnTo>
                    <a:lnTo>
                      <a:pt x="345" y="227"/>
                    </a:lnTo>
                    <a:lnTo>
                      <a:pt x="352" y="226"/>
                    </a:lnTo>
                    <a:lnTo>
                      <a:pt x="364" y="245"/>
                    </a:lnTo>
                    <a:lnTo>
                      <a:pt x="387" y="250"/>
                    </a:lnTo>
                    <a:lnTo>
                      <a:pt x="385" y="261"/>
                    </a:lnTo>
                    <a:lnTo>
                      <a:pt x="398" y="272"/>
                    </a:lnTo>
                    <a:lnTo>
                      <a:pt x="391" y="299"/>
                    </a:lnTo>
                    <a:lnTo>
                      <a:pt x="330" y="271"/>
                    </a:lnTo>
                    <a:lnTo>
                      <a:pt x="371" y="315"/>
                    </a:lnTo>
                    <a:lnTo>
                      <a:pt x="291" y="291"/>
                    </a:lnTo>
                    <a:lnTo>
                      <a:pt x="279" y="276"/>
                    </a:lnTo>
                    <a:lnTo>
                      <a:pt x="290" y="275"/>
                    </a:lnTo>
                    <a:lnTo>
                      <a:pt x="265" y="266"/>
                    </a:lnTo>
                    <a:lnTo>
                      <a:pt x="257" y="249"/>
                    </a:lnTo>
                    <a:lnTo>
                      <a:pt x="238" y="243"/>
                    </a:lnTo>
                    <a:lnTo>
                      <a:pt x="236" y="256"/>
                    </a:lnTo>
                    <a:lnTo>
                      <a:pt x="224" y="249"/>
                    </a:lnTo>
                    <a:lnTo>
                      <a:pt x="208" y="261"/>
                    </a:lnTo>
                    <a:lnTo>
                      <a:pt x="185" y="249"/>
                    </a:lnTo>
                    <a:lnTo>
                      <a:pt x="197" y="230"/>
                    </a:lnTo>
                    <a:lnTo>
                      <a:pt x="255" y="230"/>
                    </a:lnTo>
                    <a:lnTo>
                      <a:pt x="242" y="210"/>
                    </a:lnTo>
                    <a:lnTo>
                      <a:pt x="275" y="183"/>
                    </a:lnTo>
                    <a:lnTo>
                      <a:pt x="251" y="146"/>
                    </a:lnTo>
                    <a:lnTo>
                      <a:pt x="236" y="143"/>
                    </a:lnTo>
                    <a:lnTo>
                      <a:pt x="244" y="136"/>
                    </a:lnTo>
                    <a:lnTo>
                      <a:pt x="209" y="147"/>
                    </a:lnTo>
                    <a:lnTo>
                      <a:pt x="208" y="136"/>
                    </a:lnTo>
                    <a:lnTo>
                      <a:pt x="220" y="129"/>
                    </a:lnTo>
                    <a:lnTo>
                      <a:pt x="193" y="115"/>
                    </a:lnTo>
                    <a:lnTo>
                      <a:pt x="192" y="103"/>
                    </a:lnTo>
                    <a:lnTo>
                      <a:pt x="168" y="98"/>
                    </a:lnTo>
                    <a:lnTo>
                      <a:pt x="174" y="114"/>
                    </a:lnTo>
                    <a:lnTo>
                      <a:pt x="131" y="108"/>
                    </a:lnTo>
                    <a:lnTo>
                      <a:pt x="142" y="116"/>
                    </a:lnTo>
                    <a:lnTo>
                      <a:pt x="29" y="101"/>
                    </a:lnTo>
                    <a:lnTo>
                      <a:pt x="10" y="81"/>
                    </a:lnTo>
                    <a:lnTo>
                      <a:pt x="45" y="82"/>
                    </a:lnTo>
                    <a:lnTo>
                      <a:pt x="0" y="7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46" name="Freeform 496"/>
              <p:cNvSpPr>
                <a:spLocks/>
              </p:cNvSpPr>
              <p:nvPr/>
            </p:nvSpPr>
            <p:spPr bwMode="gray">
              <a:xfrm>
                <a:off x="1441" y="1259"/>
                <a:ext cx="96" cy="83"/>
              </a:xfrm>
              <a:custGeom>
                <a:avLst/>
                <a:gdLst>
                  <a:gd name="T0" fmla="*/ 0 w 102"/>
                  <a:gd name="T1" fmla="*/ 56 h 70"/>
                  <a:gd name="T2" fmla="*/ 0 w 102"/>
                  <a:gd name="T3" fmla="*/ 56 h 70"/>
                  <a:gd name="T4" fmla="*/ 15 w 102"/>
                  <a:gd name="T5" fmla="*/ 44 h 70"/>
                  <a:gd name="T6" fmla="*/ 24 w 102"/>
                  <a:gd name="T7" fmla="*/ 0 h 70"/>
                  <a:gd name="T8" fmla="*/ 33 w 102"/>
                  <a:gd name="T9" fmla="*/ 15 h 70"/>
                  <a:gd name="T10" fmla="*/ 57 w 102"/>
                  <a:gd name="T11" fmla="*/ 19 h 70"/>
                  <a:gd name="T12" fmla="*/ 102 w 102"/>
                  <a:gd name="T13" fmla="*/ 51 h 70"/>
                  <a:gd name="T14" fmla="*/ 97 w 102"/>
                  <a:gd name="T15" fmla="*/ 62 h 70"/>
                  <a:gd name="T16" fmla="*/ 55 w 102"/>
                  <a:gd name="T17" fmla="*/ 47 h 70"/>
                  <a:gd name="T18" fmla="*/ 30 w 102"/>
                  <a:gd name="T19" fmla="*/ 70 h 70"/>
                  <a:gd name="T20" fmla="*/ 23 w 102"/>
                  <a:gd name="T21" fmla="*/ 51 h 70"/>
                  <a:gd name="T22" fmla="*/ 0 w 102"/>
                  <a:gd name="T23" fmla="*/ 5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70">
                    <a:moveTo>
                      <a:pt x="0" y="56"/>
                    </a:moveTo>
                    <a:lnTo>
                      <a:pt x="0" y="56"/>
                    </a:lnTo>
                    <a:lnTo>
                      <a:pt x="15" y="44"/>
                    </a:lnTo>
                    <a:lnTo>
                      <a:pt x="24" y="0"/>
                    </a:lnTo>
                    <a:lnTo>
                      <a:pt x="33" y="15"/>
                    </a:lnTo>
                    <a:lnTo>
                      <a:pt x="57" y="19"/>
                    </a:lnTo>
                    <a:lnTo>
                      <a:pt x="102" y="51"/>
                    </a:lnTo>
                    <a:lnTo>
                      <a:pt x="97" y="62"/>
                    </a:lnTo>
                    <a:lnTo>
                      <a:pt x="55" y="47"/>
                    </a:lnTo>
                    <a:lnTo>
                      <a:pt x="30" y="70"/>
                    </a:lnTo>
                    <a:lnTo>
                      <a:pt x="23" y="51"/>
                    </a:lnTo>
                    <a:lnTo>
                      <a:pt x="0" y="56"/>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47" name="Freeform 497"/>
              <p:cNvSpPr>
                <a:spLocks/>
              </p:cNvSpPr>
              <p:nvPr/>
            </p:nvSpPr>
            <p:spPr bwMode="gray">
              <a:xfrm>
                <a:off x="1844" y="1646"/>
                <a:ext cx="98" cy="117"/>
              </a:xfrm>
              <a:custGeom>
                <a:avLst/>
                <a:gdLst>
                  <a:gd name="T0" fmla="*/ 0 w 105"/>
                  <a:gd name="T1" fmla="*/ 78 h 99"/>
                  <a:gd name="T2" fmla="*/ 0 w 105"/>
                  <a:gd name="T3" fmla="*/ 78 h 99"/>
                  <a:gd name="T4" fmla="*/ 43 w 105"/>
                  <a:gd name="T5" fmla="*/ 6 h 99"/>
                  <a:gd name="T6" fmla="*/ 60 w 105"/>
                  <a:gd name="T7" fmla="*/ 0 h 99"/>
                  <a:gd name="T8" fmla="*/ 39 w 105"/>
                  <a:gd name="T9" fmla="*/ 39 h 99"/>
                  <a:gd name="T10" fmla="*/ 53 w 105"/>
                  <a:gd name="T11" fmla="*/ 30 h 99"/>
                  <a:gd name="T12" fmla="*/ 63 w 105"/>
                  <a:gd name="T13" fmla="*/ 47 h 99"/>
                  <a:gd name="T14" fmla="*/ 89 w 105"/>
                  <a:gd name="T15" fmla="*/ 47 h 99"/>
                  <a:gd name="T16" fmla="*/ 83 w 105"/>
                  <a:gd name="T17" fmla="*/ 61 h 99"/>
                  <a:gd name="T18" fmla="*/ 98 w 105"/>
                  <a:gd name="T19" fmla="*/ 60 h 99"/>
                  <a:gd name="T20" fmla="*/ 88 w 105"/>
                  <a:gd name="T21" fmla="*/ 77 h 99"/>
                  <a:gd name="T22" fmla="*/ 101 w 105"/>
                  <a:gd name="T23" fmla="*/ 67 h 99"/>
                  <a:gd name="T24" fmla="*/ 105 w 105"/>
                  <a:gd name="T25" fmla="*/ 83 h 99"/>
                  <a:gd name="T26" fmla="*/ 90 w 105"/>
                  <a:gd name="T27" fmla="*/ 99 h 99"/>
                  <a:gd name="T28" fmla="*/ 89 w 105"/>
                  <a:gd name="T29" fmla="*/ 87 h 99"/>
                  <a:gd name="T30" fmla="*/ 83 w 105"/>
                  <a:gd name="T31" fmla="*/ 94 h 99"/>
                  <a:gd name="T32" fmla="*/ 83 w 105"/>
                  <a:gd name="T33" fmla="*/ 75 h 99"/>
                  <a:gd name="T34" fmla="*/ 57 w 105"/>
                  <a:gd name="T35" fmla="*/ 94 h 99"/>
                  <a:gd name="T36" fmla="*/ 72 w 105"/>
                  <a:gd name="T37" fmla="*/ 80 h 99"/>
                  <a:gd name="T38" fmla="*/ 51 w 105"/>
                  <a:gd name="T39" fmla="*/ 83 h 99"/>
                  <a:gd name="T40" fmla="*/ 56 w 105"/>
                  <a:gd name="T41" fmla="*/ 76 h 99"/>
                  <a:gd name="T42" fmla="*/ 0 w 105"/>
                  <a:gd name="T43"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99">
                    <a:moveTo>
                      <a:pt x="0" y="78"/>
                    </a:moveTo>
                    <a:lnTo>
                      <a:pt x="0" y="78"/>
                    </a:lnTo>
                    <a:lnTo>
                      <a:pt x="43" y="6"/>
                    </a:lnTo>
                    <a:lnTo>
                      <a:pt x="60" y="0"/>
                    </a:lnTo>
                    <a:lnTo>
                      <a:pt x="39" y="39"/>
                    </a:lnTo>
                    <a:lnTo>
                      <a:pt x="53" y="30"/>
                    </a:lnTo>
                    <a:lnTo>
                      <a:pt x="63" y="47"/>
                    </a:lnTo>
                    <a:lnTo>
                      <a:pt x="89" y="47"/>
                    </a:lnTo>
                    <a:lnTo>
                      <a:pt x="83" y="61"/>
                    </a:lnTo>
                    <a:lnTo>
                      <a:pt x="98" y="60"/>
                    </a:lnTo>
                    <a:lnTo>
                      <a:pt x="88" y="77"/>
                    </a:lnTo>
                    <a:lnTo>
                      <a:pt x="101" y="67"/>
                    </a:lnTo>
                    <a:lnTo>
                      <a:pt x="105" y="83"/>
                    </a:lnTo>
                    <a:lnTo>
                      <a:pt x="90" y="99"/>
                    </a:lnTo>
                    <a:lnTo>
                      <a:pt x="89" y="87"/>
                    </a:lnTo>
                    <a:lnTo>
                      <a:pt x="83" y="94"/>
                    </a:lnTo>
                    <a:lnTo>
                      <a:pt x="83" y="75"/>
                    </a:lnTo>
                    <a:lnTo>
                      <a:pt x="57" y="94"/>
                    </a:lnTo>
                    <a:lnTo>
                      <a:pt x="72" y="80"/>
                    </a:lnTo>
                    <a:lnTo>
                      <a:pt x="51" y="83"/>
                    </a:lnTo>
                    <a:lnTo>
                      <a:pt x="56" y="76"/>
                    </a:lnTo>
                    <a:lnTo>
                      <a:pt x="0" y="78"/>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48" name="Freeform 498"/>
              <p:cNvSpPr>
                <a:spLocks/>
              </p:cNvSpPr>
              <p:nvPr/>
            </p:nvSpPr>
            <p:spPr bwMode="gray">
              <a:xfrm>
                <a:off x="3864" y="2506"/>
                <a:ext cx="27" cy="68"/>
              </a:xfrm>
              <a:custGeom>
                <a:avLst/>
                <a:gdLst>
                  <a:gd name="T0" fmla="*/ 0 w 29"/>
                  <a:gd name="T1" fmla="*/ 0 h 57"/>
                  <a:gd name="T2" fmla="*/ 0 w 29"/>
                  <a:gd name="T3" fmla="*/ 0 h 57"/>
                  <a:gd name="T4" fmla="*/ 5 w 29"/>
                  <a:gd name="T5" fmla="*/ 57 h 57"/>
                  <a:gd name="T6" fmla="*/ 29 w 29"/>
                  <a:gd name="T7" fmla="*/ 47 h 57"/>
                  <a:gd name="T8" fmla="*/ 17 w 29"/>
                  <a:gd name="T9" fmla="*/ 13 h 57"/>
                  <a:gd name="T10" fmla="*/ 0 w 29"/>
                  <a:gd name="T11" fmla="*/ 0 h 57"/>
                </a:gdLst>
                <a:ahLst/>
                <a:cxnLst>
                  <a:cxn ang="0">
                    <a:pos x="T0" y="T1"/>
                  </a:cxn>
                  <a:cxn ang="0">
                    <a:pos x="T2" y="T3"/>
                  </a:cxn>
                  <a:cxn ang="0">
                    <a:pos x="T4" y="T5"/>
                  </a:cxn>
                  <a:cxn ang="0">
                    <a:pos x="T6" y="T7"/>
                  </a:cxn>
                  <a:cxn ang="0">
                    <a:pos x="T8" y="T9"/>
                  </a:cxn>
                  <a:cxn ang="0">
                    <a:pos x="T10" y="T11"/>
                  </a:cxn>
                </a:cxnLst>
                <a:rect l="0" t="0" r="r" b="b"/>
                <a:pathLst>
                  <a:path w="29" h="57">
                    <a:moveTo>
                      <a:pt x="0" y="0"/>
                    </a:moveTo>
                    <a:lnTo>
                      <a:pt x="0" y="0"/>
                    </a:lnTo>
                    <a:lnTo>
                      <a:pt x="5" y="57"/>
                    </a:lnTo>
                    <a:lnTo>
                      <a:pt x="29" y="47"/>
                    </a:lnTo>
                    <a:lnTo>
                      <a:pt x="17" y="13"/>
                    </a:lnTo>
                    <a:lnTo>
                      <a:pt x="0" y="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49" name="Freeform 499"/>
              <p:cNvSpPr>
                <a:spLocks/>
              </p:cNvSpPr>
              <p:nvPr/>
            </p:nvSpPr>
            <p:spPr bwMode="gray">
              <a:xfrm>
                <a:off x="1615" y="3651"/>
                <a:ext cx="11" cy="30"/>
              </a:xfrm>
              <a:custGeom>
                <a:avLst/>
                <a:gdLst>
                  <a:gd name="T0" fmla="*/ 0 w 12"/>
                  <a:gd name="T1" fmla="*/ 11 h 24"/>
                  <a:gd name="T2" fmla="*/ 0 w 12"/>
                  <a:gd name="T3" fmla="*/ 11 h 24"/>
                  <a:gd name="T4" fmla="*/ 5 w 12"/>
                  <a:gd name="T5" fmla="*/ 0 h 24"/>
                  <a:gd name="T6" fmla="*/ 12 w 12"/>
                  <a:gd name="T7" fmla="*/ 24 h 24"/>
                  <a:gd name="T8" fmla="*/ 0 w 12"/>
                  <a:gd name="T9" fmla="*/ 11 h 24"/>
                </a:gdLst>
                <a:ahLst/>
                <a:cxnLst>
                  <a:cxn ang="0">
                    <a:pos x="T0" y="T1"/>
                  </a:cxn>
                  <a:cxn ang="0">
                    <a:pos x="T2" y="T3"/>
                  </a:cxn>
                  <a:cxn ang="0">
                    <a:pos x="T4" y="T5"/>
                  </a:cxn>
                  <a:cxn ang="0">
                    <a:pos x="T6" y="T7"/>
                  </a:cxn>
                  <a:cxn ang="0">
                    <a:pos x="T8" y="T9"/>
                  </a:cxn>
                </a:cxnLst>
                <a:rect l="0" t="0" r="r" b="b"/>
                <a:pathLst>
                  <a:path w="12" h="24">
                    <a:moveTo>
                      <a:pt x="0" y="11"/>
                    </a:moveTo>
                    <a:lnTo>
                      <a:pt x="0" y="11"/>
                    </a:lnTo>
                    <a:lnTo>
                      <a:pt x="5" y="0"/>
                    </a:lnTo>
                    <a:lnTo>
                      <a:pt x="12" y="24"/>
                    </a:lnTo>
                    <a:lnTo>
                      <a:pt x="0" y="11"/>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50" name="Freeform 500"/>
              <p:cNvSpPr>
                <a:spLocks/>
              </p:cNvSpPr>
              <p:nvPr/>
            </p:nvSpPr>
            <p:spPr bwMode="gray">
              <a:xfrm>
                <a:off x="1626" y="3495"/>
                <a:ext cx="8" cy="37"/>
              </a:xfrm>
              <a:custGeom>
                <a:avLst/>
                <a:gdLst>
                  <a:gd name="T0" fmla="*/ 0 w 8"/>
                  <a:gd name="T1" fmla="*/ 27 h 31"/>
                  <a:gd name="T2" fmla="*/ 0 w 8"/>
                  <a:gd name="T3" fmla="*/ 27 h 31"/>
                  <a:gd name="T4" fmla="*/ 8 w 8"/>
                  <a:gd name="T5" fmla="*/ 0 h 31"/>
                  <a:gd name="T6" fmla="*/ 8 w 8"/>
                  <a:gd name="T7" fmla="*/ 31 h 31"/>
                  <a:gd name="T8" fmla="*/ 0 w 8"/>
                  <a:gd name="T9" fmla="*/ 27 h 31"/>
                </a:gdLst>
                <a:ahLst/>
                <a:cxnLst>
                  <a:cxn ang="0">
                    <a:pos x="T0" y="T1"/>
                  </a:cxn>
                  <a:cxn ang="0">
                    <a:pos x="T2" y="T3"/>
                  </a:cxn>
                  <a:cxn ang="0">
                    <a:pos x="T4" y="T5"/>
                  </a:cxn>
                  <a:cxn ang="0">
                    <a:pos x="T6" y="T7"/>
                  </a:cxn>
                  <a:cxn ang="0">
                    <a:pos x="T8" y="T9"/>
                  </a:cxn>
                </a:cxnLst>
                <a:rect l="0" t="0" r="r" b="b"/>
                <a:pathLst>
                  <a:path w="8" h="31">
                    <a:moveTo>
                      <a:pt x="0" y="27"/>
                    </a:moveTo>
                    <a:lnTo>
                      <a:pt x="0" y="27"/>
                    </a:lnTo>
                    <a:lnTo>
                      <a:pt x="8" y="0"/>
                    </a:lnTo>
                    <a:lnTo>
                      <a:pt x="8" y="31"/>
                    </a:lnTo>
                    <a:lnTo>
                      <a:pt x="0" y="27"/>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51" name="Freeform 501"/>
              <p:cNvSpPr>
                <a:spLocks/>
              </p:cNvSpPr>
              <p:nvPr/>
            </p:nvSpPr>
            <p:spPr bwMode="gray">
              <a:xfrm>
                <a:off x="1636" y="3768"/>
                <a:ext cx="19" cy="14"/>
              </a:xfrm>
              <a:custGeom>
                <a:avLst/>
                <a:gdLst>
                  <a:gd name="T0" fmla="*/ 0 w 20"/>
                  <a:gd name="T1" fmla="*/ 0 h 13"/>
                  <a:gd name="T2" fmla="*/ 0 w 20"/>
                  <a:gd name="T3" fmla="*/ 0 h 13"/>
                  <a:gd name="T4" fmla="*/ 19 w 20"/>
                  <a:gd name="T5" fmla="*/ 2 h 13"/>
                  <a:gd name="T6" fmla="*/ 20 w 20"/>
                  <a:gd name="T7" fmla="*/ 13 h 13"/>
                  <a:gd name="T8" fmla="*/ 0 w 20"/>
                  <a:gd name="T9" fmla="*/ 0 h 13"/>
                </a:gdLst>
                <a:ahLst/>
                <a:cxnLst>
                  <a:cxn ang="0">
                    <a:pos x="T0" y="T1"/>
                  </a:cxn>
                  <a:cxn ang="0">
                    <a:pos x="T2" y="T3"/>
                  </a:cxn>
                  <a:cxn ang="0">
                    <a:pos x="T4" y="T5"/>
                  </a:cxn>
                  <a:cxn ang="0">
                    <a:pos x="T6" y="T7"/>
                  </a:cxn>
                  <a:cxn ang="0">
                    <a:pos x="T8" y="T9"/>
                  </a:cxn>
                </a:cxnLst>
                <a:rect l="0" t="0" r="r" b="b"/>
                <a:pathLst>
                  <a:path w="20" h="13">
                    <a:moveTo>
                      <a:pt x="0" y="0"/>
                    </a:moveTo>
                    <a:lnTo>
                      <a:pt x="0" y="0"/>
                    </a:lnTo>
                    <a:lnTo>
                      <a:pt x="19" y="2"/>
                    </a:lnTo>
                    <a:lnTo>
                      <a:pt x="20" y="13"/>
                    </a:lnTo>
                    <a:lnTo>
                      <a:pt x="0" y="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52" name="Freeform 502"/>
              <p:cNvSpPr>
                <a:spLocks/>
              </p:cNvSpPr>
              <p:nvPr/>
            </p:nvSpPr>
            <p:spPr bwMode="gray">
              <a:xfrm>
                <a:off x="1639" y="3730"/>
                <a:ext cx="29" cy="38"/>
              </a:xfrm>
              <a:custGeom>
                <a:avLst/>
                <a:gdLst>
                  <a:gd name="T0" fmla="*/ 0 w 30"/>
                  <a:gd name="T1" fmla="*/ 6 h 31"/>
                  <a:gd name="T2" fmla="*/ 0 w 30"/>
                  <a:gd name="T3" fmla="*/ 6 h 31"/>
                  <a:gd name="T4" fmla="*/ 9 w 30"/>
                  <a:gd name="T5" fmla="*/ 0 h 31"/>
                  <a:gd name="T6" fmla="*/ 8 w 30"/>
                  <a:gd name="T7" fmla="*/ 15 h 31"/>
                  <a:gd name="T8" fmla="*/ 30 w 30"/>
                  <a:gd name="T9" fmla="*/ 20 h 31"/>
                  <a:gd name="T10" fmla="*/ 16 w 30"/>
                  <a:gd name="T11" fmla="*/ 31 h 31"/>
                  <a:gd name="T12" fmla="*/ 0 w 30"/>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0" y="6"/>
                    </a:moveTo>
                    <a:lnTo>
                      <a:pt x="0" y="6"/>
                    </a:lnTo>
                    <a:lnTo>
                      <a:pt x="9" y="0"/>
                    </a:lnTo>
                    <a:lnTo>
                      <a:pt x="8" y="15"/>
                    </a:lnTo>
                    <a:lnTo>
                      <a:pt x="30" y="20"/>
                    </a:lnTo>
                    <a:lnTo>
                      <a:pt x="16" y="31"/>
                    </a:lnTo>
                    <a:lnTo>
                      <a:pt x="0" y="6"/>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53" name="Freeform 503"/>
              <p:cNvSpPr>
                <a:spLocks/>
              </p:cNvSpPr>
              <p:nvPr/>
            </p:nvSpPr>
            <p:spPr bwMode="gray">
              <a:xfrm>
                <a:off x="1660" y="3779"/>
                <a:ext cx="16" cy="8"/>
              </a:xfrm>
              <a:custGeom>
                <a:avLst/>
                <a:gdLst>
                  <a:gd name="T0" fmla="*/ 0 w 17"/>
                  <a:gd name="T1" fmla="*/ 5 h 7"/>
                  <a:gd name="T2" fmla="*/ 0 w 17"/>
                  <a:gd name="T3" fmla="*/ 5 h 7"/>
                  <a:gd name="T4" fmla="*/ 6 w 17"/>
                  <a:gd name="T5" fmla="*/ 0 h 7"/>
                  <a:gd name="T6" fmla="*/ 17 w 17"/>
                  <a:gd name="T7" fmla="*/ 7 h 7"/>
                  <a:gd name="T8" fmla="*/ 0 w 17"/>
                  <a:gd name="T9" fmla="*/ 5 h 7"/>
                </a:gdLst>
                <a:ahLst/>
                <a:cxnLst>
                  <a:cxn ang="0">
                    <a:pos x="T0" y="T1"/>
                  </a:cxn>
                  <a:cxn ang="0">
                    <a:pos x="T2" y="T3"/>
                  </a:cxn>
                  <a:cxn ang="0">
                    <a:pos x="T4" y="T5"/>
                  </a:cxn>
                  <a:cxn ang="0">
                    <a:pos x="T6" y="T7"/>
                  </a:cxn>
                  <a:cxn ang="0">
                    <a:pos x="T8" y="T9"/>
                  </a:cxn>
                </a:cxnLst>
                <a:rect l="0" t="0" r="r" b="b"/>
                <a:pathLst>
                  <a:path w="17" h="7">
                    <a:moveTo>
                      <a:pt x="0" y="5"/>
                    </a:moveTo>
                    <a:lnTo>
                      <a:pt x="0" y="5"/>
                    </a:lnTo>
                    <a:lnTo>
                      <a:pt x="6" y="0"/>
                    </a:lnTo>
                    <a:lnTo>
                      <a:pt x="17" y="7"/>
                    </a:lnTo>
                    <a:lnTo>
                      <a:pt x="0" y="5"/>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54" name="Freeform 504"/>
              <p:cNvSpPr>
                <a:spLocks/>
              </p:cNvSpPr>
              <p:nvPr/>
            </p:nvSpPr>
            <p:spPr bwMode="gray">
              <a:xfrm>
                <a:off x="1670" y="3748"/>
                <a:ext cx="41" cy="56"/>
              </a:xfrm>
              <a:custGeom>
                <a:avLst/>
                <a:gdLst>
                  <a:gd name="T0" fmla="*/ 0 w 43"/>
                  <a:gd name="T1" fmla="*/ 37 h 47"/>
                  <a:gd name="T2" fmla="*/ 0 w 43"/>
                  <a:gd name="T3" fmla="*/ 37 h 47"/>
                  <a:gd name="T4" fmla="*/ 8 w 43"/>
                  <a:gd name="T5" fmla="*/ 30 h 47"/>
                  <a:gd name="T6" fmla="*/ 30 w 43"/>
                  <a:gd name="T7" fmla="*/ 35 h 47"/>
                  <a:gd name="T8" fmla="*/ 20 w 43"/>
                  <a:gd name="T9" fmla="*/ 23 h 47"/>
                  <a:gd name="T10" fmla="*/ 31 w 43"/>
                  <a:gd name="T11" fmla="*/ 16 h 47"/>
                  <a:gd name="T12" fmla="*/ 15 w 43"/>
                  <a:gd name="T13" fmla="*/ 14 h 47"/>
                  <a:gd name="T14" fmla="*/ 15 w 43"/>
                  <a:gd name="T15" fmla="*/ 2 h 47"/>
                  <a:gd name="T16" fmla="*/ 42 w 43"/>
                  <a:gd name="T17" fmla="*/ 0 h 47"/>
                  <a:gd name="T18" fmla="*/ 43 w 43"/>
                  <a:gd name="T19" fmla="*/ 47 h 47"/>
                  <a:gd name="T20" fmla="*/ 0 w 43"/>
                  <a:gd name="T21"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7">
                    <a:moveTo>
                      <a:pt x="0" y="37"/>
                    </a:moveTo>
                    <a:lnTo>
                      <a:pt x="0" y="37"/>
                    </a:lnTo>
                    <a:lnTo>
                      <a:pt x="8" y="30"/>
                    </a:lnTo>
                    <a:lnTo>
                      <a:pt x="30" y="35"/>
                    </a:lnTo>
                    <a:lnTo>
                      <a:pt x="20" y="23"/>
                    </a:lnTo>
                    <a:lnTo>
                      <a:pt x="31" y="16"/>
                    </a:lnTo>
                    <a:lnTo>
                      <a:pt x="15" y="14"/>
                    </a:lnTo>
                    <a:lnTo>
                      <a:pt x="15" y="2"/>
                    </a:lnTo>
                    <a:lnTo>
                      <a:pt x="42" y="0"/>
                    </a:lnTo>
                    <a:lnTo>
                      <a:pt x="43" y="47"/>
                    </a:lnTo>
                    <a:lnTo>
                      <a:pt x="0" y="37"/>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55" name="Freeform 505"/>
              <p:cNvSpPr>
                <a:spLocks/>
              </p:cNvSpPr>
              <p:nvPr/>
            </p:nvSpPr>
            <p:spPr bwMode="gray">
              <a:xfrm>
                <a:off x="1691" y="3813"/>
                <a:ext cx="31" cy="10"/>
              </a:xfrm>
              <a:custGeom>
                <a:avLst/>
                <a:gdLst>
                  <a:gd name="T0" fmla="*/ 0 w 32"/>
                  <a:gd name="T1" fmla="*/ 0 h 9"/>
                  <a:gd name="T2" fmla="*/ 0 w 32"/>
                  <a:gd name="T3" fmla="*/ 0 h 9"/>
                  <a:gd name="T4" fmla="*/ 27 w 32"/>
                  <a:gd name="T5" fmla="*/ 2 h 9"/>
                  <a:gd name="T6" fmla="*/ 32 w 32"/>
                  <a:gd name="T7" fmla="*/ 9 h 9"/>
                  <a:gd name="T8" fmla="*/ 0 w 32"/>
                  <a:gd name="T9" fmla="*/ 0 h 9"/>
                </a:gdLst>
                <a:ahLst/>
                <a:cxnLst>
                  <a:cxn ang="0">
                    <a:pos x="T0" y="T1"/>
                  </a:cxn>
                  <a:cxn ang="0">
                    <a:pos x="T2" y="T3"/>
                  </a:cxn>
                  <a:cxn ang="0">
                    <a:pos x="T4" y="T5"/>
                  </a:cxn>
                  <a:cxn ang="0">
                    <a:pos x="T6" y="T7"/>
                  </a:cxn>
                  <a:cxn ang="0">
                    <a:pos x="T8" y="T9"/>
                  </a:cxn>
                </a:cxnLst>
                <a:rect l="0" t="0" r="r" b="b"/>
                <a:pathLst>
                  <a:path w="32" h="9">
                    <a:moveTo>
                      <a:pt x="0" y="0"/>
                    </a:moveTo>
                    <a:lnTo>
                      <a:pt x="0" y="0"/>
                    </a:lnTo>
                    <a:lnTo>
                      <a:pt x="27" y="2"/>
                    </a:lnTo>
                    <a:lnTo>
                      <a:pt x="32" y="9"/>
                    </a:lnTo>
                    <a:lnTo>
                      <a:pt x="0" y="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56" name="Freeform 506"/>
              <p:cNvSpPr>
                <a:spLocks/>
              </p:cNvSpPr>
              <p:nvPr/>
            </p:nvSpPr>
            <p:spPr bwMode="gray">
              <a:xfrm>
                <a:off x="1720" y="3805"/>
                <a:ext cx="13" cy="8"/>
              </a:xfrm>
              <a:custGeom>
                <a:avLst/>
                <a:gdLst>
                  <a:gd name="T0" fmla="*/ 0 w 14"/>
                  <a:gd name="T1" fmla="*/ 6 h 6"/>
                  <a:gd name="T2" fmla="*/ 0 w 14"/>
                  <a:gd name="T3" fmla="*/ 6 h 6"/>
                  <a:gd name="T4" fmla="*/ 3 w 14"/>
                  <a:gd name="T5" fmla="*/ 0 h 6"/>
                  <a:gd name="T6" fmla="*/ 14 w 14"/>
                  <a:gd name="T7" fmla="*/ 6 h 6"/>
                  <a:gd name="T8" fmla="*/ 0 w 14"/>
                  <a:gd name="T9" fmla="*/ 6 h 6"/>
                </a:gdLst>
                <a:ahLst/>
                <a:cxnLst>
                  <a:cxn ang="0">
                    <a:pos x="T0" y="T1"/>
                  </a:cxn>
                  <a:cxn ang="0">
                    <a:pos x="T2" y="T3"/>
                  </a:cxn>
                  <a:cxn ang="0">
                    <a:pos x="T4" y="T5"/>
                  </a:cxn>
                  <a:cxn ang="0">
                    <a:pos x="T6" y="T7"/>
                  </a:cxn>
                  <a:cxn ang="0">
                    <a:pos x="T8" y="T9"/>
                  </a:cxn>
                </a:cxnLst>
                <a:rect l="0" t="0" r="r" b="b"/>
                <a:pathLst>
                  <a:path w="14" h="6">
                    <a:moveTo>
                      <a:pt x="0" y="6"/>
                    </a:moveTo>
                    <a:lnTo>
                      <a:pt x="0" y="6"/>
                    </a:lnTo>
                    <a:lnTo>
                      <a:pt x="3" y="0"/>
                    </a:lnTo>
                    <a:lnTo>
                      <a:pt x="14" y="6"/>
                    </a:lnTo>
                    <a:lnTo>
                      <a:pt x="0" y="6"/>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57" name="Freeform 507"/>
              <p:cNvSpPr>
                <a:spLocks/>
              </p:cNvSpPr>
              <p:nvPr/>
            </p:nvSpPr>
            <p:spPr bwMode="gray">
              <a:xfrm>
                <a:off x="3775" y="1598"/>
                <a:ext cx="885" cy="713"/>
              </a:xfrm>
              <a:custGeom>
                <a:avLst/>
                <a:gdLst>
                  <a:gd name="T0" fmla="*/ 0 w 947"/>
                  <a:gd name="T1" fmla="*/ 284 h 600"/>
                  <a:gd name="T2" fmla="*/ 39 w 947"/>
                  <a:gd name="T3" fmla="*/ 255 h 600"/>
                  <a:gd name="T4" fmla="*/ 108 w 947"/>
                  <a:gd name="T5" fmla="*/ 201 h 600"/>
                  <a:gd name="T6" fmla="*/ 133 w 947"/>
                  <a:gd name="T7" fmla="*/ 165 h 600"/>
                  <a:gd name="T8" fmla="*/ 183 w 947"/>
                  <a:gd name="T9" fmla="*/ 130 h 600"/>
                  <a:gd name="T10" fmla="*/ 218 w 947"/>
                  <a:gd name="T11" fmla="*/ 92 h 600"/>
                  <a:gd name="T12" fmla="*/ 255 w 947"/>
                  <a:gd name="T13" fmla="*/ 120 h 600"/>
                  <a:gd name="T14" fmla="*/ 332 w 947"/>
                  <a:gd name="T15" fmla="*/ 182 h 600"/>
                  <a:gd name="T16" fmla="*/ 418 w 947"/>
                  <a:gd name="T17" fmla="*/ 210 h 600"/>
                  <a:gd name="T18" fmla="*/ 566 w 947"/>
                  <a:gd name="T19" fmla="*/ 213 h 600"/>
                  <a:gd name="T20" fmla="*/ 592 w 947"/>
                  <a:gd name="T21" fmla="*/ 172 h 600"/>
                  <a:gd name="T22" fmla="*/ 668 w 947"/>
                  <a:gd name="T23" fmla="*/ 139 h 600"/>
                  <a:gd name="T24" fmla="*/ 689 w 947"/>
                  <a:gd name="T25" fmla="*/ 112 h 600"/>
                  <a:gd name="T26" fmla="*/ 649 w 947"/>
                  <a:gd name="T27" fmla="*/ 89 h 600"/>
                  <a:gd name="T28" fmla="*/ 683 w 947"/>
                  <a:gd name="T29" fmla="*/ 82 h 600"/>
                  <a:gd name="T30" fmla="*/ 728 w 947"/>
                  <a:gd name="T31" fmla="*/ 31 h 600"/>
                  <a:gd name="T32" fmla="*/ 773 w 947"/>
                  <a:gd name="T33" fmla="*/ 0 h 600"/>
                  <a:gd name="T34" fmla="*/ 833 w 947"/>
                  <a:gd name="T35" fmla="*/ 79 h 600"/>
                  <a:gd name="T36" fmla="*/ 889 w 947"/>
                  <a:gd name="T37" fmla="*/ 118 h 600"/>
                  <a:gd name="T38" fmla="*/ 920 w 947"/>
                  <a:gd name="T39" fmla="*/ 166 h 600"/>
                  <a:gd name="T40" fmla="*/ 891 w 947"/>
                  <a:gd name="T41" fmla="*/ 201 h 600"/>
                  <a:gd name="T42" fmla="*/ 874 w 947"/>
                  <a:gd name="T43" fmla="*/ 210 h 600"/>
                  <a:gd name="T44" fmla="*/ 845 w 947"/>
                  <a:gd name="T45" fmla="*/ 239 h 600"/>
                  <a:gd name="T46" fmla="*/ 784 w 947"/>
                  <a:gd name="T47" fmla="*/ 264 h 600"/>
                  <a:gd name="T48" fmla="*/ 752 w 947"/>
                  <a:gd name="T49" fmla="*/ 255 h 600"/>
                  <a:gd name="T50" fmla="*/ 683 w 947"/>
                  <a:gd name="T51" fmla="*/ 281 h 600"/>
                  <a:gd name="T52" fmla="*/ 702 w 947"/>
                  <a:gd name="T53" fmla="*/ 314 h 600"/>
                  <a:gd name="T54" fmla="*/ 758 w 947"/>
                  <a:gd name="T55" fmla="*/ 312 h 600"/>
                  <a:gd name="T56" fmla="*/ 706 w 947"/>
                  <a:gd name="T57" fmla="*/ 354 h 600"/>
                  <a:gd name="T58" fmla="*/ 718 w 947"/>
                  <a:gd name="T59" fmla="*/ 405 h 600"/>
                  <a:gd name="T60" fmla="*/ 718 w 947"/>
                  <a:gd name="T61" fmla="*/ 436 h 600"/>
                  <a:gd name="T62" fmla="*/ 695 w 947"/>
                  <a:gd name="T63" fmla="*/ 528 h 600"/>
                  <a:gd name="T64" fmla="*/ 626 w 947"/>
                  <a:gd name="T65" fmla="*/ 562 h 600"/>
                  <a:gd name="T66" fmla="*/ 617 w 947"/>
                  <a:gd name="T67" fmla="*/ 557 h 600"/>
                  <a:gd name="T68" fmla="*/ 567 w 947"/>
                  <a:gd name="T69" fmla="*/ 581 h 600"/>
                  <a:gd name="T70" fmla="*/ 555 w 947"/>
                  <a:gd name="T71" fmla="*/ 577 h 600"/>
                  <a:gd name="T72" fmla="*/ 488 w 947"/>
                  <a:gd name="T73" fmla="*/ 551 h 600"/>
                  <a:gd name="T74" fmla="*/ 431 w 947"/>
                  <a:gd name="T75" fmla="*/ 564 h 600"/>
                  <a:gd name="T76" fmla="*/ 425 w 947"/>
                  <a:gd name="T77" fmla="*/ 576 h 600"/>
                  <a:gd name="T78" fmla="*/ 388 w 947"/>
                  <a:gd name="T79" fmla="*/ 537 h 600"/>
                  <a:gd name="T80" fmla="*/ 387 w 947"/>
                  <a:gd name="T81" fmla="*/ 494 h 600"/>
                  <a:gd name="T82" fmla="*/ 367 w 947"/>
                  <a:gd name="T83" fmla="*/ 471 h 600"/>
                  <a:gd name="T84" fmla="*/ 345 w 947"/>
                  <a:gd name="T85" fmla="*/ 448 h 600"/>
                  <a:gd name="T86" fmla="*/ 251 w 947"/>
                  <a:gd name="T87" fmla="*/ 468 h 600"/>
                  <a:gd name="T88" fmla="*/ 232 w 947"/>
                  <a:gd name="T89" fmla="*/ 472 h 600"/>
                  <a:gd name="T90" fmla="*/ 189 w 947"/>
                  <a:gd name="T91" fmla="*/ 475 h 600"/>
                  <a:gd name="T92" fmla="*/ 113 w 947"/>
                  <a:gd name="T93" fmla="*/ 435 h 600"/>
                  <a:gd name="T94" fmla="*/ 74 w 947"/>
                  <a:gd name="T95" fmla="*/ 395 h 600"/>
                  <a:gd name="T96" fmla="*/ 80 w 947"/>
                  <a:gd name="T97" fmla="*/ 369 h 600"/>
                  <a:gd name="T98" fmla="*/ 85 w 947"/>
                  <a:gd name="T99" fmla="*/ 335 h 600"/>
                  <a:gd name="T100" fmla="*/ 14 w 947"/>
                  <a:gd name="T101" fmla="*/ 315 h 600"/>
                  <a:gd name="T102" fmla="*/ 16 w 947"/>
                  <a:gd name="T103" fmla="*/ 29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7" h="600">
                    <a:moveTo>
                      <a:pt x="0" y="284"/>
                    </a:moveTo>
                    <a:lnTo>
                      <a:pt x="0" y="284"/>
                    </a:lnTo>
                    <a:lnTo>
                      <a:pt x="4" y="261"/>
                    </a:lnTo>
                    <a:lnTo>
                      <a:pt x="39" y="255"/>
                    </a:lnTo>
                    <a:lnTo>
                      <a:pt x="99" y="225"/>
                    </a:lnTo>
                    <a:lnTo>
                      <a:pt x="108" y="201"/>
                    </a:lnTo>
                    <a:lnTo>
                      <a:pt x="97" y="173"/>
                    </a:lnTo>
                    <a:lnTo>
                      <a:pt x="133" y="165"/>
                    </a:lnTo>
                    <a:lnTo>
                      <a:pt x="143" y="127"/>
                    </a:lnTo>
                    <a:lnTo>
                      <a:pt x="183" y="130"/>
                    </a:lnTo>
                    <a:lnTo>
                      <a:pt x="187" y="105"/>
                    </a:lnTo>
                    <a:lnTo>
                      <a:pt x="218" y="92"/>
                    </a:lnTo>
                    <a:lnTo>
                      <a:pt x="233" y="113"/>
                    </a:lnTo>
                    <a:lnTo>
                      <a:pt x="255" y="120"/>
                    </a:lnTo>
                    <a:lnTo>
                      <a:pt x="264" y="165"/>
                    </a:lnTo>
                    <a:lnTo>
                      <a:pt x="332" y="182"/>
                    </a:lnTo>
                    <a:lnTo>
                      <a:pt x="361" y="213"/>
                    </a:lnTo>
                    <a:lnTo>
                      <a:pt x="418" y="210"/>
                    </a:lnTo>
                    <a:lnTo>
                      <a:pt x="481" y="234"/>
                    </a:lnTo>
                    <a:lnTo>
                      <a:pt x="566" y="213"/>
                    </a:lnTo>
                    <a:lnTo>
                      <a:pt x="592" y="194"/>
                    </a:lnTo>
                    <a:lnTo>
                      <a:pt x="592" y="172"/>
                    </a:lnTo>
                    <a:lnTo>
                      <a:pt x="617" y="174"/>
                    </a:lnTo>
                    <a:lnTo>
                      <a:pt x="668" y="139"/>
                    </a:lnTo>
                    <a:lnTo>
                      <a:pt x="709" y="138"/>
                    </a:lnTo>
                    <a:lnTo>
                      <a:pt x="689" y="112"/>
                    </a:lnTo>
                    <a:lnTo>
                      <a:pt x="650" y="119"/>
                    </a:lnTo>
                    <a:lnTo>
                      <a:pt x="649" y="89"/>
                    </a:lnTo>
                    <a:lnTo>
                      <a:pt x="658" y="73"/>
                    </a:lnTo>
                    <a:lnTo>
                      <a:pt x="683" y="82"/>
                    </a:lnTo>
                    <a:lnTo>
                      <a:pt x="705" y="72"/>
                    </a:lnTo>
                    <a:lnTo>
                      <a:pt x="728" y="31"/>
                    </a:lnTo>
                    <a:lnTo>
                      <a:pt x="717" y="18"/>
                    </a:lnTo>
                    <a:lnTo>
                      <a:pt x="773" y="0"/>
                    </a:lnTo>
                    <a:lnTo>
                      <a:pt x="805" y="14"/>
                    </a:lnTo>
                    <a:lnTo>
                      <a:pt x="833" y="79"/>
                    </a:lnTo>
                    <a:lnTo>
                      <a:pt x="881" y="93"/>
                    </a:lnTo>
                    <a:lnTo>
                      <a:pt x="889" y="118"/>
                    </a:lnTo>
                    <a:lnTo>
                      <a:pt x="947" y="102"/>
                    </a:lnTo>
                    <a:lnTo>
                      <a:pt x="920" y="166"/>
                    </a:lnTo>
                    <a:lnTo>
                      <a:pt x="886" y="177"/>
                    </a:lnTo>
                    <a:lnTo>
                      <a:pt x="891" y="201"/>
                    </a:lnTo>
                    <a:lnTo>
                      <a:pt x="881" y="216"/>
                    </a:lnTo>
                    <a:lnTo>
                      <a:pt x="874" y="210"/>
                    </a:lnTo>
                    <a:lnTo>
                      <a:pt x="845" y="228"/>
                    </a:lnTo>
                    <a:lnTo>
                      <a:pt x="845" y="239"/>
                    </a:lnTo>
                    <a:lnTo>
                      <a:pt x="823" y="235"/>
                    </a:lnTo>
                    <a:lnTo>
                      <a:pt x="784" y="264"/>
                    </a:lnTo>
                    <a:lnTo>
                      <a:pt x="738" y="287"/>
                    </a:lnTo>
                    <a:lnTo>
                      <a:pt x="752" y="255"/>
                    </a:lnTo>
                    <a:lnTo>
                      <a:pt x="745" y="247"/>
                    </a:lnTo>
                    <a:lnTo>
                      <a:pt x="683" y="281"/>
                    </a:lnTo>
                    <a:lnTo>
                      <a:pt x="682" y="290"/>
                    </a:lnTo>
                    <a:lnTo>
                      <a:pt x="702" y="314"/>
                    </a:lnTo>
                    <a:lnTo>
                      <a:pt x="729" y="303"/>
                    </a:lnTo>
                    <a:lnTo>
                      <a:pt x="758" y="312"/>
                    </a:lnTo>
                    <a:lnTo>
                      <a:pt x="719" y="330"/>
                    </a:lnTo>
                    <a:lnTo>
                      <a:pt x="706" y="354"/>
                    </a:lnTo>
                    <a:lnTo>
                      <a:pt x="746" y="411"/>
                    </a:lnTo>
                    <a:lnTo>
                      <a:pt x="718" y="405"/>
                    </a:lnTo>
                    <a:lnTo>
                      <a:pt x="746" y="424"/>
                    </a:lnTo>
                    <a:lnTo>
                      <a:pt x="718" y="436"/>
                    </a:lnTo>
                    <a:lnTo>
                      <a:pt x="748" y="441"/>
                    </a:lnTo>
                    <a:lnTo>
                      <a:pt x="695" y="528"/>
                    </a:lnTo>
                    <a:lnTo>
                      <a:pt x="660" y="553"/>
                    </a:lnTo>
                    <a:lnTo>
                      <a:pt x="626" y="562"/>
                    </a:lnTo>
                    <a:lnTo>
                      <a:pt x="624" y="562"/>
                    </a:lnTo>
                    <a:lnTo>
                      <a:pt x="617" y="557"/>
                    </a:lnTo>
                    <a:lnTo>
                      <a:pt x="607" y="572"/>
                    </a:lnTo>
                    <a:lnTo>
                      <a:pt x="567" y="581"/>
                    </a:lnTo>
                    <a:lnTo>
                      <a:pt x="563" y="600"/>
                    </a:lnTo>
                    <a:lnTo>
                      <a:pt x="555" y="577"/>
                    </a:lnTo>
                    <a:lnTo>
                      <a:pt x="529" y="578"/>
                    </a:lnTo>
                    <a:lnTo>
                      <a:pt x="488" y="551"/>
                    </a:lnTo>
                    <a:lnTo>
                      <a:pt x="441" y="563"/>
                    </a:lnTo>
                    <a:lnTo>
                      <a:pt x="431" y="564"/>
                    </a:lnTo>
                    <a:lnTo>
                      <a:pt x="432" y="581"/>
                    </a:lnTo>
                    <a:lnTo>
                      <a:pt x="425" y="576"/>
                    </a:lnTo>
                    <a:lnTo>
                      <a:pt x="396" y="568"/>
                    </a:lnTo>
                    <a:lnTo>
                      <a:pt x="388" y="537"/>
                    </a:lnTo>
                    <a:lnTo>
                      <a:pt x="369" y="541"/>
                    </a:lnTo>
                    <a:lnTo>
                      <a:pt x="387" y="494"/>
                    </a:lnTo>
                    <a:lnTo>
                      <a:pt x="387" y="481"/>
                    </a:lnTo>
                    <a:lnTo>
                      <a:pt x="367" y="471"/>
                    </a:lnTo>
                    <a:lnTo>
                      <a:pt x="351" y="465"/>
                    </a:lnTo>
                    <a:lnTo>
                      <a:pt x="345" y="448"/>
                    </a:lnTo>
                    <a:lnTo>
                      <a:pt x="279" y="476"/>
                    </a:lnTo>
                    <a:lnTo>
                      <a:pt x="251" y="468"/>
                    </a:lnTo>
                    <a:lnTo>
                      <a:pt x="235" y="483"/>
                    </a:lnTo>
                    <a:lnTo>
                      <a:pt x="232" y="472"/>
                    </a:lnTo>
                    <a:lnTo>
                      <a:pt x="223" y="475"/>
                    </a:lnTo>
                    <a:lnTo>
                      <a:pt x="189" y="475"/>
                    </a:lnTo>
                    <a:lnTo>
                      <a:pt x="163" y="450"/>
                    </a:lnTo>
                    <a:lnTo>
                      <a:pt x="113" y="435"/>
                    </a:lnTo>
                    <a:lnTo>
                      <a:pt x="81" y="423"/>
                    </a:lnTo>
                    <a:lnTo>
                      <a:pt x="74" y="395"/>
                    </a:lnTo>
                    <a:lnTo>
                      <a:pt x="90" y="391"/>
                    </a:lnTo>
                    <a:lnTo>
                      <a:pt x="80" y="369"/>
                    </a:lnTo>
                    <a:lnTo>
                      <a:pt x="101" y="343"/>
                    </a:lnTo>
                    <a:lnTo>
                      <a:pt x="85" y="335"/>
                    </a:lnTo>
                    <a:lnTo>
                      <a:pt x="61" y="344"/>
                    </a:lnTo>
                    <a:lnTo>
                      <a:pt x="14" y="315"/>
                    </a:lnTo>
                    <a:lnTo>
                      <a:pt x="15" y="312"/>
                    </a:lnTo>
                    <a:lnTo>
                      <a:pt x="16" y="290"/>
                    </a:lnTo>
                    <a:lnTo>
                      <a:pt x="0" y="284"/>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58" name="Freeform 508"/>
              <p:cNvSpPr>
                <a:spLocks/>
              </p:cNvSpPr>
              <p:nvPr/>
            </p:nvSpPr>
            <p:spPr bwMode="gray">
              <a:xfrm>
                <a:off x="4282" y="2313"/>
                <a:ext cx="31" cy="36"/>
              </a:xfrm>
              <a:custGeom>
                <a:avLst/>
                <a:gdLst>
                  <a:gd name="T0" fmla="*/ 0 w 34"/>
                  <a:gd name="T1" fmla="*/ 24 h 30"/>
                  <a:gd name="T2" fmla="*/ 0 w 34"/>
                  <a:gd name="T3" fmla="*/ 24 h 30"/>
                  <a:gd name="T4" fmla="*/ 12 w 34"/>
                  <a:gd name="T5" fmla="*/ 0 h 30"/>
                  <a:gd name="T6" fmla="*/ 34 w 34"/>
                  <a:gd name="T7" fmla="*/ 6 h 30"/>
                  <a:gd name="T8" fmla="*/ 15 w 34"/>
                  <a:gd name="T9" fmla="*/ 30 h 30"/>
                  <a:gd name="T10" fmla="*/ 0 w 34"/>
                  <a:gd name="T11" fmla="*/ 24 h 30"/>
                </a:gdLst>
                <a:ahLst/>
                <a:cxnLst>
                  <a:cxn ang="0">
                    <a:pos x="T0" y="T1"/>
                  </a:cxn>
                  <a:cxn ang="0">
                    <a:pos x="T2" y="T3"/>
                  </a:cxn>
                  <a:cxn ang="0">
                    <a:pos x="T4" y="T5"/>
                  </a:cxn>
                  <a:cxn ang="0">
                    <a:pos x="T6" y="T7"/>
                  </a:cxn>
                  <a:cxn ang="0">
                    <a:pos x="T8" y="T9"/>
                  </a:cxn>
                  <a:cxn ang="0">
                    <a:pos x="T10" y="T11"/>
                  </a:cxn>
                </a:cxnLst>
                <a:rect l="0" t="0" r="r" b="b"/>
                <a:pathLst>
                  <a:path w="34" h="30">
                    <a:moveTo>
                      <a:pt x="0" y="24"/>
                    </a:moveTo>
                    <a:lnTo>
                      <a:pt x="0" y="24"/>
                    </a:lnTo>
                    <a:lnTo>
                      <a:pt x="12" y="0"/>
                    </a:lnTo>
                    <a:lnTo>
                      <a:pt x="34" y="6"/>
                    </a:lnTo>
                    <a:lnTo>
                      <a:pt x="15" y="30"/>
                    </a:lnTo>
                    <a:lnTo>
                      <a:pt x="0" y="24"/>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59" name="Freeform 509"/>
              <p:cNvSpPr>
                <a:spLocks/>
              </p:cNvSpPr>
              <p:nvPr/>
            </p:nvSpPr>
            <p:spPr bwMode="gray">
              <a:xfrm>
                <a:off x="4446" y="2217"/>
                <a:ext cx="25" cy="61"/>
              </a:xfrm>
              <a:custGeom>
                <a:avLst/>
                <a:gdLst>
                  <a:gd name="T0" fmla="*/ 0 w 27"/>
                  <a:gd name="T1" fmla="*/ 21 h 51"/>
                  <a:gd name="T2" fmla="*/ 0 w 27"/>
                  <a:gd name="T3" fmla="*/ 21 h 51"/>
                  <a:gd name="T4" fmla="*/ 10 w 27"/>
                  <a:gd name="T5" fmla="*/ 51 h 51"/>
                  <a:gd name="T6" fmla="*/ 27 w 27"/>
                  <a:gd name="T7" fmla="*/ 0 h 51"/>
                  <a:gd name="T8" fmla="*/ 12 w 27"/>
                  <a:gd name="T9" fmla="*/ 1 h 51"/>
                  <a:gd name="T10" fmla="*/ 0 w 27"/>
                  <a:gd name="T11" fmla="*/ 21 h 51"/>
                </a:gdLst>
                <a:ahLst/>
                <a:cxnLst>
                  <a:cxn ang="0">
                    <a:pos x="T0" y="T1"/>
                  </a:cxn>
                  <a:cxn ang="0">
                    <a:pos x="T2" y="T3"/>
                  </a:cxn>
                  <a:cxn ang="0">
                    <a:pos x="T4" y="T5"/>
                  </a:cxn>
                  <a:cxn ang="0">
                    <a:pos x="T6" y="T7"/>
                  </a:cxn>
                  <a:cxn ang="0">
                    <a:pos x="T8" y="T9"/>
                  </a:cxn>
                  <a:cxn ang="0">
                    <a:pos x="T10" y="T11"/>
                  </a:cxn>
                </a:cxnLst>
                <a:rect l="0" t="0" r="r" b="b"/>
                <a:pathLst>
                  <a:path w="27" h="51">
                    <a:moveTo>
                      <a:pt x="0" y="21"/>
                    </a:moveTo>
                    <a:lnTo>
                      <a:pt x="0" y="21"/>
                    </a:lnTo>
                    <a:lnTo>
                      <a:pt x="10" y="51"/>
                    </a:lnTo>
                    <a:lnTo>
                      <a:pt x="27" y="0"/>
                    </a:lnTo>
                    <a:lnTo>
                      <a:pt x="12" y="1"/>
                    </a:lnTo>
                    <a:lnTo>
                      <a:pt x="0" y="21"/>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60" name="Freeform 510"/>
              <p:cNvSpPr>
                <a:spLocks/>
              </p:cNvSpPr>
              <p:nvPr/>
            </p:nvSpPr>
            <p:spPr bwMode="gray">
              <a:xfrm>
                <a:off x="1462" y="2482"/>
                <a:ext cx="48" cy="50"/>
              </a:xfrm>
              <a:custGeom>
                <a:avLst/>
                <a:gdLst>
                  <a:gd name="T0" fmla="*/ 0 w 50"/>
                  <a:gd name="T1" fmla="*/ 0 h 42"/>
                  <a:gd name="T2" fmla="*/ 0 w 50"/>
                  <a:gd name="T3" fmla="*/ 0 h 42"/>
                  <a:gd name="T4" fmla="*/ 0 w 50"/>
                  <a:gd name="T5" fmla="*/ 17 h 42"/>
                  <a:gd name="T6" fmla="*/ 12 w 50"/>
                  <a:gd name="T7" fmla="*/ 14 h 42"/>
                  <a:gd name="T8" fmla="*/ 42 w 50"/>
                  <a:gd name="T9" fmla="*/ 42 h 42"/>
                  <a:gd name="T10" fmla="*/ 50 w 50"/>
                  <a:gd name="T11" fmla="*/ 21 h 42"/>
                  <a:gd name="T12" fmla="*/ 32 w 50"/>
                  <a:gd name="T13" fmla="*/ 2 h 42"/>
                  <a:gd name="T14" fmla="*/ 0 w 50"/>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2">
                    <a:moveTo>
                      <a:pt x="0" y="0"/>
                    </a:moveTo>
                    <a:lnTo>
                      <a:pt x="0" y="0"/>
                    </a:lnTo>
                    <a:lnTo>
                      <a:pt x="0" y="17"/>
                    </a:lnTo>
                    <a:lnTo>
                      <a:pt x="12" y="14"/>
                    </a:lnTo>
                    <a:lnTo>
                      <a:pt x="42" y="42"/>
                    </a:lnTo>
                    <a:lnTo>
                      <a:pt x="50" y="21"/>
                    </a:lnTo>
                    <a:lnTo>
                      <a:pt x="32" y="2"/>
                    </a:lnTo>
                    <a:lnTo>
                      <a:pt x="0" y="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61" name="Freeform 511"/>
              <p:cNvSpPr>
                <a:spLocks/>
              </p:cNvSpPr>
              <p:nvPr/>
            </p:nvSpPr>
            <p:spPr bwMode="gray">
              <a:xfrm>
                <a:off x="1473" y="2255"/>
                <a:ext cx="157" cy="63"/>
              </a:xfrm>
              <a:custGeom>
                <a:avLst/>
                <a:gdLst>
                  <a:gd name="T0" fmla="*/ 0 w 167"/>
                  <a:gd name="T1" fmla="*/ 21 h 53"/>
                  <a:gd name="T2" fmla="*/ 0 w 167"/>
                  <a:gd name="T3" fmla="*/ 21 h 53"/>
                  <a:gd name="T4" fmla="*/ 22 w 167"/>
                  <a:gd name="T5" fmla="*/ 2 h 53"/>
                  <a:gd name="T6" fmla="*/ 65 w 167"/>
                  <a:gd name="T7" fmla="*/ 0 h 53"/>
                  <a:gd name="T8" fmla="*/ 167 w 167"/>
                  <a:gd name="T9" fmla="*/ 44 h 53"/>
                  <a:gd name="T10" fmla="*/ 111 w 167"/>
                  <a:gd name="T11" fmla="*/ 53 h 53"/>
                  <a:gd name="T12" fmla="*/ 121 w 167"/>
                  <a:gd name="T13" fmla="*/ 42 h 53"/>
                  <a:gd name="T14" fmla="*/ 94 w 167"/>
                  <a:gd name="T15" fmla="*/ 25 h 53"/>
                  <a:gd name="T16" fmla="*/ 44 w 167"/>
                  <a:gd name="T17" fmla="*/ 16 h 53"/>
                  <a:gd name="T18" fmla="*/ 47 w 167"/>
                  <a:gd name="T19" fmla="*/ 8 h 53"/>
                  <a:gd name="T20" fmla="*/ 0 w 167"/>
                  <a:gd name="T21" fmla="*/ 2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53">
                    <a:moveTo>
                      <a:pt x="0" y="21"/>
                    </a:moveTo>
                    <a:lnTo>
                      <a:pt x="0" y="21"/>
                    </a:lnTo>
                    <a:lnTo>
                      <a:pt x="22" y="2"/>
                    </a:lnTo>
                    <a:lnTo>
                      <a:pt x="65" y="0"/>
                    </a:lnTo>
                    <a:lnTo>
                      <a:pt x="167" y="44"/>
                    </a:lnTo>
                    <a:lnTo>
                      <a:pt x="111" y="53"/>
                    </a:lnTo>
                    <a:lnTo>
                      <a:pt x="121" y="42"/>
                    </a:lnTo>
                    <a:lnTo>
                      <a:pt x="94" y="25"/>
                    </a:lnTo>
                    <a:lnTo>
                      <a:pt x="44" y="16"/>
                    </a:lnTo>
                    <a:lnTo>
                      <a:pt x="47" y="8"/>
                    </a:lnTo>
                    <a:lnTo>
                      <a:pt x="0" y="21"/>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62" name="Freeform 512"/>
              <p:cNvSpPr>
                <a:spLocks/>
              </p:cNvSpPr>
              <p:nvPr/>
            </p:nvSpPr>
            <p:spPr bwMode="gray">
              <a:xfrm>
                <a:off x="2878" y="1657"/>
                <a:ext cx="153" cy="80"/>
              </a:xfrm>
              <a:custGeom>
                <a:avLst/>
                <a:gdLst>
                  <a:gd name="T0" fmla="*/ 0 w 163"/>
                  <a:gd name="T1" fmla="*/ 16 h 67"/>
                  <a:gd name="T2" fmla="*/ 0 w 163"/>
                  <a:gd name="T3" fmla="*/ 16 h 67"/>
                  <a:gd name="T4" fmla="*/ 28 w 163"/>
                  <a:gd name="T5" fmla="*/ 47 h 67"/>
                  <a:gd name="T6" fmla="*/ 74 w 163"/>
                  <a:gd name="T7" fmla="*/ 46 h 67"/>
                  <a:gd name="T8" fmla="*/ 80 w 163"/>
                  <a:gd name="T9" fmla="*/ 61 h 67"/>
                  <a:gd name="T10" fmla="*/ 101 w 163"/>
                  <a:gd name="T11" fmla="*/ 67 h 67"/>
                  <a:gd name="T12" fmla="*/ 137 w 163"/>
                  <a:gd name="T13" fmla="*/ 51 h 67"/>
                  <a:gd name="T14" fmla="*/ 158 w 163"/>
                  <a:gd name="T15" fmla="*/ 55 h 67"/>
                  <a:gd name="T16" fmla="*/ 163 w 163"/>
                  <a:gd name="T17" fmla="*/ 39 h 67"/>
                  <a:gd name="T18" fmla="*/ 124 w 163"/>
                  <a:gd name="T19" fmla="*/ 37 h 67"/>
                  <a:gd name="T20" fmla="*/ 42 w 163"/>
                  <a:gd name="T21" fmla="*/ 5 h 67"/>
                  <a:gd name="T22" fmla="*/ 34 w 163"/>
                  <a:gd name="T23" fmla="*/ 0 h 67"/>
                  <a:gd name="T24" fmla="*/ 0 w 163"/>
                  <a:gd name="T25" fmla="*/ 1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67">
                    <a:moveTo>
                      <a:pt x="0" y="16"/>
                    </a:moveTo>
                    <a:lnTo>
                      <a:pt x="0" y="16"/>
                    </a:lnTo>
                    <a:lnTo>
                      <a:pt x="28" y="47"/>
                    </a:lnTo>
                    <a:lnTo>
                      <a:pt x="74" y="46"/>
                    </a:lnTo>
                    <a:lnTo>
                      <a:pt x="80" y="61"/>
                    </a:lnTo>
                    <a:lnTo>
                      <a:pt x="101" y="67"/>
                    </a:lnTo>
                    <a:lnTo>
                      <a:pt x="137" y="51"/>
                    </a:lnTo>
                    <a:lnTo>
                      <a:pt x="158" y="55"/>
                    </a:lnTo>
                    <a:lnTo>
                      <a:pt x="163" y="39"/>
                    </a:lnTo>
                    <a:lnTo>
                      <a:pt x="124" y="37"/>
                    </a:lnTo>
                    <a:lnTo>
                      <a:pt x="42" y="5"/>
                    </a:lnTo>
                    <a:lnTo>
                      <a:pt x="34" y="0"/>
                    </a:lnTo>
                    <a:lnTo>
                      <a:pt x="0" y="16"/>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63" name="Freeform 513"/>
              <p:cNvSpPr>
                <a:spLocks/>
              </p:cNvSpPr>
              <p:nvPr/>
            </p:nvSpPr>
            <p:spPr bwMode="gray">
              <a:xfrm>
                <a:off x="2824" y="1492"/>
                <a:ext cx="38" cy="71"/>
              </a:xfrm>
              <a:custGeom>
                <a:avLst/>
                <a:gdLst>
                  <a:gd name="T0" fmla="*/ 0 w 40"/>
                  <a:gd name="T1" fmla="*/ 46 h 60"/>
                  <a:gd name="T2" fmla="*/ 0 w 40"/>
                  <a:gd name="T3" fmla="*/ 46 h 60"/>
                  <a:gd name="T4" fmla="*/ 3 w 40"/>
                  <a:gd name="T5" fmla="*/ 16 h 60"/>
                  <a:gd name="T6" fmla="*/ 36 w 40"/>
                  <a:gd name="T7" fmla="*/ 0 h 60"/>
                  <a:gd name="T8" fmla="*/ 29 w 40"/>
                  <a:gd name="T9" fmla="*/ 23 h 60"/>
                  <a:gd name="T10" fmla="*/ 40 w 40"/>
                  <a:gd name="T11" fmla="*/ 30 h 60"/>
                  <a:gd name="T12" fmla="*/ 21 w 40"/>
                  <a:gd name="T13" fmla="*/ 44 h 60"/>
                  <a:gd name="T14" fmla="*/ 19 w 40"/>
                  <a:gd name="T15" fmla="*/ 60 h 60"/>
                  <a:gd name="T16" fmla="*/ 7 w 40"/>
                  <a:gd name="T17" fmla="*/ 60 h 60"/>
                  <a:gd name="T18" fmla="*/ 0 w 40"/>
                  <a:gd name="T19"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60">
                    <a:moveTo>
                      <a:pt x="0" y="46"/>
                    </a:moveTo>
                    <a:lnTo>
                      <a:pt x="0" y="46"/>
                    </a:lnTo>
                    <a:lnTo>
                      <a:pt x="3" y="16"/>
                    </a:lnTo>
                    <a:lnTo>
                      <a:pt x="36" y="0"/>
                    </a:lnTo>
                    <a:lnTo>
                      <a:pt x="29" y="23"/>
                    </a:lnTo>
                    <a:lnTo>
                      <a:pt x="40" y="30"/>
                    </a:lnTo>
                    <a:lnTo>
                      <a:pt x="21" y="44"/>
                    </a:lnTo>
                    <a:lnTo>
                      <a:pt x="19" y="60"/>
                    </a:lnTo>
                    <a:lnTo>
                      <a:pt x="7" y="60"/>
                    </a:lnTo>
                    <a:lnTo>
                      <a:pt x="0" y="46"/>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64" name="Freeform 514"/>
              <p:cNvSpPr>
                <a:spLocks/>
              </p:cNvSpPr>
              <p:nvPr/>
            </p:nvSpPr>
            <p:spPr bwMode="gray">
              <a:xfrm>
                <a:off x="2851" y="1546"/>
                <a:ext cx="12" cy="9"/>
              </a:xfrm>
              <a:custGeom>
                <a:avLst/>
                <a:gdLst>
                  <a:gd name="T0" fmla="*/ 0 w 14"/>
                  <a:gd name="T1" fmla="*/ 7 h 7"/>
                  <a:gd name="T2" fmla="*/ 0 w 14"/>
                  <a:gd name="T3" fmla="*/ 7 h 7"/>
                  <a:gd name="T4" fmla="*/ 10 w 14"/>
                  <a:gd name="T5" fmla="*/ 0 h 7"/>
                  <a:gd name="T6" fmla="*/ 14 w 14"/>
                  <a:gd name="T7" fmla="*/ 4 h 7"/>
                  <a:gd name="T8" fmla="*/ 0 w 14"/>
                  <a:gd name="T9" fmla="*/ 7 h 7"/>
                </a:gdLst>
                <a:ahLst/>
                <a:cxnLst>
                  <a:cxn ang="0">
                    <a:pos x="T0" y="T1"/>
                  </a:cxn>
                  <a:cxn ang="0">
                    <a:pos x="T2" y="T3"/>
                  </a:cxn>
                  <a:cxn ang="0">
                    <a:pos x="T4" y="T5"/>
                  </a:cxn>
                  <a:cxn ang="0">
                    <a:pos x="T6" y="T7"/>
                  </a:cxn>
                  <a:cxn ang="0">
                    <a:pos x="T8" y="T9"/>
                  </a:cxn>
                </a:cxnLst>
                <a:rect l="0" t="0" r="r" b="b"/>
                <a:pathLst>
                  <a:path w="14" h="7">
                    <a:moveTo>
                      <a:pt x="0" y="7"/>
                    </a:moveTo>
                    <a:lnTo>
                      <a:pt x="0" y="7"/>
                    </a:lnTo>
                    <a:lnTo>
                      <a:pt x="10" y="0"/>
                    </a:lnTo>
                    <a:lnTo>
                      <a:pt x="14" y="4"/>
                    </a:lnTo>
                    <a:lnTo>
                      <a:pt x="0" y="7"/>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65" name="Freeform 515"/>
              <p:cNvSpPr>
                <a:spLocks/>
              </p:cNvSpPr>
              <p:nvPr/>
            </p:nvSpPr>
            <p:spPr bwMode="gray">
              <a:xfrm>
                <a:off x="2867" y="1532"/>
                <a:ext cx="22" cy="29"/>
              </a:xfrm>
              <a:custGeom>
                <a:avLst/>
                <a:gdLst>
                  <a:gd name="T0" fmla="*/ 0 w 25"/>
                  <a:gd name="T1" fmla="*/ 13 h 25"/>
                  <a:gd name="T2" fmla="*/ 0 w 25"/>
                  <a:gd name="T3" fmla="*/ 13 h 25"/>
                  <a:gd name="T4" fmla="*/ 19 w 25"/>
                  <a:gd name="T5" fmla="*/ 25 h 25"/>
                  <a:gd name="T6" fmla="*/ 25 w 25"/>
                  <a:gd name="T7" fmla="*/ 13 h 25"/>
                  <a:gd name="T8" fmla="*/ 22 w 25"/>
                  <a:gd name="T9" fmla="*/ 0 h 25"/>
                  <a:gd name="T10" fmla="*/ 0 w 25"/>
                  <a:gd name="T11" fmla="*/ 13 h 25"/>
                </a:gdLst>
                <a:ahLst/>
                <a:cxnLst>
                  <a:cxn ang="0">
                    <a:pos x="T0" y="T1"/>
                  </a:cxn>
                  <a:cxn ang="0">
                    <a:pos x="T2" y="T3"/>
                  </a:cxn>
                  <a:cxn ang="0">
                    <a:pos x="T4" y="T5"/>
                  </a:cxn>
                  <a:cxn ang="0">
                    <a:pos x="T6" y="T7"/>
                  </a:cxn>
                  <a:cxn ang="0">
                    <a:pos x="T8" y="T9"/>
                  </a:cxn>
                  <a:cxn ang="0">
                    <a:pos x="T10" y="T11"/>
                  </a:cxn>
                </a:cxnLst>
                <a:rect l="0" t="0" r="r" b="b"/>
                <a:pathLst>
                  <a:path w="25" h="25">
                    <a:moveTo>
                      <a:pt x="0" y="13"/>
                    </a:moveTo>
                    <a:lnTo>
                      <a:pt x="0" y="13"/>
                    </a:lnTo>
                    <a:lnTo>
                      <a:pt x="19" y="25"/>
                    </a:lnTo>
                    <a:lnTo>
                      <a:pt x="25" y="13"/>
                    </a:lnTo>
                    <a:lnTo>
                      <a:pt x="22" y="0"/>
                    </a:lnTo>
                    <a:lnTo>
                      <a:pt x="0" y="13"/>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66" name="Freeform 516"/>
              <p:cNvSpPr>
                <a:spLocks/>
              </p:cNvSpPr>
              <p:nvPr/>
            </p:nvSpPr>
            <p:spPr bwMode="gray">
              <a:xfrm>
                <a:off x="1664" y="2318"/>
                <a:ext cx="49" cy="33"/>
              </a:xfrm>
              <a:custGeom>
                <a:avLst/>
                <a:gdLst>
                  <a:gd name="T0" fmla="*/ 0 w 53"/>
                  <a:gd name="T1" fmla="*/ 0 h 28"/>
                  <a:gd name="T2" fmla="*/ 0 w 53"/>
                  <a:gd name="T3" fmla="*/ 0 h 28"/>
                  <a:gd name="T4" fmla="*/ 0 w 53"/>
                  <a:gd name="T5" fmla="*/ 28 h 28"/>
                  <a:gd name="T6" fmla="*/ 53 w 53"/>
                  <a:gd name="T7" fmla="*/ 20 h 28"/>
                  <a:gd name="T8" fmla="*/ 30 w 53"/>
                  <a:gd name="T9" fmla="*/ 3 h 28"/>
                  <a:gd name="T10" fmla="*/ 0 w 53"/>
                  <a:gd name="T11" fmla="*/ 0 h 28"/>
                </a:gdLst>
                <a:ahLst/>
                <a:cxnLst>
                  <a:cxn ang="0">
                    <a:pos x="T0" y="T1"/>
                  </a:cxn>
                  <a:cxn ang="0">
                    <a:pos x="T2" y="T3"/>
                  </a:cxn>
                  <a:cxn ang="0">
                    <a:pos x="T4" y="T5"/>
                  </a:cxn>
                  <a:cxn ang="0">
                    <a:pos x="T6" y="T7"/>
                  </a:cxn>
                  <a:cxn ang="0">
                    <a:pos x="T8" y="T9"/>
                  </a:cxn>
                  <a:cxn ang="0">
                    <a:pos x="T10" y="T11"/>
                  </a:cxn>
                </a:cxnLst>
                <a:rect l="0" t="0" r="r" b="b"/>
                <a:pathLst>
                  <a:path w="53" h="28">
                    <a:moveTo>
                      <a:pt x="0" y="0"/>
                    </a:moveTo>
                    <a:lnTo>
                      <a:pt x="0" y="0"/>
                    </a:lnTo>
                    <a:lnTo>
                      <a:pt x="0" y="28"/>
                    </a:lnTo>
                    <a:lnTo>
                      <a:pt x="53" y="20"/>
                    </a:lnTo>
                    <a:lnTo>
                      <a:pt x="30" y="3"/>
                    </a:lnTo>
                    <a:lnTo>
                      <a:pt x="0" y="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67" name="Freeform 517"/>
              <p:cNvSpPr>
                <a:spLocks/>
              </p:cNvSpPr>
              <p:nvPr/>
            </p:nvSpPr>
            <p:spPr bwMode="gray">
              <a:xfrm>
                <a:off x="1400" y="2418"/>
                <a:ext cx="33" cy="20"/>
              </a:xfrm>
              <a:custGeom>
                <a:avLst/>
                <a:gdLst>
                  <a:gd name="T0" fmla="*/ 0 w 35"/>
                  <a:gd name="T1" fmla="*/ 13 h 17"/>
                  <a:gd name="T2" fmla="*/ 0 w 35"/>
                  <a:gd name="T3" fmla="*/ 13 h 17"/>
                  <a:gd name="T4" fmla="*/ 10 w 35"/>
                  <a:gd name="T5" fmla="*/ 0 h 17"/>
                  <a:gd name="T6" fmla="*/ 35 w 35"/>
                  <a:gd name="T7" fmla="*/ 17 h 17"/>
                  <a:gd name="T8" fmla="*/ 0 w 35"/>
                  <a:gd name="T9" fmla="*/ 13 h 17"/>
                </a:gdLst>
                <a:ahLst/>
                <a:cxnLst>
                  <a:cxn ang="0">
                    <a:pos x="T0" y="T1"/>
                  </a:cxn>
                  <a:cxn ang="0">
                    <a:pos x="T2" y="T3"/>
                  </a:cxn>
                  <a:cxn ang="0">
                    <a:pos x="T4" y="T5"/>
                  </a:cxn>
                  <a:cxn ang="0">
                    <a:pos x="T6" y="T7"/>
                  </a:cxn>
                  <a:cxn ang="0">
                    <a:pos x="T8" y="T9"/>
                  </a:cxn>
                </a:cxnLst>
                <a:rect l="0" t="0" r="r" b="b"/>
                <a:pathLst>
                  <a:path w="35" h="17">
                    <a:moveTo>
                      <a:pt x="0" y="13"/>
                    </a:moveTo>
                    <a:lnTo>
                      <a:pt x="0" y="13"/>
                    </a:lnTo>
                    <a:lnTo>
                      <a:pt x="10" y="0"/>
                    </a:lnTo>
                    <a:lnTo>
                      <a:pt x="35" y="17"/>
                    </a:lnTo>
                    <a:lnTo>
                      <a:pt x="0" y="13"/>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68" name="Freeform 518"/>
              <p:cNvSpPr>
                <a:spLocks/>
              </p:cNvSpPr>
              <p:nvPr/>
            </p:nvSpPr>
            <p:spPr bwMode="gray">
              <a:xfrm>
                <a:off x="1821" y="3717"/>
                <a:ext cx="23" cy="15"/>
              </a:xfrm>
              <a:custGeom>
                <a:avLst/>
                <a:gdLst>
                  <a:gd name="T0" fmla="*/ 0 w 24"/>
                  <a:gd name="T1" fmla="*/ 12 h 12"/>
                  <a:gd name="T2" fmla="*/ 0 w 24"/>
                  <a:gd name="T3" fmla="*/ 12 h 12"/>
                  <a:gd name="T4" fmla="*/ 15 w 24"/>
                  <a:gd name="T5" fmla="*/ 6 h 12"/>
                  <a:gd name="T6" fmla="*/ 8 w 24"/>
                  <a:gd name="T7" fmla="*/ 0 h 12"/>
                  <a:gd name="T8" fmla="*/ 24 w 24"/>
                  <a:gd name="T9" fmla="*/ 0 h 12"/>
                  <a:gd name="T10" fmla="*/ 0 w 24"/>
                  <a:gd name="T11" fmla="*/ 12 h 12"/>
                </a:gdLst>
                <a:ahLst/>
                <a:cxnLst>
                  <a:cxn ang="0">
                    <a:pos x="T0" y="T1"/>
                  </a:cxn>
                  <a:cxn ang="0">
                    <a:pos x="T2" y="T3"/>
                  </a:cxn>
                  <a:cxn ang="0">
                    <a:pos x="T4" y="T5"/>
                  </a:cxn>
                  <a:cxn ang="0">
                    <a:pos x="T6" y="T7"/>
                  </a:cxn>
                  <a:cxn ang="0">
                    <a:pos x="T8" y="T9"/>
                  </a:cxn>
                  <a:cxn ang="0">
                    <a:pos x="T10" y="T11"/>
                  </a:cxn>
                </a:cxnLst>
                <a:rect l="0" t="0" r="r" b="b"/>
                <a:pathLst>
                  <a:path w="24" h="12">
                    <a:moveTo>
                      <a:pt x="0" y="12"/>
                    </a:moveTo>
                    <a:lnTo>
                      <a:pt x="0" y="12"/>
                    </a:lnTo>
                    <a:lnTo>
                      <a:pt x="15" y="6"/>
                    </a:lnTo>
                    <a:lnTo>
                      <a:pt x="8" y="0"/>
                    </a:lnTo>
                    <a:lnTo>
                      <a:pt x="24" y="0"/>
                    </a:lnTo>
                    <a:lnTo>
                      <a:pt x="0" y="12"/>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69" name="Freeform 519"/>
              <p:cNvSpPr>
                <a:spLocks/>
              </p:cNvSpPr>
              <p:nvPr/>
            </p:nvSpPr>
            <p:spPr bwMode="gray">
              <a:xfrm>
                <a:off x="1840" y="3715"/>
                <a:ext cx="26" cy="19"/>
              </a:xfrm>
              <a:custGeom>
                <a:avLst/>
                <a:gdLst>
                  <a:gd name="T0" fmla="*/ 0 w 28"/>
                  <a:gd name="T1" fmla="*/ 16 h 16"/>
                  <a:gd name="T2" fmla="*/ 0 w 28"/>
                  <a:gd name="T3" fmla="*/ 16 h 16"/>
                  <a:gd name="T4" fmla="*/ 13 w 28"/>
                  <a:gd name="T5" fmla="*/ 0 h 16"/>
                  <a:gd name="T6" fmla="*/ 28 w 28"/>
                  <a:gd name="T7" fmla="*/ 5 h 16"/>
                  <a:gd name="T8" fmla="*/ 0 w 28"/>
                  <a:gd name="T9" fmla="*/ 16 h 16"/>
                </a:gdLst>
                <a:ahLst/>
                <a:cxnLst>
                  <a:cxn ang="0">
                    <a:pos x="T0" y="T1"/>
                  </a:cxn>
                  <a:cxn ang="0">
                    <a:pos x="T2" y="T3"/>
                  </a:cxn>
                  <a:cxn ang="0">
                    <a:pos x="T4" y="T5"/>
                  </a:cxn>
                  <a:cxn ang="0">
                    <a:pos x="T6" y="T7"/>
                  </a:cxn>
                  <a:cxn ang="0">
                    <a:pos x="T8" y="T9"/>
                  </a:cxn>
                </a:cxnLst>
                <a:rect l="0" t="0" r="r" b="b"/>
                <a:pathLst>
                  <a:path w="28" h="16">
                    <a:moveTo>
                      <a:pt x="0" y="16"/>
                    </a:moveTo>
                    <a:lnTo>
                      <a:pt x="0" y="16"/>
                    </a:lnTo>
                    <a:lnTo>
                      <a:pt x="13" y="0"/>
                    </a:lnTo>
                    <a:lnTo>
                      <a:pt x="28" y="5"/>
                    </a:lnTo>
                    <a:lnTo>
                      <a:pt x="0" y="16"/>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70" name="Freeform 520"/>
              <p:cNvSpPr>
                <a:spLocks/>
              </p:cNvSpPr>
              <p:nvPr/>
            </p:nvSpPr>
            <p:spPr bwMode="gray">
              <a:xfrm>
                <a:off x="3005" y="1131"/>
                <a:ext cx="158" cy="301"/>
              </a:xfrm>
              <a:custGeom>
                <a:avLst/>
                <a:gdLst>
                  <a:gd name="T0" fmla="*/ 0 w 169"/>
                  <a:gd name="T1" fmla="*/ 27 h 254"/>
                  <a:gd name="T2" fmla="*/ 0 w 169"/>
                  <a:gd name="T3" fmla="*/ 27 h 254"/>
                  <a:gd name="T4" fmla="*/ 10 w 169"/>
                  <a:gd name="T5" fmla="*/ 19 h 254"/>
                  <a:gd name="T6" fmla="*/ 29 w 169"/>
                  <a:gd name="T7" fmla="*/ 34 h 254"/>
                  <a:gd name="T8" fmla="*/ 61 w 169"/>
                  <a:gd name="T9" fmla="*/ 37 h 254"/>
                  <a:gd name="T10" fmla="*/ 80 w 169"/>
                  <a:gd name="T11" fmla="*/ 27 h 254"/>
                  <a:gd name="T12" fmla="*/ 85 w 169"/>
                  <a:gd name="T13" fmla="*/ 6 h 254"/>
                  <a:gd name="T14" fmla="*/ 115 w 169"/>
                  <a:gd name="T15" fmla="*/ 0 h 254"/>
                  <a:gd name="T16" fmla="*/ 131 w 169"/>
                  <a:gd name="T17" fmla="*/ 9 h 254"/>
                  <a:gd name="T18" fmla="*/ 130 w 169"/>
                  <a:gd name="T19" fmla="*/ 27 h 254"/>
                  <a:gd name="T20" fmla="*/ 123 w 169"/>
                  <a:gd name="T21" fmla="*/ 45 h 254"/>
                  <a:gd name="T22" fmla="*/ 144 w 169"/>
                  <a:gd name="T23" fmla="*/ 67 h 254"/>
                  <a:gd name="T24" fmla="*/ 132 w 169"/>
                  <a:gd name="T25" fmla="*/ 82 h 254"/>
                  <a:gd name="T26" fmla="*/ 147 w 169"/>
                  <a:gd name="T27" fmla="*/ 111 h 254"/>
                  <a:gd name="T28" fmla="*/ 142 w 169"/>
                  <a:gd name="T29" fmla="*/ 135 h 254"/>
                  <a:gd name="T30" fmla="*/ 169 w 169"/>
                  <a:gd name="T31" fmla="*/ 187 h 254"/>
                  <a:gd name="T32" fmla="*/ 108 w 169"/>
                  <a:gd name="T33" fmla="*/ 238 h 254"/>
                  <a:gd name="T34" fmla="*/ 37 w 169"/>
                  <a:gd name="T35" fmla="*/ 254 h 254"/>
                  <a:gd name="T36" fmla="*/ 34 w 169"/>
                  <a:gd name="T37" fmla="*/ 243 h 254"/>
                  <a:gd name="T38" fmla="*/ 10 w 169"/>
                  <a:gd name="T39" fmla="*/ 236 h 254"/>
                  <a:gd name="T40" fmla="*/ 8 w 169"/>
                  <a:gd name="T41" fmla="*/ 187 h 254"/>
                  <a:gd name="T42" fmla="*/ 76 w 169"/>
                  <a:gd name="T43" fmla="*/ 133 h 254"/>
                  <a:gd name="T44" fmla="*/ 53 w 169"/>
                  <a:gd name="T45" fmla="*/ 107 h 254"/>
                  <a:gd name="T46" fmla="*/ 45 w 169"/>
                  <a:gd name="T47" fmla="*/ 54 h 254"/>
                  <a:gd name="T48" fmla="*/ 0 w 169"/>
                  <a:gd name="T49" fmla="*/ 2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254">
                    <a:moveTo>
                      <a:pt x="0" y="27"/>
                    </a:moveTo>
                    <a:lnTo>
                      <a:pt x="0" y="27"/>
                    </a:lnTo>
                    <a:lnTo>
                      <a:pt x="10" y="19"/>
                    </a:lnTo>
                    <a:lnTo>
                      <a:pt x="29" y="34"/>
                    </a:lnTo>
                    <a:lnTo>
                      <a:pt x="61" y="37"/>
                    </a:lnTo>
                    <a:lnTo>
                      <a:pt x="80" y="27"/>
                    </a:lnTo>
                    <a:lnTo>
                      <a:pt x="85" y="6"/>
                    </a:lnTo>
                    <a:lnTo>
                      <a:pt x="115" y="0"/>
                    </a:lnTo>
                    <a:lnTo>
                      <a:pt x="131" y="9"/>
                    </a:lnTo>
                    <a:lnTo>
                      <a:pt x="130" y="27"/>
                    </a:lnTo>
                    <a:lnTo>
                      <a:pt x="123" y="45"/>
                    </a:lnTo>
                    <a:lnTo>
                      <a:pt x="144" y="67"/>
                    </a:lnTo>
                    <a:lnTo>
                      <a:pt x="132" y="82"/>
                    </a:lnTo>
                    <a:lnTo>
                      <a:pt x="147" y="111"/>
                    </a:lnTo>
                    <a:lnTo>
                      <a:pt x="142" y="135"/>
                    </a:lnTo>
                    <a:lnTo>
                      <a:pt x="169" y="187"/>
                    </a:lnTo>
                    <a:lnTo>
                      <a:pt x="108" y="238"/>
                    </a:lnTo>
                    <a:lnTo>
                      <a:pt x="37" y="254"/>
                    </a:lnTo>
                    <a:lnTo>
                      <a:pt x="34" y="243"/>
                    </a:lnTo>
                    <a:lnTo>
                      <a:pt x="10" y="236"/>
                    </a:lnTo>
                    <a:lnTo>
                      <a:pt x="8" y="187"/>
                    </a:lnTo>
                    <a:lnTo>
                      <a:pt x="76" y="133"/>
                    </a:lnTo>
                    <a:lnTo>
                      <a:pt x="53" y="107"/>
                    </a:lnTo>
                    <a:lnTo>
                      <a:pt x="45" y="54"/>
                    </a:lnTo>
                    <a:lnTo>
                      <a:pt x="0" y="27"/>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71" name="Freeform 521"/>
              <p:cNvSpPr>
                <a:spLocks/>
              </p:cNvSpPr>
              <p:nvPr/>
            </p:nvSpPr>
            <p:spPr bwMode="gray">
              <a:xfrm>
                <a:off x="2639" y="1658"/>
                <a:ext cx="184" cy="201"/>
              </a:xfrm>
              <a:custGeom>
                <a:avLst/>
                <a:gdLst>
                  <a:gd name="T0" fmla="*/ 0 w 196"/>
                  <a:gd name="T1" fmla="*/ 50 h 169"/>
                  <a:gd name="T2" fmla="*/ 0 w 196"/>
                  <a:gd name="T3" fmla="*/ 50 h 169"/>
                  <a:gd name="T4" fmla="*/ 6 w 196"/>
                  <a:gd name="T5" fmla="*/ 66 h 169"/>
                  <a:gd name="T6" fmla="*/ 46 w 196"/>
                  <a:gd name="T7" fmla="*/ 76 h 169"/>
                  <a:gd name="T8" fmla="*/ 39 w 196"/>
                  <a:gd name="T9" fmla="*/ 83 h 169"/>
                  <a:gd name="T10" fmla="*/ 54 w 196"/>
                  <a:gd name="T11" fmla="*/ 95 h 169"/>
                  <a:gd name="T12" fmla="*/ 61 w 196"/>
                  <a:gd name="T13" fmla="*/ 114 h 169"/>
                  <a:gd name="T14" fmla="*/ 43 w 196"/>
                  <a:gd name="T15" fmla="*/ 150 h 169"/>
                  <a:gd name="T16" fmla="*/ 92 w 196"/>
                  <a:gd name="T17" fmla="*/ 164 h 169"/>
                  <a:gd name="T18" fmla="*/ 97 w 196"/>
                  <a:gd name="T19" fmla="*/ 166 h 169"/>
                  <a:gd name="T20" fmla="*/ 120 w 196"/>
                  <a:gd name="T21" fmla="*/ 169 h 169"/>
                  <a:gd name="T22" fmla="*/ 120 w 196"/>
                  <a:gd name="T23" fmla="*/ 154 h 169"/>
                  <a:gd name="T24" fmla="*/ 133 w 196"/>
                  <a:gd name="T25" fmla="*/ 146 h 169"/>
                  <a:gd name="T26" fmla="*/ 168 w 196"/>
                  <a:gd name="T27" fmla="*/ 155 h 169"/>
                  <a:gd name="T28" fmla="*/ 188 w 196"/>
                  <a:gd name="T29" fmla="*/ 142 h 169"/>
                  <a:gd name="T30" fmla="*/ 176 w 196"/>
                  <a:gd name="T31" fmla="*/ 121 h 169"/>
                  <a:gd name="T32" fmla="*/ 181 w 196"/>
                  <a:gd name="T33" fmla="*/ 102 h 169"/>
                  <a:gd name="T34" fmla="*/ 165 w 196"/>
                  <a:gd name="T35" fmla="*/ 91 h 169"/>
                  <a:gd name="T36" fmla="*/ 188 w 196"/>
                  <a:gd name="T37" fmla="*/ 68 h 169"/>
                  <a:gd name="T38" fmla="*/ 196 w 196"/>
                  <a:gd name="T39" fmla="*/ 41 h 169"/>
                  <a:gd name="T40" fmla="*/ 169 w 196"/>
                  <a:gd name="T41" fmla="*/ 31 h 169"/>
                  <a:gd name="T42" fmla="*/ 161 w 196"/>
                  <a:gd name="T43" fmla="*/ 29 h 169"/>
                  <a:gd name="T44" fmla="*/ 113 w 196"/>
                  <a:gd name="T45" fmla="*/ 0 h 169"/>
                  <a:gd name="T46" fmla="*/ 99 w 196"/>
                  <a:gd name="T47" fmla="*/ 4 h 169"/>
                  <a:gd name="T48" fmla="*/ 80 w 196"/>
                  <a:gd name="T49" fmla="*/ 32 h 169"/>
                  <a:gd name="T50" fmla="*/ 43 w 196"/>
                  <a:gd name="T51" fmla="*/ 28 h 169"/>
                  <a:gd name="T52" fmla="*/ 48 w 196"/>
                  <a:gd name="T53" fmla="*/ 49 h 169"/>
                  <a:gd name="T54" fmla="*/ 0 w 196"/>
                  <a:gd name="T55" fmla="*/ 5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6" h="169">
                    <a:moveTo>
                      <a:pt x="0" y="50"/>
                    </a:moveTo>
                    <a:lnTo>
                      <a:pt x="0" y="50"/>
                    </a:lnTo>
                    <a:lnTo>
                      <a:pt x="6" y="66"/>
                    </a:lnTo>
                    <a:lnTo>
                      <a:pt x="46" y="76"/>
                    </a:lnTo>
                    <a:lnTo>
                      <a:pt x="39" y="83"/>
                    </a:lnTo>
                    <a:lnTo>
                      <a:pt x="54" y="95"/>
                    </a:lnTo>
                    <a:lnTo>
                      <a:pt x="61" y="114"/>
                    </a:lnTo>
                    <a:lnTo>
                      <a:pt x="43" y="150"/>
                    </a:lnTo>
                    <a:lnTo>
                      <a:pt x="92" y="164"/>
                    </a:lnTo>
                    <a:lnTo>
                      <a:pt x="97" y="166"/>
                    </a:lnTo>
                    <a:lnTo>
                      <a:pt x="120" y="169"/>
                    </a:lnTo>
                    <a:lnTo>
                      <a:pt x="120" y="154"/>
                    </a:lnTo>
                    <a:lnTo>
                      <a:pt x="133" y="146"/>
                    </a:lnTo>
                    <a:lnTo>
                      <a:pt x="168" y="155"/>
                    </a:lnTo>
                    <a:lnTo>
                      <a:pt x="188" y="142"/>
                    </a:lnTo>
                    <a:lnTo>
                      <a:pt x="176" y="121"/>
                    </a:lnTo>
                    <a:lnTo>
                      <a:pt x="181" y="102"/>
                    </a:lnTo>
                    <a:lnTo>
                      <a:pt x="165" y="91"/>
                    </a:lnTo>
                    <a:lnTo>
                      <a:pt x="188" y="68"/>
                    </a:lnTo>
                    <a:lnTo>
                      <a:pt x="196" y="41"/>
                    </a:lnTo>
                    <a:lnTo>
                      <a:pt x="169" y="31"/>
                    </a:lnTo>
                    <a:lnTo>
                      <a:pt x="161" y="29"/>
                    </a:lnTo>
                    <a:lnTo>
                      <a:pt x="113" y="0"/>
                    </a:lnTo>
                    <a:lnTo>
                      <a:pt x="99" y="4"/>
                    </a:lnTo>
                    <a:lnTo>
                      <a:pt x="80" y="32"/>
                    </a:lnTo>
                    <a:lnTo>
                      <a:pt x="43" y="28"/>
                    </a:lnTo>
                    <a:lnTo>
                      <a:pt x="48" y="49"/>
                    </a:lnTo>
                    <a:lnTo>
                      <a:pt x="0" y="5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72" name="Freeform 522"/>
              <p:cNvSpPr>
                <a:spLocks/>
              </p:cNvSpPr>
              <p:nvPr/>
            </p:nvSpPr>
            <p:spPr bwMode="gray">
              <a:xfrm>
                <a:off x="2830" y="1842"/>
                <a:ext cx="12" cy="40"/>
              </a:xfrm>
              <a:custGeom>
                <a:avLst/>
                <a:gdLst>
                  <a:gd name="T0" fmla="*/ 0 w 13"/>
                  <a:gd name="T1" fmla="*/ 16 h 33"/>
                  <a:gd name="T2" fmla="*/ 0 w 13"/>
                  <a:gd name="T3" fmla="*/ 16 h 33"/>
                  <a:gd name="T4" fmla="*/ 12 w 13"/>
                  <a:gd name="T5" fmla="*/ 33 h 33"/>
                  <a:gd name="T6" fmla="*/ 13 w 13"/>
                  <a:gd name="T7" fmla="*/ 0 h 33"/>
                  <a:gd name="T8" fmla="*/ 0 w 13"/>
                  <a:gd name="T9" fmla="*/ 16 h 33"/>
                </a:gdLst>
                <a:ahLst/>
                <a:cxnLst>
                  <a:cxn ang="0">
                    <a:pos x="T0" y="T1"/>
                  </a:cxn>
                  <a:cxn ang="0">
                    <a:pos x="T2" y="T3"/>
                  </a:cxn>
                  <a:cxn ang="0">
                    <a:pos x="T4" y="T5"/>
                  </a:cxn>
                  <a:cxn ang="0">
                    <a:pos x="T6" y="T7"/>
                  </a:cxn>
                  <a:cxn ang="0">
                    <a:pos x="T8" y="T9"/>
                  </a:cxn>
                </a:cxnLst>
                <a:rect l="0" t="0" r="r" b="b"/>
                <a:pathLst>
                  <a:path w="13" h="33">
                    <a:moveTo>
                      <a:pt x="0" y="16"/>
                    </a:moveTo>
                    <a:lnTo>
                      <a:pt x="0" y="16"/>
                    </a:lnTo>
                    <a:lnTo>
                      <a:pt x="12" y="33"/>
                    </a:lnTo>
                    <a:lnTo>
                      <a:pt x="13" y="0"/>
                    </a:lnTo>
                    <a:lnTo>
                      <a:pt x="0" y="16"/>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73" name="Freeform 523"/>
              <p:cNvSpPr>
                <a:spLocks/>
              </p:cNvSpPr>
              <p:nvPr/>
            </p:nvSpPr>
            <p:spPr bwMode="gray">
              <a:xfrm>
                <a:off x="1916" y="2583"/>
                <a:ext cx="42" cy="64"/>
              </a:xfrm>
              <a:custGeom>
                <a:avLst/>
                <a:gdLst>
                  <a:gd name="T0" fmla="*/ 0 w 45"/>
                  <a:gd name="T1" fmla="*/ 52 h 54"/>
                  <a:gd name="T2" fmla="*/ 0 w 45"/>
                  <a:gd name="T3" fmla="*/ 52 h 54"/>
                  <a:gd name="T4" fmla="*/ 6 w 45"/>
                  <a:gd name="T5" fmla="*/ 0 h 54"/>
                  <a:gd name="T6" fmla="*/ 45 w 45"/>
                  <a:gd name="T7" fmla="*/ 23 h 54"/>
                  <a:gd name="T8" fmla="*/ 23 w 45"/>
                  <a:gd name="T9" fmla="*/ 54 h 54"/>
                  <a:gd name="T10" fmla="*/ 0 w 45"/>
                  <a:gd name="T11" fmla="*/ 52 h 54"/>
                </a:gdLst>
                <a:ahLst/>
                <a:cxnLst>
                  <a:cxn ang="0">
                    <a:pos x="T0" y="T1"/>
                  </a:cxn>
                  <a:cxn ang="0">
                    <a:pos x="T2" y="T3"/>
                  </a:cxn>
                  <a:cxn ang="0">
                    <a:pos x="T4" y="T5"/>
                  </a:cxn>
                  <a:cxn ang="0">
                    <a:pos x="T6" y="T7"/>
                  </a:cxn>
                  <a:cxn ang="0">
                    <a:pos x="T8" y="T9"/>
                  </a:cxn>
                  <a:cxn ang="0">
                    <a:pos x="T10" y="T11"/>
                  </a:cxn>
                </a:cxnLst>
                <a:rect l="0" t="0" r="r" b="b"/>
                <a:pathLst>
                  <a:path w="45" h="54">
                    <a:moveTo>
                      <a:pt x="0" y="52"/>
                    </a:moveTo>
                    <a:lnTo>
                      <a:pt x="0" y="52"/>
                    </a:lnTo>
                    <a:lnTo>
                      <a:pt x="6" y="0"/>
                    </a:lnTo>
                    <a:lnTo>
                      <a:pt x="45" y="23"/>
                    </a:lnTo>
                    <a:lnTo>
                      <a:pt x="23" y="54"/>
                    </a:lnTo>
                    <a:lnTo>
                      <a:pt x="0" y="52"/>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74" name="Freeform 524"/>
              <p:cNvSpPr>
                <a:spLocks/>
              </p:cNvSpPr>
              <p:nvPr/>
            </p:nvSpPr>
            <p:spPr bwMode="gray">
              <a:xfrm>
                <a:off x="2792" y="1563"/>
                <a:ext cx="126" cy="179"/>
              </a:xfrm>
              <a:custGeom>
                <a:avLst/>
                <a:gdLst>
                  <a:gd name="T0" fmla="*/ 0 w 134"/>
                  <a:gd name="T1" fmla="*/ 63 h 150"/>
                  <a:gd name="T2" fmla="*/ 0 w 134"/>
                  <a:gd name="T3" fmla="*/ 63 h 150"/>
                  <a:gd name="T4" fmla="*/ 1 w 134"/>
                  <a:gd name="T5" fmla="*/ 86 h 150"/>
                  <a:gd name="T6" fmla="*/ 2 w 134"/>
                  <a:gd name="T7" fmla="*/ 98 h 150"/>
                  <a:gd name="T8" fmla="*/ 5 w 134"/>
                  <a:gd name="T9" fmla="*/ 111 h 150"/>
                  <a:gd name="T10" fmla="*/ 32 w 134"/>
                  <a:gd name="T11" fmla="*/ 121 h 150"/>
                  <a:gd name="T12" fmla="*/ 24 w 134"/>
                  <a:gd name="T13" fmla="*/ 148 h 150"/>
                  <a:gd name="T14" fmla="*/ 53 w 134"/>
                  <a:gd name="T15" fmla="*/ 150 h 150"/>
                  <a:gd name="T16" fmla="*/ 106 w 134"/>
                  <a:gd name="T17" fmla="*/ 149 h 150"/>
                  <a:gd name="T18" fmla="*/ 120 w 134"/>
                  <a:gd name="T19" fmla="*/ 126 h 150"/>
                  <a:gd name="T20" fmla="*/ 92 w 134"/>
                  <a:gd name="T21" fmla="*/ 95 h 150"/>
                  <a:gd name="T22" fmla="*/ 126 w 134"/>
                  <a:gd name="T23" fmla="*/ 79 h 150"/>
                  <a:gd name="T24" fmla="*/ 134 w 134"/>
                  <a:gd name="T25" fmla="*/ 83 h 150"/>
                  <a:gd name="T26" fmla="*/ 126 w 134"/>
                  <a:gd name="T27" fmla="*/ 24 h 150"/>
                  <a:gd name="T28" fmla="*/ 101 w 134"/>
                  <a:gd name="T29" fmla="*/ 9 h 150"/>
                  <a:gd name="T30" fmla="*/ 73 w 134"/>
                  <a:gd name="T31" fmla="*/ 20 h 150"/>
                  <a:gd name="T32" fmla="*/ 77 w 134"/>
                  <a:gd name="T33" fmla="*/ 13 h 150"/>
                  <a:gd name="T34" fmla="*/ 53 w 134"/>
                  <a:gd name="T35" fmla="*/ 0 h 150"/>
                  <a:gd name="T36" fmla="*/ 41 w 134"/>
                  <a:gd name="T37" fmla="*/ 0 h 150"/>
                  <a:gd name="T38" fmla="*/ 40 w 134"/>
                  <a:gd name="T39" fmla="*/ 33 h 150"/>
                  <a:gd name="T40" fmla="*/ 27 w 134"/>
                  <a:gd name="T41" fmla="*/ 25 h 150"/>
                  <a:gd name="T42" fmla="*/ 18 w 134"/>
                  <a:gd name="T43" fmla="*/ 35 h 150"/>
                  <a:gd name="T44" fmla="*/ 17 w 134"/>
                  <a:gd name="T45" fmla="*/ 54 h 150"/>
                  <a:gd name="T46" fmla="*/ 0 w 134"/>
                  <a:gd name="T47" fmla="*/ 6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4" h="150">
                    <a:moveTo>
                      <a:pt x="0" y="63"/>
                    </a:moveTo>
                    <a:lnTo>
                      <a:pt x="0" y="63"/>
                    </a:lnTo>
                    <a:lnTo>
                      <a:pt x="1" y="86"/>
                    </a:lnTo>
                    <a:lnTo>
                      <a:pt x="2" y="98"/>
                    </a:lnTo>
                    <a:lnTo>
                      <a:pt x="5" y="111"/>
                    </a:lnTo>
                    <a:lnTo>
                      <a:pt x="32" y="121"/>
                    </a:lnTo>
                    <a:lnTo>
                      <a:pt x="24" y="148"/>
                    </a:lnTo>
                    <a:lnTo>
                      <a:pt x="53" y="150"/>
                    </a:lnTo>
                    <a:lnTo>
                      <a:pt x="106" y="149"/>
                    </a:lnTo>
                    <a:lnTo>
                      <a:pt x="120" y="126"/>
                    </a:lnTo>
                    <a:lnTo>
                      <a:pt x="92" y="95"/>
                    </a:lnTo>
                    <a:lnTo>
                      <a:pt x="126" y="79"/>
                    </a:lnTo>
                    <a:lnTo>
                      <a:pt x="134" y="83"/>
                    </a:lnTo>
                    <a:lnTo>
                      <a:pt x="126" y="24"/>
                    </a:lnTo>
                    <a:lnTo>
                      <a:pt x="101" y="9"/>
                    </a:lnTo>
                    <a:lnTo>
                      <a:pt x="73" y="20"/>
                    </a:lnTo>
                    <a:lnTo>
                      <a:pt x="77" y="13"/>
                    </a:lnTo>
                    <a:lnTo>
                      <a:pt x="53" y="0"/>
                    </a:lnTo>
                    <a:lnTo>
                      <a:pt x="41" y="0"/>
                    </a:lnTo>
                    <a:lnTo>
                      <a:pt x="40" y="33"/>
                    </a:lnTo>
                    <a:lnTo>
                      <a:pt x="27" y="25"/>
                    </a:lnTo>
                    <a:lnTo>
                      <a:pt x="18" y="35"/>
                    </a:lnTo>
                    <a:lnTo>
                      <a:pt x="17" y="54"/>
                    </a:lnTo>
                    <a:lnTo>
                      <a:pt x="0" y="63"/>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75" name="Freeform 525"/>
              <p:cNvSpPr>
                <a:spLocks/>
              </p:cNvSpPr>
              <p:nvPr/>
            </p:nvSpPr>
            <p:spPr bwMode="gray">
              <a:xfrm>
                <a:off x="2998" y="1870"/>
                <a:ext cx="90" cy="116"/>
              </a:xfrm>
              <a:custGeom>
                <a:avLst/>
                <a:gdLst>
                  <a:gd name="T0" fmla="*/ 0 w 96"/>
                  <a:gd name="T1" fmla="*/ 39 h 97"/>
                  <a:gd name="T2" fmla="*/ 0 w 96"/>
                  <a:gd name="T3" fmla="*/ 39 h 97"/>
                  <a:gd name="T4" fmla="*/ 14 w 96"/>
                  <a:gd name="T5" fmla="*/ 18 h 97"/>
                  <a:gd name="T6" fmla="*/ 44 w 96"/>
                  <a:gd name="T7" fmla="*/ 10 h 97"/>
                  <a:gd name="T8" fmla="*/ 83 w 96"/>
                  <a:gd name="T9" fmla="*/ 10 h 97"/>
                  <a:gd name="T10" fmla="*/ 96 w 96"/>
                  <a:gd name="T11" fmla="*/ 0 h 97"/>
                  <a:gd name="T12" fmla="*/ 92 w 96"/>
                  <a:gd name="T13" fmla="*/ 22 h 97"/>
                  <a:gd name="T14" fmla="*/ 66 w 96"/>
                  <a:gd name="T15" fmla="*/ 18 h 97"/>
                  <a:gd name="T16" fmla="*/ 52 w 96"/>
                  <a:gd name="T17" fmla="*/ 33 h 97"/>
                  <a:gd name="T18" fmla="*/ 38 w 96"/>
                  <a:gd name="T19" fmla="*/ 24 h 97"/>
                  <a:gd name="T20" fmla="*/ 48 w 96"/>
                  <a:gd name="T21" fmla="*/ 50 h 97"/>
                  <a:gd name="T22" fmla="*/ 36 w 96"/>
                  <a:gd name="T23" fmla="*/ 54 h 97"/>
                  <a:gd name="T24" fmla="*/ 60 w 96"/>
                  <a:gd name="T25" fmla="*/ 65 h 97"/>
                  <a:gd name="T26" fmla="*/ 60 w 96"/>
                  <a:gd name="T27" fmla="*/ 76 h 97"/>
                  <a:gd name="T28" fmla="*/ 41 w 96"/>
                  <a:gd name="T29" fmla="*/ 80 h 97"/>
                  <a:gd name="T30" fmla="*/ 48 w 96"/>
                  <a:gd name="T31" fmla="*/ 97 h 97"/>
                  <a:gd name="T32" fmla="*/ 23 w 96"/>
                  <a:gd name="T33" fmla="*/ 91 h 97"/>
                  <a:gd name="T34" fmla="*/ 15 w 96"/>
                  <a:gd name="T35" fmla="*/ 74 h 97"/>
                  <a:gd name="T36" fmla="*/ 48 w 96"/>
                  <a:gd name="T37" fmla="*/ 66 h 97"/>
                  <a:gd name="T38" fmla="*/ 15 w 96"/>
                  <a:gd name="T39" fmla="*/ 64 h 97"/>
                  <a:gd name="T40" fmla="*/ 0 w 96"/>
                  <a:gd name="T41"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97">
                    <a:moveTo>
                      <a:pt x="0" y="39"/>
                    </a:moveTo>
                    <a:lnTo>
                      <a:pt x="0" y="39"/>
                    </a:lnTo>
                    <a:lnTo>
                      <a:pt x="14" y="18"/>
                    </a:lnTo>
                    <a:lnTo>
                      <a:pt x="44" y="10"/>
                    </a:lnTo>
                    <a:lnTo>
                      <a:pt x="83" y="10"/>
                    </a:lnTo>
                    <a:lnTo>
                      <a:pt x="96" y="0"/>
                    </a:lnTo>
                    <a:lnTo>
                      <a:pt x="92" y="22"/>
                    </a:lnTo>
                    <a:lnTo>
                      <a:pt x="66" y="18"/>
                    </a:lnTo>
                    <a:lnTo>
                      <a:pt x="52" y="33"/>
                    </a:lnTo>
                    <a:lnTo>
                      <a:pt x="38" y="24"/>
                    </a:lnTo>
                    <a:lnTo>
                      <a:pt x="48" y="50"/>
                    </a:lnTo>
                    <a:lnTo>
                      <a:pt x="36" y="54"/>
                    </a:lnTo>
                    <a:lnTo>
                      <a:pt x="60" y="65"/>
                    </a:lnTo>
                    <a:lnTo>
                      <a:pt x="60" y="76"/>
                    </a:lnTo>
                    <a:lnTo>
                      <a:pt x="41" y="80"/>
                    </a:lnTo>
                    <a:lnTo>
                      <a:pt x="48" y="97"/>
                    </a:lnTo>
                    <a:lnTo>
                      <a:pt x="23" y="91"/>
                    </a:lnTo>
                    <a:lnTo>
                      <a:pt x="15" y="74"/>
                    </a:lnTo>
                    <a:lnTo>
                      <a:pt x="48" y="66"/>
                    </a:lnTo>
                    <a:lnTo>
                      <a:pt x="15" y="64"/>
                    </a:lnTo>
                    <a:lnTo>
                      <a:pt x="0" y="39"/>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76" name="Freeform 526"/>
              <p:cNvSpPr>
                <a:spLocks/>
              </p:cNvSpPr>
              <p:nvPr/>
            </p:nvSpPr>
            <p:spPr bwMode="gray">
              <a:xfrm>
                <a:off x="3047" y="2005"/>
                <a:ext cx="41" cy="8"/>
              </a:xfrm>
              <a:custGeom>
                <a:avLst/>
                <a:gdLst>
                  <a:gd name="T0" fmla="*/ 0 w 44"/>
                  <a:gd name="T1" fmla="*/ 7 h 7"/>
                  <a:gd name="T2" fmla="*/ 0 w 44"/>
                  <a:gd name="T3" fmla="*/ 7 h 7"/>
                  <a:gd name="T4" fmla="*/ 4 w 44"/>
                  <a:gd name="T5" fmla="*/ 0 h 7"/>
                  <a:gd name="T6" fmla="*/ 44 w 44"/>
                  <a:gd name="T7" fmla="*/ 7 h 7"/>
                  <a:gd name="T8" fmla="*/ 14 w 44"/>
                  <a:gd name="T9" fmla="*/ 7 h 7"/>
                  <a:gd name="T10" fmla="*/ 0 w 44"/>
                  <a:gd name="T11" fmla="*/ 7 h 7"/>
                </a:gdLst>
                <a:ahLst/>
                <a:cxnLst>
                  <a:cxn ang="0">
                    <a:pos x="T0" y="T1"/>
                  </a:cxn>
                  <a:cxn ang="0">
                    <a:pos x="T2" y="T3"/>
                  </a:cxn>
                  <a:cxn ang="0">
                    <a:pos x="T4" y="T5"/>
                  </a:cxn>
                  <a:cxn ang="0">
                    <a:pos x="T6" y="T7"/>
                  </a:cxn>
                  <a:cxn ang="0">
                    <a:pos x="T8" y="T9"/>
                  </a:cxn>
                  <a:cxn ang="0">
                    <a:pos x="T10" y="T11"/>
                  </a:cxn>
                </a:cxnLst>
                <a:rect l="0" t="0" r="r" b="b"/>
                <a:pathLst>
                  <a:path w="44" h="7">
                    <a:moveTo>
                      <a:pt x="0" y="7"/>
                    </a:moveTo>
                    <a:lnTo>
                      <a:pt x="0" y="7"/>
                    </a:lnTo>
                    <a:lnTo>
                      <a:pt x="4" y="0"/>
                    </a:lnTo>
                    <a:lnTo>
                      <a:pt x="44" y="7"/>
                    </a:lnTo>
                    <a:lnTo>
                      <a:pt x="14" y="7"/>
                    </a:lnTo>
                    <a:lnTo>
                      <a:pt x="0" y="7"/>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77" name="Freeform 527"/>
              <p:cNvSpPr>
                <a:spLocks/>
              </p:cNvSpPr>
              <p:nvPr/>
            </p:nvSpPr>
            <p:spPr bwMode="gray">
              <a:xfrm>
                <a:off x="1647" y="610"/>
                <a:ext cx="880" cy="815"/>
              </a:xfrm>
              <a:custGeom>
                <a:avLst/>
                <a:gdLst>
                  <a:gd name="T0" fmla="*/ 66 w 941"/>
                  <a:gd name="T1" fmla="*/ 162 h 686"/>
                  <a:gd name="T2" fmla="*/ 133 w 941"/>
                  <a:gd name="T3" fmla="*/ 136 h 686"/>
                  <a:gd name="T4" fmla="*/ 108 w 941"/>
                  <a:gd name="T5" fmla="*/ 132 h 686"/>
                  <a:gd name="T6" fmla="*/ 177 w 941"/>
                  <a:gd name="T7" fmla="*/ 89 h 686"/>
                  <a:gd name="T8" fmla="*/ 202 w 941"/>
                  <a:gd name="T9" fmla="*/ 59 h 686"/>
                  <a:gd name="T10" fmla="*/ 300 w 941"/>
                  <a:gd name="T11" fmla="*/ 58 h 686"/>
                  <a:gd name="T12" fmla="*/ 335 w 941"/>
                  <a:gd name="T13" fmla="*/ 50 h 686"/>
                  <a:gd name="T14" fmla="*/ 421 w 941"/>
                  <a:gd name="T15" fmla="*/ 58 h 686"/>
                  <a:gd name="T16" fmla="*/ 410 w 941"/>
                  <a:gd name="T17" fmla="*/ 29 h 686"/>
                  <a:gd name="T18" fmla="*/ 445 w 941"/>
                  <a:gd name="T19" fmla="*/ 26 h 686"/>
                  <a:gd name="T20" fmla="*/ 452 w 941"/>
                  <a:gd name="T21" fmla="*/ 9 h 686"/>
                  <a:gd name="T22" fmla="*/ 513 w 941"/>
                  <a:gd name="T23" fmla="*/ 12 h 686"/>
                  <a:gd name="T24" fmla="*/ 715 w 941"/>
                  <a:gd name="T25" fmla="*/ 9 h 686"/>
                  <a:gd name="T26" fmla="*/ 561 w 941"/>
                  <a:gd name="T27" fmla="*/ 26 h 686"/>
                  <a:gd name="T28" fmla="*/ 748 w 941"/>
                  <a:gd name="T29" fmla="*/ 26 h 686"/>
                  <a:gd name="T30" fmla="*/ 646 w 941"/>
                  <a:gd name="T31" fmla="*/ 57 h 686"/>
                  <a:gd name="T32" fmla="*/ 727 w 941"/>
                  <a:gd name="T33" fmla="*/ 65 h 686"/>
                  <a:gd name="T34" fmla="*/ 743 w 941"/>
                  <a:gd name="T35" fmla="*/ 114 h 686"/>
                  <a:gd name="T36" fmla="*/ 858 w 941"/>
                  <a:gd name="T37" fmla="*/ 65 h 686"/>
                  <a:gd name="T38" fmla="*/ 899 w 941"/>
                  <a:gd name="T39" fmla="*/ 100 h 686"/>
                  <a:gd name="T40" fmla="*/ 816 w 941"/>
                  <a:gd name="T41" fmla="*/ 138 h 686"/>
                  <a:gd name="T42" fmla="*/ 836 w 941"/>
                  <a:gd name="T43" fmla="*/ 155 h 686"/>
                  <a:gd name="T44" fmla="*/ 833 w 941"/>
                  <a:gd name="T45" fmla="*/ 207 h 686"/>
                  <a:gd name="T46" fmla="*/ 849 w 941"/>
                  <a:gd name="T47" fmla="*/ 235 h 686"/>
                  <a:gd name="T48" fmla="*/ 794 w 941"/>
                  <a:gd name="T49" fmla="*/ 256 h 686"/>
                  <a:gd name="T50" fmla="*/ 827 w 941"/>
                  <a:gd name="T51" fmla="*/ 290 h 686"/>
                  <a:gd name="T52" fmla="*/ 809 w 941"/>
                  <a:gd name="T53" fmla="*/ 295 h 686"/>
                  <a:gd name="T54" fmla="*/ 781 w 941"/>
                  <a:gd name="T55" fmla="*/ 314 h 686"/>
                  <a:gd name="T56" fmla="*/ 755 w 941"/>
                  <a:gd name="T57" fmla="*/ 330 h 686"/>
                  <a:gd name="T58" fmla="*/ 746 w 941"/>
                  <a:gd name="T59" fmla="*/ 363 h 686"/>
                  <a:gd name="T60" fmla="*/ 771 w 941"/>
                  <a:gd name="T61" fmla="*/ 396 h 686"/>
                  <a:gd name="T62" fmla="*/ 795 w 941"/>
                  <a:gd name="T63" fmla="*/ 427 h 686"/>
                  <a:gd name="T64" fmla="*/ 748 w 941"/>
                  <a:gd name="T65" fmla="*/ 403 h 686"/>
                  <a:gd name="T66" fmla="*/ 681 w 941"/>
                  <a:gd name="T67" fmla="*/ 427 h 686"/>
                  <a:gd name="T68" fmla="*/ 783 w 941"/>
                  <a:gd name="T69" fmla="*/ 442 h 686"/>
                  <a:gd name="T70" fmla="*/ 626 w 941"/>
                  <a:gd name="T71" fmla="*/ 476 h 686"/>
                  <a:gd name="T72" fmla="*/ 575 w 941"/>
                  <a:gd name="T73" fmla="*/ 535 h 686"/>
                  <a:gd name="T74" fmla="*/ 556 w 941"/>
                  <a:gd name="T75" fmla="*/ 537 h 686"/>
                  <a:gd name="T76" fmla="*/ 509 w 941"/>
                  <a:gd name="T77" fmla="*/ 571 h 686"/>
                  <a:gd name="T78" fmla="*/ 503 w 941"/>
                  <a:gd name="T79" fmla="*/ 600 h 686"/>
                  <a:gd name="T80" fmla="*/ 478 w 941"/>
                  <a:gd name="T81" fmla="*/ 616 h 686"/>
                  <a:gd name="T82" fmla="*/ 467 w 941"/>
                  <a:gd name="T83" fmla="*/ 676 h 686"/>
                  <a:gd name="T84" fmla="*/ 429 w 941"/>
                  <a:gd name="T85" fmla="*/ 667 h 686"/>
                  <a:gd name="T86" fmla="*/ 383 w 941"/>
                  <a:gd name="T87" fmla="*/ 654 h 686"/>
                  <a:gd name="T88" fmla="*/ 335 w 941"/>
                  <a:gd name="T89" fmla="*/ 603 h 686"/>
                  <a:gd name="T90" fmla="*/ 324 w 941"/>
                  <a:gd name="T91" fmla="*/ 590 h 686"/>
                  <a:gd name="T92" fmla="*/ 296 w 941"/>
                  <a:gd name="T93" fmla="*/ 512 h 686"/>
                  <a:gd name="T94" fmla="*/ 338 w 941"/>
                  <a:gd name="T95" fmla="*/ 482 h 686"/>
                  <a:gd name="T96" fmla="*/ 350 w 941"/>
                  <a:gd name="T97" fmla="*/ 438 h 686"/>
                  <a:gd name="T98" fmla="*/ 336 w 941"/>
                  <a:gd name="T99" fmla="*/ 423 h 686"/>
                  <a:gd name="T100" fmla="*/ 317 w 941"/>
                  <a:gd name="T101" fmla="*/ 407 h 686"/>
                  <a:gd name="T102" fmla="*/ 300 w 941"/>
                  <a:gd name="T103" fmla="*/ 384 h 686"/>
                  <a:gd name="T104" fmla="*/ 283 w 941"/>
                  <a:gd name="T105" fmla="*/ 384 h 686"/>
                  <a:gd name="T106" fmla="*/ 277 w 941"/>
                  <a:gd name="T107" fmla="*/ 342 h 686"/>
                  <a:gd name="T108" fmla="*/ 223 w 941"/>
                  <a:gd name="T109" fmla="*/ 271 h 686"/>
                  <a:gd name="T110" fmla="*/ 94 w 941"/>
                  <a:gd name="T111" fmla="*/ 256 h 686"/>
                  <a:gd name="T112" fmla="*/ 75 w 941"/>
                  <a:gd name="T113" fmla="*/ 242 h 686"/>
                  <a:gd name="T114" fmla="*/ 113 w 941"/>
                  <a:gd name="T115" fmla="*/ 223 h 686"/>
                  <a:gd name="T116" fmla="*/ 0 w 941"/>
                  <a:gd name="T117" fmla="*/ 19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1" h="686">
                    <a:moveTo>
                      <a:pt x="0" y="193"/>
                    </a:moveTo>
                    <a:lnTo>
                      <a:pt x="0" y="193"/>
                    </a:lnTo>
                    <a:lnTo>
                      <a:pt x="5" y="181"/>
                    </a:lnTo>
                    <a:lnTo>
                      <a:pt x="66" y="162"/>
                    </a:lnTo>
                    <a:lnTo>
                      <a:pt x="106" y="162"/>
                    </a:lnTo>
                    <a:lnTo>
                      <a:pt x="126" y="147"/>
                    </a:lnTo>
                    <a:lnTo>
                      <a:pt x="120" y="142"/>
                    </a:lnTo>
                    <a:lnTo>
                      <a:pt x="133" y="136"/>
                    </a:lnTo>
                    <a:lnTo>
                      <a:pt x="122" y="133"/>
                    </a:lnTo>
                    <a:lnTo>
                      <a:pt x="144" y="127"/>
                    </a:lnTo>
                    <a:lnTo>
                      <a:pt x="137" y="121"/>
                    </a:lnTo>
                    <a:lnTo>
                      <a:pt x="108" y="132"/>
                    </a:lnTo>
                    <a:lnTo>
                      <a:pt x="82" y="118"/>
                    </a:lnTo>
                    <a:lnTo>
                      <a:pt x="117" y="110"/>
                    </a:lnTo>
                    <a:lnTo>
                      <a:pt x="136" y="89"/>
                    </a:lnTo>
                    <a:lnTo>
                      <a:pt x="177" y="89"/>
                    </a:lnTo>
                    <a:lnTo>
                      <a:pt x="175" y="65"/>
                    </a:lnTo>
                    <a:lnTo>
                      <a:pt x="207" y="65"/>
                    </a:lnTo>
                    <a:lnTo>
                      <a:pt x="239" y="80"/>
                    </a:lnTo>
                    <a:lnTo>
                      <a:pt x="202" y="59"/>
                    </a:lnTo>
                    <a:lnTo>
                      <a:pt x="272" y="45"/>
                    </a:lnTo>
                    <a:lnTo>
                      <a:pt x="289" y="54"/>
                    </a:lnTo>
                    <a:lnTo>
                      <a:pt x="292" y="74"/>
                    </a:lnTo>
                    <a:lnTo>
                      <a:pt x="300" y="58"/>
                    </a:lnTo>
                    <a:lnTo>
                      <a:pt x="347" y="70"/>
                    </a:lnTo>
                    <a:lnTo>
                      <a:pt x="330" y="60"/>
                    </a:lnTo>
                    <a:lnTo>
                      <a:pt x="351" y="61"/>
                    </a:lnTo>
                    <a:lnTo>
                      <a:pt x="335" y="50"/>
                    </a:lnTo>
                    <a:lnTo>
                      <a:pt x="328" y="39"/>
                    </a:lnTo>
                    <a:lnTo>
                      <a:pt x="338" y="38"/>
                    </a:lnTo>
                    <a:lnTo>
                      <a:pt x="429" y="66"/>
                    </a:lnTo>
                    <a:lnTo>
                      <a:pt x="421" y="58"/>
                    </a:lnTo>
                    <a:lnTo>
                      <a:pt x="441" y="57"/>
                    </a:lnTo>
                    <a:lnTo>
                      <a:pt x="429" y="47"/>
                    </a:lnTo>
                    <a:lnTo>
                      <a:pt x="459" y="50"/>
                    </a:lnTo>
                    <a:lnTo>
                      <a:pt x="410" y="29"/>
                    </a:lnTo>
                    <a:lnTo>
                      <a:pt x="499" y="39"/>
                    </a:lnTo>
                    <a:lnTo>
                      <a:pt x="478" y="27"/>
                    </a:lnTo>
                    <a:lnTo>
                      <a:pt x="427" y="26"/>
                    </a:lnTo>
                    <a:lnTo>
                      <a:pt x="445" y="26"/>
                    </a:lnTo>
                    <a:lnTo>
                      <a:pt x="413" y="14"/>
                    </a:lnTo>
                    <a:lnTo>
                      <a:pt x="451" y="18"/>
                    </a:lnTo>
                    <a:lnTo>
                      <a:pt x="435" y="12"/>
                    </a:lnTo>
                    <a:lnTo>
                      <a:pt x="452" y="9"/>
                    </a:lnTo>
                    <a:lnTo>
                      <a:pt x="515" y="29"/>
                    </a:lnTo>
                    <a:lnTo>
                      <a:pt x="509" y="22"/>
                    </a:lnTo>
                    <a:lnTo>
                      <a:pt x="538" y="14"/>
                    </a:lnTo>
                    <a:lnTo>
                      <a:pt x="513" y="12"/>
                    </a:lnTo>
                    <a:lnTo>
                      <a:pt x="513" y="3"/>
                    </a:lnTo>
                    <a:lnTo>
                      <a:pt x="529" y="0"/>
                    </a:lnTo>
                    <a:lnTo>
                      <a:pt x="702" y="3"/>
                    </a:lnTo>
                    <a:lnTo>
                      <a:pt x="715" y="9"/>
                    </a:lnTo>
                    <a:lnTo>
                      <a:pt x="709" y="12"/>
                    </a:lnTo>
                    <a:lnTo>
                      <a:pt x="593" y="14"/>
                    </a:lnTo>
                    <a:lnTo>
                      <a:pt x="607" y="19"/>
                    </a:lnTo>
                    <a:lnTo>
                      <a:pt x="561" y="26"/>
                    </a:lnTo>
                    <a:lnTo>
                      <a:pt x="726" y="14"/>
                    </a:lnTo>
                    <a:lnTo>
                      <a:pt x="732" y="23"/>
                    </a:lnTo>
                    <a:lnTo>
                      <a:pt x="709" y="30"/>
                    </a:lnTo>
                    <a:lnTo>
                      <a:pt x="748" y="26"/>
                    </a:lnTo>
                    <a:lnTo>
                      <a:pt x="791" y="35"/>
                    </a:lnTo>
                    <a:lnTo>
                      <a:pt x="726" y="54"/>
                    </a:lnTo>
                    <a:lnTo>
                      <a:pt x="621" y="53"/>
                    </a:lnTo>
                    <a:lnTo>
                      <a:pt x="646" y="57"/>
                    </a:lnTo>
                    <a:lnTo>
                      <a:pt x="602" y="65"/>
                    </a:lnTo>
                    <a:lnTo>
                      <a:pt x="602" y="72"/>
                    </a:lnTo>
                    <a:lnTo>
                      <a:pt x="716" y="59"/>
                    </a:lnTo>
                    <a:lnTo>
                      <a:pt x="727" y="65"/>
                    </a:lnTo>
                    <a:lnTo>
                      <a:pt x="702" y="78"/>
                    </a:lnTo>
                    <a:lnTo>
                      <a:pt x="776" y="57"/>
                    </a:lnTo>
                    <a:lnTo>
                      <a:pt x="781" y="77"/>
                    </a:lnTo>
                    <a:lnTo>
                      <a:pt x="743" y="114"/>
                    </a:lnTo>
                    <a:lnTo>
                      <a:pt x="816" y="72"/>
                    </a:lnTo>
                    <a:lnTo>
                      <a:pt x="814" y="78"/>
                    </a:lnTo>
                    <a:lnTo>
                      <a:pt x="849" y="78"/>
                    </a:lnTo>
                    <a:lnTo>
                      <a:pt x="858" y="65"/>
                    </a:lnTo>
                    <a:lnTo>
                      <a:pt x="895" y="61"/>
                    </a:lnTo>
                    <a:lnTo>
                      <a:pt x="941" y="73"/>
                    </a:lnTo>
                    <a:lnTo>
                      <a:pt x="897" y="93"/>
                    </a:lnTo>
                    <a:lnTo>
                      <a:pt x="899" y="100"/>
                    </a:lnTo>
                    <a:lnTo>
                      <a:pt x="797" y="110"/>
                    </a:lnTo>
                    <a:lnTo>
                      <a:pt x="878" y="112"/>
                    </a:lnTo>
                    <a:lnTo>
                      <a:pt x="812" y="127"/>
                    </a:lnTo>
                    <a:lnTo>
                      <a:pt x="816" y="138"/>
                    </a:lnTo>
                    <a:lnTo>
                      <a:pt x="861" y="127"/>
                    </a:lnTo>
                    <a:lnTo>
                      <a:pt x="829" y="142"/>
                    </a:lnTo>
                    <a:lnTo>
                      <a:pt x="824" y="161"/>
                    </a:lnTo>
                    <a:lnTo>
                      <a:pt x="836" y="155"/>
                    </a:lnTo>
                    <a:lnTo>
                      <a:pt x="804" y="173"/>
                    </a:lnTo>
                    <a:lnTo>
                      <a:pt x="793" y="207"/>
                    </a:lnTo>
                    <a:lnTo>
                      <a:pt x="809" y="200"/>
                    </a:lnTo>
                    <a:lnTo>
                      <a:pt x="833" y="207"/>
                    </a:lnTo>
                    <a:lnTo>
                      <a:pt x="810" y="207"/>
                    </a:lnTo>
                    <a:lnTo>
                      <a:pt x="810" y="218"/>
                    </a:lnTo>
                    <a:lnTo>
                      <a:pt x="847" y="221"/>
                    </a:lnTo>
                    <a:lnTo>
                      <a:pt x="849" y="235"/>
                    </a:lnTo>
                    <a:lnTo>
                      <a:pt x="794" y="232"/>
                    </a:lnTo>
                    <a:lnTo>
                      <a:pt x="809" y="237"/>
                    </a:lnTo>
                    <a:lnTo>
                      <a:pt x="779" y="242"/>
                    </a:lnTo>
                    <a:lnTo>
                      <a:pt x="794" y="256"/>
                    </a:lnTo>
                    <a:lnTo>
                      <a:pt x="822" y="256"/>
                    </a:lnTo>
                    <a:lnTo>
                      <a:pt x="805" y="264"/>
                    </a:lnTo>
                    <a:lnTo>
                      <a:pt x="827" y="271"/>
                    </a:lnTo>
                    <a:lnTo>
                      <a:pt x="827" y="290"/>
                    </a:lnTo>
                    <a:lnTo>
                      <a:pt x="787" y="279"/>
                    </a:lnTo>
                    <a:lnTo>
                      <a:pt x="810" y="289"/>
                    </a:lnTo>
                    <a:lnTo>
                      <a:pt x="797" y="295"/>
                    </a:lnTo>
                    <a:lnTo>
                      <a:pt x="809" y="295"/>
                    </a:lnTo>
                    <a:lnTo>
                      <a:pt x="805" y="305"/>
                    </a:lnTo>
                    <a:lnTo>
                      <a:pt x="834" y="311"/>
                    </a:lnTo>
                    <a:lnTo>
                      <a:pt x="789" y="308"/>
                    </a:lnTo>
                    <a:lnTo>
                      <a:pt x="781" y="314"/>
                    </a:lnTo>
                    <a:lnTo>
                      <a:pt x="816" y="329"/>
                    </a:lnTo>
                    <a:lnTo>
                      <a:pt x="810" y="341"/>
                    </a:lnTo>
                    <a:lnTo>
                      <a:pt x="782" y="348"/>
                    </a:lnTo>
                    <a:lnTo>
                      <a:pt x="755" y="330"/>
                    </a:lnTo>
                    <a:lnTo>
                      <a:pt x="713" y="345"/>
                    </a:lnTo>
                    <a:lnTo>
                      <a:pt x="743" y="354"/>
                    </a:lnTo>
                    <a:lnTo>
                      <a:pt x="715" y="362"/>
                    </a:lnTo>
                    <a:lnTo>
                      <a:pt x="746" y="363"/>
                    </a:lnTo>
                    <a:lnTo>
                      <a:pt x="735" y="381"/>
                    </a:lnTo>
                    <a:lnTo>
                      <a:pt x="748" y="370"/>
                    </a:lnTo>
                    <a:lnTo>
                      <a:pt x="781" y="384"/>
                    </a:lnTo>
                    <a:lnTo>
                      <a:pt x="771" y="396"/>
                    </a:lnTo>
                    <a:lnTo>
                      <a:pt x="789" y="392"/>
                    </a:lnTo>
                    <a:lnTo>
                      <a:pt x="781" y="404"/>
                    </a:lnTo>
                    <a:lnTo>
                      <a:pt x="793" y="398"/>
                    </a:lnTo>
                    <a:lnTo>
                      <a:pt x="795" y="427"/>
                    </a:lnTo>
                    <a:lnTo>
                      <a:pt x="781" y="416"/>
                    </a:lnTo>
                    <a:lnTo>
                      <a:pt x="781" y="427"/>
                    </a:lnTo>
                    <a:lnTo>
                      <a:pt x="767" y="427"/>
                    </a:lnTo>
                    <a:lnTo>
                      <a:pt x="748" y="403"/>
                    </a:lnTo>
                    <a:lnTo>
                      <a:pt x="703" y="389"/>
                    </a:lnTo>
                    <a:lnTo>
                      <a:pt x="734" y="404"/>
                    </a:lnTo>
                    <a:lnTo>
                      <a:pt x="692" y="413"/>
                    </a:lnTo>
                    <a:lnTo>
                      <a:pt x="681" y="427"/>
                    </a:lnTo>
                    <a:lnTo>
                      <a:pt x="720" y="430"/>
                    </a:lnTo>
                    <a:lnTo>
                      <a:pt x="688" y="438"/>
                    </a:lnTo>
                    <a:lnTo>
                      <a:pt x="736" y="428"/>
                    </a:lnTo>
                    <a:lnTo>
                      <a:pt x="783" y="442"/>
                    </a:lnTo>
                    <a:lnTo>
                      <a:pt x="722" y="475"/>
                    </a:lnTo>
                    <a:lnTo>
                      <a:pt x="662" y="490"/>
                    </a:lnTo>
                    <a:lnTo>
                      <a:pt x="641" y="491"/>
                    </a:lnTo>
                    <a:lnTo>
                      <a:pt x="626" y="476"/>
                    </a:lnTo>
                    <a:lnTo>
                      <a:pt x="634" y="491"/>
                    </a:lnTo>
                    <a:lnTo>
                      <a:pt x="615" y="500"/>
                    </a:lnTo>
                    <a:lnTo>
                      <a:pt x="593" y="536"/>
                    </a:lnTo>
                    <a:lnTo>
                      <a:pt x="575" y="535"/>
                    </a:lnTo>
                    <a:lnTo>
                      <a:pt x="572" y="546"/>
                    </a:lnTo>
                    <a:lnTo>
                      <a:pt x="553" y="549"/>
                    </a:lnTo>
                    <a:lnTo>
                      <a:pt x="544" y="544"/>
                    </a:lnTo>
                    <a:lnTo>
                      <a:pt x="556" y="537"/>
                    </a:lnTo>
                    <a:lnTo>
                      <a:pt x="544" y="535"/>
                    </a:lnTo>
                    <a:lnTo>
                      <a:pt x="537" y="554"/>
                    </a:lnTo>
                    <a:lnTo>
                      <a:pt x="509" y="556"/>
                    </a:lnTo>
                    <a:lnTo>
                      <a:pt x="509" y="571"/>
                    </a:lnTo>
                    <a:lnTo>
                      <a:pt x="492" y="572"/>
                    </a:lnTo>
                    <a:lnTo>
                      <a:pt x="507" y="585"/>
                    </a:lnTo>
                    <a:lnTo>
                      <a:pt x="486" y="586"/>
                    </a:lnTo>
                    <a:lnTo>
                      <a:pt x="503" y="600"/>
                    </a:lnTo>
                    <a:lnTo>
                      <a:pt x="488" y="600"/>
                    </a:lnTo>
                    <a:lnTo>
                      <a:pt x="499" y="603"/>
                    </a:lnTo>
                    <a:lnTo>
                      <a:pt x="488" y="618"/>
                    </a:lnTo>
                    <a:lnTo>
                      <a:pt x="478" y="616"/>
                    </a:lnTo>
                    <a:lnTo>
                      <a:pt x="486" y="622"/>
                    </a:lnTo>
                    <a:lnTo>
                      <a:pt x="467" y="628"/>
                    </a:lnTo>
                    <a:lnTo>
                      <a:pt x="478" y="648"/>
                    </a:lnTo>
                    <a:lnTo>
                      <a:pt x="467" y="676"/>
                    </a:lnTo>
                    <a:lnTo>
                      <a:pt x="453" y="677"/>
                    </a:lnTo>
                    <a:lnTo>
                      <a:pt x="464" y="686"/>
                    </a:lnTo>
                    <a:lnTo>
                      <a:pt x="432" y="686"/>
                    </a:lnTo>
                    <a:lnTo>
                      <a:pt x="429" y="667"/>
                    </a:lnTo>
                    <a:lnTo>
                      <a:pt x="384" y="670"/>
                    </a:lnTo>
                    <a:lnTo>
                      <a:pt x="394" y="666"/>
                    </a:lnTo>
                    <a:lnTo>
                      <a:pt x="371" y="657"/>
                    </a:lnTo>
                    <a:lnTo>
                      <a:pt x="383" y="654"/>
                    </a:lnTo>
                    <a:lnTo>
                      <a:pt x="367" y="654"/>
                    </a:lnTo>
                    <a:lnTo>
                      <a:pt x="373" y="640"/>
                    </a:lnTo>
                    <a:lnTo>
                      <a:pt x="363" y="643"/>
                    </a:lnTo>
                    <a:lnTo>
                      <a:pt x="335" y="603"/>
                    </a:lnTo>
                    <a:lnTo>
                      <a:pt x="335" y="590"/>
                    </a:lnTo>
                    <a:lnTo>
                      <a:pt x="355" y="578"/>
                    </a:lnTo>
                    <a:lnTo>
                      <a:pt x="347" y="574"/>
                    </a:lnTo>
                    <a:lnTo>
                      <a:pt x="324" y="590"/>
                    </a:lnTo>
                    <a:lnTo>
                      <a:pt x="324" y="559"/>
                    </a:lnTo>
                    <a:lnTo>
                      <a:pt x="304" y="544"/>
                    </a:lnTo>
                    <a:lnTo>
                      <a:pt x="310" y="520"/>
                    </a:lnTo>
                    <a:lnTo>
                      <a:pt x="296" y="512"/>
                    </a:lnTo>
                    <a:lnTo>
                      <a:pt x="315" y="492"/>
                    </a:lnTo>
                    <a:lnTo>
                      <a:pt x="304" y="490"/>
                    </a:lnTo>
                    <a:lnTo>
                      <a:pt x="342" y="490"/>
                    </a:lnTo>
                    <a:lnTo>
                      <a:pt x="338" y="482"/>
                    </a:lnTo>
                    <a:lnTo>
                      <a:pt x="312" y="483"/>
                    </a:lnTo>
                    <a:lnTo>
                      <a:pt x="350" y="465"/>
                    </a:lnTo>
                    <a:lnTo>
                      <a:pt x="342" y="458"/>
                    </a:lnTo>
                    <a:lnTo>
                      <a:pt x="350" y="438"/>
                    </a:lnTo>
                    <a:lnTo>
                      <a:pt x="319" y="438"/>
                    </a:lnTo>
                    <a:lnTo>
                      <a:pt x="284" y="422"/>
                    </a:lnTo>
                    <a:lnTo>
                      <a:pt x="347" y="430"/>
                    </a:lnTo>
                    <a:lnTo>
                      <a:pt x="336" y="423"/>
                    </a:lnTo>
                    <a:lnTo>
                      <a:pt x="347" y="420"/>
                    </a:lnTo>
                    <a:lnTo>
                      <a:pt x="323" y="408"/>
                    </a:lnTo>
                    <a:lnTo>
                      <a:pt x="330" y="403"/>
                    </a:lnTo>
                    <a:lnTo>
                      <a:pt x="317" y="407"/>
                    </a:lnTo>
                    <a:lnTo>
                      <a:pt x="326" y="398"/>
                    </a:lnTo>
                    <a:lnTo>
                      <a:pt x="311" y="399"/>
                    </a:lnTo>
                    <a:lnTo>
                      <a:pt x="328" y="392"/>
                    </a:lnTo>
                    <a:lnTo>
                      <a:pt x="300" y="384"/>
                    </a:lnTo>
                    <a:lnTo>
                      <a:pt x="294" y="398"/>
                    </a:lnTo>
                    <a:lnTo>
                      <a:pt x="272" y="399"/>
                    </a:lnTo>
                    <a:lnTo>
                      <a:pt x="267" y="392"/>
                    </a:lnTo>
                    <a:lnTo>
                      <a:pt x="283" y="384"/>
                    </a:lnTo>
                    <a:lnTo>
                      <a:pt x="271" y="384"/>
                    </a:lnTo>
                    <a:lnTo>
                      <a:pt x="284" y="358"/>
                    </a:lnTo>
                    <a:lnTo>
                      <a:pt x="268" y="354"/>
                    </a:lnTo>
                    <a:lnTo>
                      <a:pt x="277" y="342"/>
                    </a:lnTo>
                    <a:lnTo>
                      <a:pt x="250" y="310"/>
                    </a:lnTo>
                    <a:lnTo>
                      <a:pt x="259" y="309"/>
                    </a:lnTo>
                    <a:lnTo>
                      <a:pt x="223" y="282"/>
                    </a:lnTo>
                    <a:lnTo>
                      <a:pt x="223" y="271"/>
                    </a:lnTo>
                    <a:lnTo>
                      <a:pt x="187" y="259"/>
                    </a:lnTo>
                    <a:lnTo>
                      <a:pt x="152" y="251"/>
                    </a:lnTo>
                    <a:lnTo>
                      <a:pt x="119" y="263"/>
                    </a:lnTo>
                    <a:lnTo>
                      <a:pt x="94" y="256"/>
                    </a:lnTo>
                    <a:lnTo>
                      <a:pt x="103" y="265"/>
                    </a:lnTo>
                    <a:lnTo>
                      <a:pt x="75" y="262"/>
                    </a:lnTo>
                    <a:lnTo>
                      <a:pt x="53" y="251"/>
                    </a:lnTo>
                    <a:lnTo>
                      <a:pt x="75" y="242"/>
                    </a:lnTo>
                    <a:lnTo>
                      <a:pt x="24" y="232"/>
                    </a:lnTo>
                    <a:lnTo>
                      <a:pt x="43" y="223"/>
                    </a:lnTo>
                    <a:lnTo>
                      <a:pt x="106" y="226"/>
                    </a:lnTo>
                    <a:lnTo>
                      <a:pt x="113" y="223"/>
                    </a:lnTo>
                    <a:lnTo>
                      <a:pt x="102" y="217"/>
                    </a:lnTo>
                    <a:lnTo>
                      <a:pt x="113" y="212"/>
                    </a:lnTo>
                    <a:lnTo>
                      <a:pt x="56" y="216"/>
                    </a:lnTo>
                    <a:lnTo>
                      <a:pt x="0" y="193"/>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78" name="Freeform 528"/>
              <p:cNvSpPr>
                <a:spLocks/>
              </p:cNvSpPr>
              <p:nvPr/>
            </p:nvSpPr>
            <p:spPr bwMode="gray">
              <a:xfrm>
                <a:off x="1366" y="2354"/>
                <a:ext cx="58" cy="80"/>
              </a:xfrm>
              <a:custGeom>
                <a:avLst/>
                <a:gdLst>
                  <a:gd name="T0" fmla="*/ 0 w 62"/>
                  <a:gd name="T1" fmla="*/ 53 h 67"/>
                  <a:gd name="T2" fmla="*/ 0 w 62"/>
                  <a:gd name="T3" fmla="*/ 53 h 67"/>
                  <a:gd name="T4" fmla="*/ 14 w 62"/>
                  <a:gd name="T5" fmla="*/ 29 h 67"/>
                  <a:gd name="T6" fmla="*/ 29 w 62"/>
                  <a:gd name="T7" fmla="*/ 28 h 67"/>
                  <a:gd name="T8" fmla="*/ 14 w 62"/>
                  <a:gd name="T9" fmla="*/ 9 h 67"/>
                  <a:gd name="T10" fmla="*/ 49 w 62"/>
                  <a:gd name="T11" fmla="*/ 0 h 67"/>
                  <a:gd name="T12" fmla="*/ 54 w 62"/>
                  <a:gd name="T13" fmla="*/ 32 h 67"/>
                  <a:gd name="T14" fmla="*/ 62 w 62"/>
                  <a:gd name="T15" fmla="*/ 34 h 67"/>
                  <a:gd name="T16" fmla="*/ 46 w 62"/>
                  <a:gd name="T17" fmla="*/ 54 h 67"/>
                  <a:gd name="T18" fmla="*/ 36 w 62"/>
                  <a:gd name="T19" fmla="*/ 67 h 67"/>
                  <a:gd name="T20" fmla="*/ 0 w 62"/>
                  <a:gd name="T21"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67">
                    <a:moveTo>
                      <a:pt x="0" y="53"/>
                    </a:moveTo>
                    <a:lnTo>
                      <a:pt x="0" y="53"/>
                    </a:lnTo>
                    <a:lnTo>
                      <a:pt x="14" y="29"/>
                    </a:lnTo>
                    <a:lnTo>
                      <a:pt x="29" y="28"/>
                    </a:lnTo>
                    <a:lnTo>
                      <a:pt x="14" y="9"/>
                    </a:lnTo>
                    <a:lnTo>
                      <a:pt x="49" y="0"/>
                    </a:lnTo>
                    <a:lnTo>
                      <a:pt x="54" y="32"/>
                    </a:lnTo>
                    <a:lnTo>
                      <a:pt x="62" y="34"/>
                    </a:lnTo>
                    <a:lnTo>
                      <a:pt x="46" y="54"/>
                    </a:lnTo>
                    <a:lnTo>
                      <a:pt x="36" y="67"/>
                    </a:lnTo>
                    <a:lnTo>
                      <a:pt x="0" y="53"/>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79" name="Freeform 529"/>
              <p:cNvSpPr>
                <a:spLocks/>
              </p:cNvSpPr>
              <p:nvPr/>
            </p:nvSpPr>
            <p:spPr bwMode="gray">
              <a:xfrm>
                <a:off x="1818" y="2532"/>
                <a:ext cx="68" cy="124"/>
              </a:xfrm>
              <a:custGeom>
                <a:avLst/>
                <a:gdLst>
                  <a:gd name="T0" fmla="*/ 0 w 72"/>
                  <a:gd name="T1" fmla="*/ 34 h 105"/>
                  <a:gd name="T2" fmla="*/ 0 w 72"/>
                  <a:gd name="T3" fmla="*/ 34 h 105"/>
                  <a:gd name="T4" fmla="*/ 9 w 72"/>
                  <a:gd name="T5" fmla="*/ 49 h 105"/>
                  <a:gd name="T6" fmla="*/ 24 w 72"/>
                  <a:gd name="T7" fmla="*/ 59 h 105"/>
                  <a:gd name="T8" fmla="*/ 20 w 72"/>
                  <a:gd name="T9" fmla="*/ 90 h 105"/>
                  <a:gd name="T10" fmla="*/ 29 w 72"/>
                  <a:gd name="T11" fmla="*/ 105 h 105"/>
                  <a:gd name="T12" fmla="*/ 72 w 72"/>
                  <a:gd name="T13" fmla="*/ 99 h 105"/>
                  <a:gd name="T14" fmla="*/ 48 w 72"/>
                  <a:gd name="T15" fmla="*/ 66 h 105"/>
                  <a:gd name="T16" fmla="*/ 65 w 72"/>
                  <a:gd name="T17" fmla="*/ 39 h 105"/>
                  <a:gd name="T18" fmla="*/ 21 w 72"/>
                  <a:gd name="T19" fmla="*/ 0 h 105"/>
                  <a:gd name="T20" fmla="*/ 6 w 72"/>
                  <a:gd name="T21" fmla="*/ 11 h 105"/>
                  <a:gd name="T22" fmla="*/ 12 w 72"/>
                  <a:gd name="T23" fmla="*/ 22 h 105"/>
                  <a:gd name="T24" fmla="*/ 0 w 72"/>
                  <a:gd name="T25" fmla="*/ 3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05">
                    <a:moveTo>
                      <a:pt x="0" y="34"/>
                    </a:moveTo>
                    <a:lnTo>
                      <a:pt x="0" y="34"/>
                    </a:lnTo>
                    <a:lnTo>
                      <a:pt x="9" y="49"/>
                    </a:lnTo>
                    <a:lnTo>
                      <a:pt x="24" y="59"/>
                    </a:lnTo>
                    <a:lnTo>
                      <a:pt x="20" y="90"/>
                    </a:lnTo>
                    <a:lnTo>
                      <a:pt x="29" y="105"/>
                    </a:lnTo>
                    <a:lnTo>
                      <a:pt x="72" y="99"/>
                    </a:lnTo>
                    <a:lnTo>
                      <a:pt x="48" y="66"/>
                    </a:lnTo>
                    <a:lnTo>
                      <a:pt x="65" y="39"/>
                    </a:lnTo>
                    <a:lnTo>
                      <a:pt x="21" y="0"/>
                    </a:lnTo>
                    <a:lnTo>
                      <a:pt x="6" y="11"/>
                    </a:lnTo>
                    <a:lnTo>
                      <a:pt x="12" y="22"/>
                    </a:lnTo>
                    <a:lnTo>
                      <a:pt x="0" y="34"/>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80" name="Freeform 530"/>
              <p:cNvSpPr>
                <a:spLocks/>
              </p:cNvSpPr>
              <p:nvPr/>
            </p:nvSpPr>
            <p:spPr bwMode="gray">
              <a:xfrm>
                <a:off x="1626" y="2318"/>
                <a:ext cx="38" cy="33"/>
              </a:xfrm>
              <a:custGeom>
                <a:avLst/>
                <a:gdLst>
                  <a:gd name="T0" fmla="*/ 0 w 40"/>
                  <a:gd name="T1" fmla="*/ 21 h 28"/>
                  <a:gd name="T2" fmla="*/ 0 w 40"/>
                  <a:gd name="T3" fmla="*/ 21 h 28"/>
                  <a:gd name="T4" fmla="*/ 30 w 40"/>
                  <a:gd name="T5" fmla="*/ 20 h 28"/>
                  <a:gd name="T6" fmla="*/ 16 w 40"/>
                  <a:gd name="T7" fmla="*/ 1 h 28"/>
                  <a:gd name="T8" fmla="*/ 40 w 40"/>
                  <a:gd name="T9" fmla="*/ 0 h 28"/>
                  <a:gd name="T10" fmla="*/ 40 w 40"/>
                  <a:gd name="T11" fmla="*/ 28 h 28"/>
                  <a:gd name="T12" fmla="*/ 0 w 40"/>
                  <a:gd name="T13" fmla="*/ 21 h 28"/>
                </a:gdLst>
                <a:ahLst/>
                <a:cxnLst>
                  <a:cxn ang="0">
                    <a:pos x="T0" y="T1"/>
                  </a:cxn>
                  <a:cxn ang="0">
                    <a:pos x="T2" y="T3"/>
                  </a:cxn>
                  <a:cxn ang="0">
                    <a:pos x="T4" y="T5"/>
                  </a:cxn>
                  <a:cxn ang="0">
                    <a:pos x="T6" y="T7"/>
                  </a:cxn>
                  <a:cxn ang="0">
                    <a:pos x="T8" y="T9"/>
                  </a:cxn>
                  <a:cxn ang="0">
                    <a:pos x="T10" y="T11"/>
                  </a:cxn>
                  <a:cxn ang="0">
                    <a:pos x="T12" y="T13"/>
                  </a:cxn>
                </a:cxnLst>
                <a:rect l="0" t="0" r="r" b="b"/>
                <a:pathLst>
                  <a:path w="40" h="28">
                    <a:moveTo>
                      <a:pt x="0" y="21"/>
                    </a:moveTo>
                    <a:lnTo>
                      <a:pt x="0" y="21"/>
                    </a:lnTo>
                    <a:lnTo>
                      <a:pt x="30" y="20"/>
                    </a:lnTo>
                    <a:lnTo>
                      <a:pt x="16" y="1"/>
                    </a:lnTo>
                    <a:lnTo>
                      <a:pt x="40" y="0"/>
                    </a:lnTo>
                    <a:lnTo>
                      <a:pt x="40" y="28"/>
                    </a:lnTo>
                    <a:lnTo>
                      <a:pt x="0" y="21"/>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81" name="Freeform 531"/>
              <p:cNvSpPr>
                <a:spLocks/>
              </p:cNvSpPr>
              <p:nvPr/>
            </p:nvSpPr>
            <p:spPr bwMode="gray">
              <a:xfrm>
                <a:off x="1409" y="2392"/>
                <a:ext cx="88" cy="54"/>
              </a:xfrm>
              <a:custGeom>
                <a:avLst/>
                <a:gdLst>
                  <a:gd name="T0" fmla="*/ 0 w 94"/>
                  <a:gd name="T1" fmla="*/ 22 h 46"/>
                  <a:gd name="T2" fmla="*/ 0 w 94"/>
                  <a:gd name="T3" fmla="*/ 22 h 46"/>
                  <a:gd name="T4" fmla="*/ 16 w 94"/>
                  <a:gd name="T5" fmla="*/ 2 h 46"/>
                  <a:gd name="T6" fmla="*/ 67 w 94"/>
                  <a:gd name="T7" fmla="*/ 0 h 46"/>
                  <a:gd name="T8" fmla="*/ 94 w 94"/>
                  <a:gd name="T9" fmla="*/ 13 h 46"/>
                  <a:gd name="T10" fmla="*/ 72 w 94"/>
                  <a:gd name="T11" fmla="*/ 17 h 46"/>
                  <a:gd name="T12" fmla="*/ 32 w 94"/>
                  <a:gd name="T13" fmla="*/ 46 h 46"/>
                  <a:gd name="T14" fmla="*/ 25 w 94"/>
                  <a:gd name="T15" fmla="*/ 39 h 46"/>
                  <a:gd name="T16" fmla="*/ 0 w 94"/>
                  <a:gd name="T17"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46">
                    <a:moveTo>
                      <a:pt x="0" y="22"/>
                    </a:moveTo>
                    <a:lnTo>
                      <a:pt x="0" y="22"/>
                    </a:lnTo>
                    <a:lnTo>
                      <a:pt x="16" y="2"/>
                    </a:lnTo>
                    <a:lnTo>
                      <a:pt x="67" y="0"/>
                    </a:lnTo>
                    <a:lnTo>
                      <a:pt x="94" y="13"/>
                    </a:lnTo>
                    <a:lnTo>
                      <a:pt x="72" y="17"/>
                    </a:lnTo>
                    <a:lnTo>
                      <a:pt x="32" y="46"/>
                    </a:lnTo>
                    <a:lnTo>
                      <a:pt x="25" y="39"/>
                    </a:lnTo>
                    <a:lnTo>
                      <a:pt x="0" y="22"/>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82" name="Freeform 532"/>
              <p:cNvSpPr>
                <a:spLocks/>
              </p:cNvSpPr>
              <p:nvPr/>
            </p:nvSpPr>
            <p:spPr bwMode="gray">
              <a:xfrm>
                <a:off x="2938" y="1718"/>
                <a:ext cx="98" cy="65"/>
              </a:xfrm>
              <a:custGeom>
                <a:avLst/>
                <a:gdLst>
                  <a:gd name="T0" fmla="*/ 0 w 105"/>
                  <a:gd name="T1" fmla="*/ 32 h 55"/>
                  <a:gd name="T2" fmla="*/ 0 w 105"/>
                  <a:gd name="T3" fmla="*/ 32 h 55"/>
                  <a:gd name="T4" fmla="*/ 16 w 105"/>
                  <a:gd name="T5" fmla="*/ 10 h 55"/>
                  <a:gd name="T6" fmla="*/ 37 w 105"/>
                  <a:gd name="T7" fmla="*/ 16 h 55"/>
                  <a:gd name="T8" fmla="*/ 73 w 105"/>
                  <a:gd name="T9" fmla="*/ 0 h 55"/>
                  <a:gd name="T10" fmla="*/ 94 w 105"/>
                  <a:gd name="T11" fmla="*/ 4 h 55"/>
                  <a:gd name="T12" fmla="*/ 105 w 105"/>
                  <a:gd name="T13" fmla="*/ 12 h 55"/>
                  <a:gd name="T14" fmla="*/ 64 w 105"/>
                  <a:gd name="T15" fmla="*/ 49 h 55"/>
                  <a:gd name="T16" fmla="*/ 30 w 105"/>
                  <a:gd name="T17" fmla="*/ 55 h 55"/>
                  <a:gd name="T18" fmla="*/ 0 w 105"/>
                  <a:gd name="T19" fmla="*/ 3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55">
                    <a:moveTo>
                      <a:pt x="0" y="32"/>
                    </a:moveTo>
                    <a:lnTo>
                      <a:pt x="0" y="32"/>
                    </a:lnTo>
                    <a:lnTo>
                      <a:pt x="16" y="10"/>
                    </a:lnTo>
                    <a:lnTo>
                      <a:pt x="37" y="16"/>
                    </a:lnTo>
                    <a:lnTo>
                      <a:pt x="73" y="0"/>
                    </a:lnTo>
                    <a:lnTo>
                      <a:pt x="94" y="4"/>
                    </a:lnTo>
                    <a:lnTo>
                      <a:pt x="105" y="12"/>
                    </a:lnTo>
                    <a:lnTo>
                      <a:pt x="64" y="49"/>
                    </a:lnTo>
                    <a:lnTo>
                      <a:pt x="30" y="55"/>
                    </a:lnTo>
                    <a:lnTo>
                      <a:pt x="0" y="32"/>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83" name="Freeform 533"/>
              <p:cNvSpPr>
                <a:spLocks/>
              </p:cNvSpPr>
              <p:nvPr/>
            </p:nvSpPr>
            <p:spPr bwMode="gray">
              <a:xfrm>
                <a:off x="2350" y="1241"/>
                <a:ext cx="159" cy="93"/>
              </a:xfrm>
              <a:custGeom>
                <a:avLst/>
                <a:gdLst>
                  <a:gd name="T0" fmla="*/ 0 w 171"/>
                  <a:gd name="T1" fmla="*/ 28 h 78"/>
                  <a:gd name="T2" fmla="*/ 0 w 171"/>
                  <a:gd name="T3" fmla="*/ 28 h 78"/>
                  <a:gd name="T4" fmla="*/ 11 w 171"/>
                  <a:gd name="T5" fmla="*/ 25 h 78"/>
                  <a:gd name="T6" fmla="*/ 4 w 171"/>
                  <a:gd name="T7" fmla="*/ 18 h 78"/>
                  <a:gd name="T8" fmla="*/ 20 w 171"/>
                  <a:gd name="T9" fmla="*/ 22 h 78"/>
                  <a:gd name="T10" fmla="*/ 14 w 171"/>
                  <a:gd name="T11" fmla="*/ 8 h 78"/>
                  <a:gd name="T12" fmla="*/ 30 w 171"/>
                  <a:gd name="T13" fmla="*/ 16 h 78"/>
                  <a:gd name="T14" fmla="*/ 21 w 171"/>
                  <a:gd name="T15" fmla="*/ 1 h 78"/>
                  <a:gd name="T16" fmla="*/ 48 w 171"/>
                  <a:gd name="T17" fmla="*/ 13 h 78"/>
                  <a:gd name="T18" fmla="*/ 50 w 171"/>
                  <a:gd name="T19" fmla="*/ 33 h 78"/>
                  <a:gd name="T20" fmla="*/ 65 w 171"/>
                  <a:gd name="T21" fmla="*/ 11 h 78"/>
                  <a:gd name="T22" fmla="*/ 79 w 171"/>
                  <a:gd name="T23" fmla="*/ 20 h 78"/>
                  <a:gd name="T24" fmla="*/ 88 w 171"/>
                  <a:gd name="T25" fmla="*/ 8 h 78"/>
                  <a:gd name="T26" fmla="*/ 98 w 171"/>
                  <a:gd name="T27" fmla="*/ 22 h 78"/>
                  <a:gd name="T28" fmla="*/ 96 w 171"/>
                  <a:gd name="T29" fmla="*/ 8 h 78"/>
                  <a:gd name="T30" fmla="*/ 124 w 171"/>
                  <a:gd name="T31" fmla="*/ 8 h 78"/>
                  <a:gd name="T32" fmla="*/ 127 w 171"/>
                  <a:gd name="T33" fmla="*/ 0 h 78"/>
                  <a:gd name="T34" fmla="*/ 140 w 171"/>
                  <a:gd name="T35" fmla="*/ 8 h 78"/>
                  <a:gd name="T36" fmla="*/ 155 w 171"/>
                  <a:gd name="T37" fmla="*/ 5 h 78"/>
                  <a:gd name="T38" fmla="*/ 144 w 171"/>
                  <a:gd name="T39" fmla="*/ 11 h 78"/>
                  <a:gd name="T40" fmla="*/ 171 w 171"/>
                  <a:gd name="T41" fmla="*/ 35 h 78"/>
                  <a:gd name="T42" fmla="*/ 148 w 171"/>
                  <a:gd name="T43" fmla="*/ 58 h 78"/>
                  <a:gd name="T44" fmla="*/ 86 w 171"/>
                  <a:gd name="T45" fmla="*/ 78 h 78"/>
                  <a:gd name="T46" fmla="*/ 29 w 171"/>
                  <a:gd name="T47" fmla="*/ 69 h 78"/>
                  <a:gd name="T48" fmla="*/ 42 w 171"/>
                  <a:gd name="T49" fmla="*/ 48 h 78"/>
                  <a:gd name="T50" fmla="*/ 9 w 171"/>
                  <a:gd name="T51" fmla="*/ 41 h 78"/>
                  <a:gd name="T52" fmla="*/ 42 w 171"/>
                  <a:gd name="T53" fmla="*/ 40 h 78"/>
                  <a:gd name="T54" fmla="*/ 30 w 171"/>
                  <a:gd name="T55" fmla="*/ 34 h 78"/>
                  <a:gd name="T56" fmla="*/ 42 w 171"/>
                  <a:gd name="T57" fmla="*/ 28 h 78"/>
                  <a:gd name="T58" fmla="*/ 0 w 171"/>
                  <a:gd name="T59" fmla="*/ 2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1" h="78">
                    <a:moveTo>
                      <a:pt x="0" y="28"/>
                    </a:moveTo>
                    <a:lnTo>
                      <a:pt x="0" y="28"/>
                    </a:lnTo>
                    <a:lnTo>
                      <a:pt x="11" y="25"/>
                    </a:lnTo>
                    <a:lnTo>
                      <a:pt x="4" y="18"/>
                    </a:lnTo>
                    <a:lnTo>
                      <a:pt x="20" y="22"/>
                    </a:lnTo>
                    <a:lnTo>
                      <a:pt x="14" y="8"/>
                    </a:lnTo>
                    <a:lnTo>
                      <a:pt x="30" y="16"/>
                    </a:lnTo>
                    <a:lnTo>
                      <a:pt x="21" y="1"/>
                    </a:lnTo>
                    <a:lnTo>
                      <a:pt x="48" y="13"/>
                    </a:lnTo>
                    <a:lnTo>
                      <a:pt x="50" y="33"/>
                    </a:lnTo>
                    <a:lnTo>
                      <a:pt x="65" y="11"/>
                    </a:lnTo>
                    <a:lnTo>
                      <a:pt x="79" y="20"/>
                    </a:lnTo>
                    <a:lnTo>
                      <a:pt x="88" y="8"/>
                    </a:lnTo>
                    <a:lnTo>
                      <a:pt x="98" y="22"/>
                    </a:lnTo>
                    <a:lnTo>
                      <a:pt x="96" y="8"/>
                    </a:lnTo>
                    <a:lnTo>
                      <a:pt x="124" y="8"/>
                    </a:lnTo>
                    <a:lnTo>
                      <a:pt x="127" y="0"/>
                    </a:lnTo>
                    <a:lnTo>
                      <a:pt x="140" y="8"/>
                    </a:lnTo>
                    <a:lnTo>
                      <a:pt x="155" y="5"/>
                    </a:lnTo>
                    <a:lnTo>
                      <a:pt x="144" y="11"/>
                    </a:lnTo>
                    <a:lnTo>
                      <a:pt x="171" y="35"/>
                    </a:lnTo>
                    <a:lnTo>
                      <a:pt x="148" y="58"/>
                    </a:lnTo>
                    <a:lnTo>
                      <a:pt x="86" y="78"/>
                    </a:lnTo>
                    <a:lnTo>
                      <a:pt x="29" y="69"/>
                    </a:lnTo>
                    <a:lnTo>
                      <a:pt x="42" y="48"/>
                    </a:lnTo>
                    <a:lnTo>
                      <a:pt x="9" y="41"/>
                    </a:lnTo>
                    <a:lnTo>
                      <a:pt x="42" y="40"/>
                    </a:lnTo>
                    <a:lnTo>
                      <a:pt x="30" y="34"/>
                    </a:lnTo>
                    <a:lnTo>
                      <a:pt x="42" y="28"/>
                    </a:lnTo>
                    <a:lnTo>
                      <a:pt x="0" y="28"/>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84" name="Freeform 534"/>
              <p:cNvSpPr>
                <a:spLocks/>
              </p:cNvSpPr>
              <p:nvPr/>
            </p:nvSpPr>
            <p:spPr bwMode="gray">
              <a:xfrm>
                <a:off x="3691" y="1996"/>
                <a:ext cx="427" cy="540"/>
              </a:xfrm>
              <a:custGeom>
                <a:avLst/>
                <a:gdLst>
                  <a:gd name="T0" fmla="*/ 0 w 456"/>
                  <a:gd name="T1" fmla="*/ 208 h 454"/>
                  <a:gd name="T2" fmla="*/ 0 w 456"/>
                  <a:gd name="T3" fmla="*/ 208 h 454"/>
                  <a:gd name="T4" fmla="*/ 14 w 456"/>
                  <a:gd name="T5" fmla="*/ 197 h 454"/>
                  <a:gd name="T6" fmla="*/ 49 w 456"/>
                  <a:gd name="T7" fmla="*/ 197 h 454"/>
                  <a:gd name="T8" fmla="*/ 23 w 456"/>
                  <a:gd name="T9" fmla="*/ 151 h 454"/>
                  <a:gd name="T10" fmla="*/ 38 w 456"/>
                  <a:gd name="T11" fmla="*/ 137 h 454"/>
                  <a:gd name="T12" fmla="*/ 58 w 456"/>
                  <a:gd name="T13" fmla="*/ 139 h 454"/>
                  <a:gd name="T14" fmla="*/ 105 w 456"/>
                  <a:gd name="T15" fmla="*/ 87 h 454"/>
                  <a:gd name="T16" fmla="*/ 101 w 456"/>
                  <a:gd name="T17" fmla="*/ 74 h 454"/>
                  <a:gd name="T18" fmla="*/ 115 w 456"/>
                  <a:gd name="T19" fmla="*/ 62 h 454"/>
                  <a:gd name="T20" fmla="*/ 93 w 456"/>
                  <a:gd name="T21" fmla="*/ 46 h 454"/>
                  <a:gd name="T22" fmla="*/ 92 w 456"/>
                  <a:gd name="T23" fmla="*/ 21 h 454"/>
                  <a:gd name="T24" fmla="*/ 138 w 456"/>
                  <a:gd name="T25" fmla="*/ 21 h 454"/>
                  <a:gd name="T26" fmla="*/ 150 w 456"/>
                  <a:gd name="T27" fmla="*/ 9 h 454"/>
                  <a:gd name="T28" fmla="*/ 174 w 456"/>
                  <a:gd name="T29" fmla="*/ 0 h 454"/>
                  <a:gd name="T30" fmla="*/ 190 w 456"/>
                  <a:gd name="T31" fmla="*/ 8 h 454"/>
                  <a:gd name="T32" fmla="*/ 169 w 456"/>
                  <a:gd name="T33" fmla="*/ 34 h 454"/>
                  <a:gd name="T34" fmla="*/ 179 w 456"/>
                  <a:gd name="T35" fmla="*/ 56 h 454"/>
                  <a:gd name="T36" fmla="*/ 163 w 456"/>
                  <a:gd name="T37" fmla="*/ 60 h 454"/>
                  <a:gd name="T38" fmla="*/ 170 w 456"/>
                  <a:gd name="T39" fmla="*/ 88 h 454"/>
                  <a:gd name="T40" fmla="*/ 202 w 456"/>
                  <a:gd name="T41" fmla="*/ 100 h 454"/>
                  <a:gd name="T42" fmla="*/ 187 w 456"/>
                  <a:gd name="T43" fmla="*/ 125 h 454"/>
                  <a:gd name="T44" fmla="*/ 228 w 456"/>
                  <a:gd name="T45" fmla="*/ 147 h 454"/>
                  <a:gd name="T46" fmla="*/ 309 w 456"/>
                  <a:gd name="T47" fmla="*/ 164 h 454"/>
                  <a:gd name="T48" fmla="*/ 312 w 456"/>
                  <a:gd name="T49" fmla="*/ 140 h 454"/>
                  <a:gd name="T50" fmla="*/ 321 w 456"/>
                  <a:gd name="T51" fmla="*/ 137 h 454"/>
                  <a:gd name="T52" fmla="*/ 324 w 456"/>
                  <a:gd name="T53" fmla="*/ 148 h 454"/>
                  <a:gd name="T54" fmla="*/ 329 w 456"/>
                  <a:gd name="T55" fmla="*/ 159 h 454"/>
                  <a:gd name="T56" fmla="*/ 370 w 456"/>
                  <a:gd name="T57" fmla="*/ 155 h 454"/>
                  <a:gd name="T58" fmla="*/ 368 w 456"/>
                  <a:gd name="T59" fmla="*/ 141 h 454"/>
                  <a:gd name="T60" fmla="*/ 434 w 456"/>
                  <a:gd name="T61" fmla="*/ 113 h 454"/>
                  <a:gd name="T62" fmla="*/ 440 w 456"/>
                  <a:gd name="T63" fmla="*/ 130 h 454"/>
                  <a:gd name="T64" fmla="*/ 456 w 456"/>
                  <a:gd name="T65" fmla="*/ 136 h 454"/>
                  <a:gd name="T66" fmla="*/ 449 w 456"/>
                  <a:gd name="T67" fmla="*/ 152 h 454"/>
                  <a:gd name="T68" fmla="*/ 421 w 456"/>
                  <a:gd name="T69" fmla="*/ 163 h 454"/>
                  <a:gd name="T70" fmla="*/ 381 w 456"/>
                  <a:gd name="T71" fmla="*/ 237 h 454"/>
                  <a:gd name="T72" fmla="*/ 373 w 456"/>
                  <a:gd name="T73" fmla="*/ 207 h 454"/>
                  <a:gd name="T74" fmla="*/ 366 w 456"/>
                  <a:gd name="T75" fmla="*/ 218 h 454"/>
                  <a:gd name="T76" fmla="*/ 356 w 456"/>
                  <a:gd name="T77" fmla="*/ 203 h 454"/>
                  <a:gd name="T78" fmla="*/ 375 w 456"/>
                  <a:gd name="T79" fmla="*/ 185 h 454"/>
                  <a:gd name="T80" fmla="*/ 340 w 456"/>
                  <a:gd name="T81" fmla="*/ 183 h 454"/>
                  <a:gd name="T82" fmla="*/ 317 w 456"/>
                  <a:gd name="T83" fmla="*/ 163 h 454"/>
                  <a:gd name="T84" fmla="*/ 310 w 456"/>
                  <a:gd name="T85" fmla="*/ 173 h 454"/>
                  <a:gd name="T86" fmla="*/ 318 w 456"/>
                  <a:gd name="T87" fmla="*/ 183 h 454"/>
                  <a:gd name="T88" fmla="*/ 307 w 456"/>
                  <a:gd name="T89" fmla="*/ 190 h 454"/>
                  <a:gd name="T90" fmla="*/ 318 w 456"/>
                  <a:gd name="T91" fmla="*/ 199 h 454"/>
                  <a:gd name="T92" fmla="*/ 324 w 456"/>
                  <a:gd name="T93" fmla="*/ 241 h 454"/>
                  <a:gd name="T94" fmla="*/ 310 w 456"/>
                  <a:gd name="T95" fmla="*/ 234 h 454"/>
                  <a:gd name="T96" fmla="*/ 284 w 456"/>
                  <a:gd name="T97" fmla="*/ 268 h 454"/>
                  <a:gd name="T98" fmla="*/ 190 w 456"/>
                  <a:gd name="T99" fmla="*/ 337 h 454"/>
                  <a:gd name="T100" fmla="*/ 184 w 456"/>
                  <a:gd name="T101" fmla="*/ 420 h 454"/>
                  <a:gd name="T102" fmla="*/ 144 w 456"/>
                  <a:gd name="T103" fmla="*/ 454 h 454"/>
                  <a:gd name="T104" fmla="*/ 110 w 456"/>
                  <a:gd name="T105" fmla="*/ 389 h 454"/>
                  <a:gd name="T106" fmla="*/ 96 w 456"/>
                  <a:gd name="T107" fmla="*/ 338 h 454"/>
                  <a:gd name="T108" fmla="*/ 83 w 456"/>
                  <a:gd name="T109" fmla="*/ 326 h 454"/>
                  <a:gd name="T110" fmla="*/ 72 w 456"/>
                  <a:gd name="T111" fmla="*/ 232 h 454"/>
                  <a:gd name="T112" fmla="*/ 65 w 456"/>
                  <a:gd name="T113" fmla="*/ 229 h 454"/>
                  <a:gd name="T114" fmla="*/ 59 w 456"/>
                  <a:gd name="T115" fmla="*/ 248 h 454"/>
                  <a:gd name="T116" fmla="*/ 38 w 456"/>
                  <a:gd name="T117" fmla="*/ 255 h 454"/>
                  <a:gd name="T118" fmla="*/ 15 w 456"/>
                  <a:gd name="T119" fmla="*/ 230 h 454"/>
                  <a:gd name="T120" fmla="*/ 36 w 456"/>
                  <a:gd name="T121" fmla="*/ 217 h 454"/>
                  <a:gd name="T122" fmla="*/ 15 w 456"/>
                  <a:gd name="T123" fmla="*/ 222 h 454"/>
                  <a:gd name="T124" fmla="*/ 0 w 456"/>
                  <a:gd name="T125" fmla="*/ 20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6" h="454">
                    <a:moveTo>
                      <a:pt x="0" y="208"/>
                    </a:moveTo>
                    <a:lnTo>
                      <a:pt x="0" y="208"/>
                    </a:lnTo>
                    <a:lnTo>
                      <a:pt x="14" y="197"/>
                    </a:lnTo>
                    <a:lnTo>
                      <a:pt x="49" y="197"/>
                    </a:lnTo>
                    <a:lnTo>
                      <a:pt x="23" y="151"/>
                    </a:lnTo>
                    <a:lnTo>
                      <a:pt x="38" y="137"/>
                    </a:lnTo>
                    <a:lnTo>
                      <a:pt x="58" y="139"/>
                    </a:lnTo>
                    <a:lnTo>
                      <a:pt x="105" y="87"/>
                    </a:lnTo>
                    <a:lnTo>
                      <a:pt x="101" y="74"/>
                    </a:lnTo>
                    <a:lnTo>
                      <a:pt x="115" y="62"/>
                    </a:lnTo>
                    <a:lnTo>
                      <a:pt x="93" y="46"/>
                    </a:lnTo>
                    <a:lnTo>
                      <a:pt x="92" y="21"/>
                    </a:lnTo>
                    <a:lnTo>
                      <a:pt x="138" y="21"/>
                    </a:lnTo>
                    <a:lnTo>
                      <a:pt x="150" y="9"/>
                    </a:lnTo>
                    <a:lnTo>
                      <a:pt x="174" y="0"/>
                    </a:lnTo>
                    <a:lnTo>
                      <a:pt x="190" y="8"/>
                    </a:lnTo>
                    <a:lnTo>
                      <a:pt x="169" y="34"/>
                    </a:lnTo>
                    <a:lnTo>
                      <a:pt x="179" y="56"/>
                    </a:lnTo>
                    <a:lnTo>
                      <a:pt x="163" y="60"/>
                    </a:lnTo>
                    <a:lnTo>
                      <a:pt x="170" y="88"/>
                    </a:lnTo>
                    <a:lnTo>
                      <a:pt x="202" y="100"/>
                    </a:lnTo>
                    <a:lnTo>
                      <a:pt x="187" y="125"/>
                    </a:lnTo>
                    <a:lnTo>
                      <a:pt x="228" y="147"/>
                    </a:lnTo>
                    <a:lnTo>
                      <a:pt x="309" y="164"/>
                    </a:lnTo>
                    <a:lnTo>
                      <a:pt x="312" y="140"/>
                    </a:lnTo>
                    <a:lnTo>
                      <a:pt x="321" y="137"/>
                    </a:lnTo>
                    <a:lnTo>
                      <a:pt x="324" y="148"/>
                    </a:lnTo>
                    <a:lnTo>
                      <a:pt x="329" y="159"/>
                    </a:lnTo>
                    <a:lnTo>
                      <a:pt x="370" y="155"/>
                    </a:lnTo>
                    <a:lnTo>
                      <a:pt x="368" y="141"/>
                    </a:lnTo>
                    <a:lnTo>
                      <a:pt x="434" y="113"/>
                    </a:lnTo>
                    <a:lnTo>
                      <a:pt x="440" y="130"/>
                    </a:lnTo>
                    <a:lnTo>
                      <a:pt x="456" y="136"/>
                    </a:lnTo>
                    <a:lnTo>
                      <a:pt x="449" y="152"/>
                    </a:lnTo>
                    <a:lnTo>
                      <a:pt x="421" y="163"/>
                    </a:lnTo>
                    <a:lnTo>
                      <a:pt x="381" y="237"/>
                    </a:lnTo>
                    <a:lnTo>
                      <a:pt x="373" y="207"/>
                    </a:lnTo>
                    <a:lnTo>
                      <a:pt x="366" y="218"/>
                    </a:lnTo>
                    <a:lnTo>
                      <a:pt x="356" y="203"/>
                    </a:lnTo>
                    <a:lnTo>
                      <a:pt x="375" y="185"/>
                    </a:lnTo>
                    <a:lnTo>
                      <a:pt x="340" y="183"/>
                    </a:lnTo>
                    <a:lnTo>
                      <a:pt x="317" y="163"/>
                    </a:lnTo>
                    <a:lnTo>
                      <a:pt x="310" y="173"/>
                    </a:lnTo>
                    <a:lnTo>
                      <a:pt x="318" y="183"/>
                    </a:lnTo>
                    <a:lnTo>
                      <a:pt x="307" y="190"/>
                    </a:lnTo>
                    <a:lnTo>
                      <a:pt x="318" y="199"/>
                    </a:lnTo>
                    <a:lnTo>
                      <a:pt x="324" y="241"/>
                    </a:lnTo>
                    <a:lnTo>
                      <a:pt x="310" y="234"/>
                    </a:lnTo>
                    <a:lnTo>
                      <a:pt x="284" y="268"/>
                    </a:lnTo>
                    <a:lnTo>
                      <a:pt x="190" y="337"/>
                    </a:lnTo>
                    <a:lnTo>
                      <a:pt x="184" y="420"/>
                    </a:lnTo>
                    <a:lnTo>
                      <a:pt x="144" y="454"/>
                    </a:lnTo>
                    <a:lnTo>
                      <a:pt x="110" y="389"/>
                    </a:lnTo>
                    <a:lnTo>
                      <a:pt x="96" y="338"/>
                    </a:lnTo>
                    <a:lnTo>
                      <a:pt x="83" y="326"/>
                    </a:lnTo>
                    <a:lnTo>
                      <a:pt x="72" y="232"/>
                    </a:lnTo>
                    <a:lnTo>
                      <a:pt x="65" y="229"/>
                    </a:lnTo>
                    <a:lnTo>
                      <a:pt x="59" y="248"/>
                    </a:lnTo>
                    <a:lnTo>
                      <a:pt x="38" y="255"/>
                    </a:lnTo>
                    <a:lnTo>
                      <a:pt x="15" y="230"/>
                    </a:lnTo>
                    <a:lnTo>
                      <a:pt x="36" y="217"/>
                    </a:lnTo>
                    <a:lnTo>
                      <a:pt x="15" y="222"/>
                    </a:lnTo>
                    <a:lnTo>
                      <a:pt x="0" y="208"/>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85" name="Freeform 535"/>
              <p:cNvSpPr>
                <a:spLocks/>
              </p:cNvSpPr>
              <p:nvPr/>
            </p:nvSpPr>
            <p:spPr bwMode="gray">
              <a:xfrm>
                <a:off x="4086" y="2582"/>
                <a:ext cx="158" cy="209"/>
              </a:xfrm>
              <a:custGeom>
                <a:avLst/>
                <a:gdLst>
                  <a:gd name="T0" fmla="*/ 0 w 169"/>
                  <a:gd name="T1" fmla="*/ 0 h 176"/>
                  <a:gd name="T2" fmla="*/ 0 w 169"/>
                  <a:gd name="T3" fmla="*/ 0 h 176"/>
                  <a:gd name="T4" fmla="*/ 36 w 169"/>
                  <a:gd name="T5" fmla="*/ 7 h 176"/>
                  <a:gd name="T6" fmla="*/ 85 w 169"/>
                  <a:gd name="T7" fmla="*/ 53 h 176"/>
                  <a:gd name="T8" fmla="*/ 123 w 169"/>
                  <a:gd name="T9" fmla="*/ 70 h 176"/>
                  <a:gd name="T10" fmla="*/ 118 w 169"/>
                  <a:gd name="T11" fmla="*/ 82 h 176"/>
                  <a:gd name="T12" fmla="*/ 132 w 169"/>
                  <a:gd name="T13" fmla="*/ 81 h 176"/>
                  <a:gd name="T14" fmla="*/ 130 w 169"/>
                  <a:gd name="T15" fmla="*/ 98 h 176"/>
                  <a:gd name="T16" fmla="*/ 169 w 169"/>
                  <a:gd name="T17" fmla="*/ 131 h 176"/>
                  <a:gd name="T18" fmla="*/ 164 w 169"/>
                  <a:gd name="T19" fmla="*/ 176 h 176"/>
                  <a:gd name="T20" fmla="*/ 148 w 169"/>
                  <a:gd name="T21" fmla="*/ 176 h 176"/>
                  <a:gd name="T22" fmla="*/ 114 w 169"/>
                  <a:gd name="T23" fmla="*/ 151 h 176"/>
                  <a:gd name="T24" fmla="*/ 57 w 169"/>
                  <a:gd name="T25" fmla="*/ 62 h 176"/>
                  <a:gd name="T26" fmla="*/ 0 w 169"/>
                  <a:gd name="T27"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76">
                    <a:moveTo>
                      <a:pt x="0" y="0"/>
                    </a:moveTo>
                    <a:lnTo>
                      <a:pt x="0" y="0"/>
                    </a:lnTo>
                    <a:lnTo>
                      <a:pt x="36" y="7"/>
                    </a:lnTo>
                    <a:lnTo>
                      <a:pt x="85" y="53"/>
                    </a:lnTo>
                    <a:lnTo>
                      <a:pt x="123" y="70"/>
                    </a:lnTo>
                    <a:lnTo>
                      <a:pt x="118" y="82"/>
                    </a:lnTo>
                    <a:lnTo>
                      <a:pt x="132" y="81"/>
                    </a:lnTo>
                    <a:lnTo>
                      <a:pt x="130" y="98"/>
                    </a:lnTo>
                    <a:lnTo>
                      <a:pt x="169" y="131"/>
                    </a:lnTo>
                    <a:lnTo>
                      <a:pt x="164" y="176"/>
                    </a:lnTo>
                    <a:lnTo>
                      <a:pt x="148" y="176"/>
                    </a:lnTo>
                    <a:lnTo>
                      <a:pt x="114" y="151"/>
                    </a:lnTo>
                    <a:lnTo>
                      <a:pt x="57" y="62"/>
                    </a:lnTo>
                    <a:lnTo>
                      <a:pt x="0" y="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86" name="Freeform 536"/>
              <p:cNvSpPr>
                <a:spLocks/>
              </p:cNvSpPr>
              <p:nvPr/>
            </p:nvSpPr>
            <p:spPr bwMode="gray">
              <a:xfrm>
                <a:off x="4234" y="2794"/>
                <a:ext cx="131" cy="52"/>
              </a:xfrm>
              <a:custGeom>
                <a:avLst/>
                <a:gdLst>
                  <a:gd name="T0" fmla="*/ 0 w 141"/>
                  <a:gd name="T1" fmla="*/ 12 h 44"/>
                  <a:gd name="T2" fmla="*/ 0 w 141"/>
                  <a:gd name="T3" fmla="*/ 12 h 44"/>
                  <a:gd name="T4" fmla="*/ 10 w 141"/>
                  <a:gd name="T5" fmla="*/ 0 h 44"/>
                  <a:gd name="T6" fmla="*/ 109 w 141"/>
                  <a:gd name="T7" fmla="*/ 13 h 44"/>
                  <a:gd name="T8" fmla="*/ 118 w 141"/>
                  <a:gd name="T9" fmla="*/ 25 h 44"/>
                  <a:gd name="T10" fmla="*/ 139 w 141"/>
                  <a:gd name="T11" fmla="*/ 28 h 44"/>
                  <a:gd name="T12" fmla="*/ 141 w 141"/>
                  <a:gd name="T13" fmla="*/ 44 h 44"/>
                  <a:gd name="T14" fmla="*/ 25 w 141"/>
                  <a:gd name="T15" fmla="*/ 24 h 44"/>
                  <a:gd name="T16" fmla="*/ 0 w 141"/>
                  <a:gd name="T17"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44">
                    <a:moveTo>
                      <a:pt x="0" y="12"/>
                    </a:moveTo>
                    <a:lnTo>
                      <a:pt x="0" y="12"/>
                    </a:lnTo>
                    <a:lnTo>
                      <a:pt x="10" y="0"/>
                    </a:lnTo>
                    <a:lnTo>
                      <a:pt x="109" y="13"/>
                    </a:lnTo>
                    <a:lnTo>
                      <a:pt x="118" y="25"/>
                    </a:lnTo>
                    <a:lnTo>
                      <a:pt x="139" y="28"/>
                    </a:lnTo>
                    <a:lnTo>
                      <a:pt x="141" y="44"/>
                    </a:lnTo>
                    <a:lnTo>
                      <a:pt x="25" y="24"/>
                    </a:lnTo>
                    <a:lnTo>
                      <a:pt x="0" y="12"/>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87" name="Freeform 537"/>
              <p:cNvSpPr>
                <a:spLocks/>
              </p:cNvSpPr>
              <p:nvPr/>
            </p:nvSpPr>
            <p:spPr bwMode="gray">
              <a:xfrm>
                <a:off x="4287" y="2606"/>
                <a:ext cx="144" cy="155"/>
              </a:xfrm>
              <a:custGeom>
                <a:avLst/>
                <a:gdLst>
                  <a:gd name="T0" fmla="*/ 0 w 153"/>
                  <a:gd name="T1" fmla="*/ 58 h 131"/>
                  <a:gd name="T2" fmla="*/ 0 w 153"/>
                  <a:gd name="T3" fmla="*/ 58 h 131"/>
                  <a:gd name="T4" fmla="*/ 9 w 153"/>
                  <a:gd name="T5" fmla="*/ 42 h 131"/>
                  <a:gd name="T6" fmla="*/ 22 w 153"/>
                  <a:gd name="T7" fmla="*/ 53 h 131"/>
                  <a:gd name="T8" fmla="*/ 69 w 153"/>
                  <a:gd name="T9" fmla="*/ 49 h 131"/>
                  <a:gd name="T10" fmla="*/ 84 w 153"/>
                  <a:gd name="T11" fmla="*/ 43 h 131"/>
                  <a:gd name="T12" fmla="*/ 105 w 153"/>
                  <a:gd name="T13" fmla="*/ 0 h 131"/>
                  <a:gd name="T14" fmla="*/ 131 w 153"/>
                  <a:gd name="T15" fmla="*/ 2 h 131"/>
                  <a:gd name="T16" fmla="*/ 126 w 153"/>
                  <a:gd name="T17" fmla="*/ 12 h 131"/>
                  <a:gd name="T18" fmla="*/ 153 w 153"/>
                  <a:gd name="T19" fmla="*/ 53 h 131"/>
                  <a:gd name="T20" fmla="*/ 137 w 153"/>
                  <a:gd name="T21" fmla="*/ 49 h 131"/>
                  <a:gd name="T22" fmla="*/ 110 w 153"/>
                  <a:gd name="T23" fmla="*/ 93 h 131"/>
                  <a:gd name="T24" fmla="*/ 108 w 153"/>
                  <a:gd name="T25" fmla="*/ 122 h 131"/>
                  <a:gd name="T26" fmla="*/ 91 w 153"/>
                  <a:gd name="T27" fmla="*/ 131 h 131"/>
                  <a:gd name="T28" fmla="*/ 61 w 153"/>
                  <a:gd name="T29" fmla="*/ 113 h 131"/>
                  <a:gd name="T30" fmla="*/ 44 w 153"/>
                  <a:gd name="T31" fmla="*/ 121 h 131"/>
                  <a:gd name="T32" fmla="*/ 41 w 153"/>
                  <a:gd name="T33" fmla="*/ 108 h 131"/>
                  <a:gd name="T34" fmla="*/ 18 w 153"/>
                  <a:gd name="T35" fmla="*/ 111 h 131"/>
                  <a:gd name="T36" fmla="*/ 0 w 153"/>
                  <a:gd name="T37" fmla="*/ 5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3" h="131">
                    <a:moveTo>
                      <a:pt x="0" y="58"/>
                    </a:moveTo>
                    <a:lnTo>
                      <a:pt x="0" y="58"/>
                    </a:lnTo>
                    <a:lnTo>
                      <a:pt x="9" y="42"/>
                    </a:lnTo>
                    <a:lnTo>
                      <a:pt x="22" y="53"/>
                    </a:lnTo>
                    <a:lnTo>
                      <a:pt x="69" y="49"/>
                    </a:lnTo>
                    <a:lnTo>
                      <a:pt x="84" y="43"/>
                    </a:lnTo>
                    <a:lnTo>
                      <a:pt x="105" y="0"/>
                    </a:lnTo>
                    <a:lnTo>
                      <a:pt x="131" y="2"/>
                    </a:lnTo>
                    <a:lnTo>
                      <a:pt x="126" y="12"/>
                    </a:lnTo>
                    <a:lnTo>
                      <a:pt x="153" y="53"/>
                    </a:lnTo>
                    <a:lnTo>
                      <a:pt x="137" y="49"/>
                    </a:lnTo>
                    <a:lnTo>
                      <a:pt x="110" y="93"/>
                    </a:lnTo>
                    <a:lnTo>
                      <a:pt x="108" y="122"/>
                    </a:lnTo>
                    <a:lnTo>
                      <a:pt x="91" y="131"/>
                    </a:lnTo>
                    <a:lnTo>
                      <a:pt x="61" y="113"/>
                    </a:lnTo>
                    <a:lnTo>
                      <a:pt x="44" y="121"/>
                    </a:lnTo>
                    <a:lnTo>
                      <a:pt x="41" y="108"/>
                    </a:lnTo>
                    <a:lnTo>
                      <a:pt x="18" y="111"/>
                    </a:lnTo>
                    <a:lnTo>
                      <a:pt x="0" y="58"/>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88" name="Freeform 538"/>
              <p:cNvSpPr>
                <a:spLocks/>
              </p:cNvSpPr>
              <p:nvPr/>
            </p:nvSpPr>
            <p:spPr bwMode="gray">
              <a:xfrm>
                <a:off x="4399" y="2839"/>
                <a:ext cx="35" cy="12"/>
              </a:xfrm>
              <a:custGeom>
                <a:avLst/>
                <a:gdLst>
                  <a:gd name="T0" fmla="*/ 0 w 37"/>
                  <a:gd name="T1" fmla="*/ 2 h 10"/>
                  <a:gd name="T2" fmla="*/ 0 w 37"/>
                  <a:gd name="T3" fmla="*/ 2 h 10"/>
                  <a:gd name="T4" fmla="*/ 4 w 37"/>
                  <a:gd name="T5" fmla="*/ 10 h 10"/>
                  <a:gd name="T6" fmla="*/ 37 w 37"/>
                  <a:gd name="T7" fmla="*/ 4 h 10"/>
                  <a:gd name="T8" fmla="*/ 11 w 37"/>
                  <a:gd name="T9" fmla="*/ 0 h 10"/>
                  <a:gd name="T10" fmla="*/ 0 w 37"/>
                  <a:gd name="T11" fmla="*/ 2 h 10"/>
                </a:gdLst>
                <a:ahLst/>
                <a:cxnLst>
                  <a:cxn ang="0">
                    <a:pos x="T0" y="T1"/>
                  </a:cxn>
                  <a:cxn ang="0">
                    <a:pos x="T2" y="T3"/>
                  </a:cxn>
                  <a:cxn ang="0">
                    <a:pos x="T4" y="T5"/>
                  </a:cxn>
                  <a:cxn ang="0">
                    <a:pos x="T6" y="T7"/>
                  </a:cxn>
                  <a:cxn ang="0">
                    <a:pos x="T8" y="T9"/>
                  </a:cxn>
                  <a:cxn ang="0">
                    <a:pos x="T10" y="T11"/>
                  </a:cxn>
                </a:cxnLst>
                <a:rect l="0" t="0" r="r" b="b"/>
                <a:pathLst>
                  <a:path w="37" h="10">
                    <a:moveTo>
                      <a:pt x="0" y="2"/>
                    </a:moveTo>
                    <a:lnTo>
                      <a:pt x="0" y="2"/>
                    </a:lnTo>
                    <a:lnTo>
                      <a:pt x="4" y="10"/>
                    </a:lnTo>
                    <a:lnTo>
                      <a:pt x="37" y="4"/>
                    </a:lnTo>
                    <a:lnTo>
                      <a:pt x="11" y="0"/>
                    </a:lnTo>
                    <a:lnTo>
                      <a:pt x="0" y="2"/>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89" name="Freeform 539"/>
              <p:cNvSpPr>
                <a:spLocks/>
              </p:cNvSpPr>
              <p:nvPr/>
            </p:nvSpPr>
            <p:spPr bwMode="gray">
              <a:xfrm>
                <a:off x="4431" y="2651"/>
                <a:ext cx="87" cy="135"/>
              </a:xfrm>
              <a:custGeom>
                <a:avLst/>
                <a:gdLst>
                  <a:gd name="T0" fmla="*/ 0 w 94"/>
                  <a:gd name="T1" fmla="*/ 69 h 114"/>
                  <a:gd name="T2" fmla="*/ 0 w 94"/>
                  <a:gd name="T3" fmla="*/ 69 h 114"/>
                  <a:gd name="T4" fmla="*/ 11 w 94"/>
                  <a:gd name="T5" fmla="*/ 89 h 114"/>
                  <a:gd name="T6" fmla="*/ 8 w 94"/>
                  <a:gd name="T7" fmla="*/ 110 h 114"/>
                  <a:gd name="T8" fmla="*/ 22 w 94"/>
                  <a:gd name="T9" fmla="*/ 114 h 114"/>
                  <a:gd name="T10" fmla="*/ 21 w 94"/>
                  <a:gd name="T11" fmla="*/ 73 h 114"/>
                  <a:gd name="T12" fmla="*/ 32 w 94"/>
                  <a:gd name="T13" fmla="*/ 69 h 114"/>
                  <a:gd name="T14" fmla="*/ 32 w 94"/>
                  <a:gd name="T15" fmla="*/ 86 h 114"/>
                  <a:gd name="T16" fmla="*/ 41 w 94"/>
                  <a:gd name="T17" fmla="*/ 102 h 114"/>
                  <a:gd name="T18" fmla="*/ 59 w 94"/>
                  <a:gd name="T19" fmla="*/ 94 h 114"/>
                  <a:gd name="T20" fmla="*/ 38 w 94"/>
                  <a:gd name="T21" fmla="*/ 55 h 114"/>
                  <a:gd name="T22" fmla="*/ 70 w 94"/>
                  <a:gd name="T23" fmla="*/ 39 h 114"/>
                  <a:gd name="T24" fmla="*/ 27 w 94"/>
                  <a:gd name="T25" fmla="*/ 50 h 114"/>
                  <a:gd name="T26" fmla="*/ 20 w 94"/>
                  <a:gd name="T27" fmla="*/ 24 h 114"/>
                  <a:gd name="T28" fmla="*/ 83 w 94"/>
                  <a:gd name="T29" fmla="*/ 22 h 114"/>
                  <a:gd name="T30" fmla="*/ 94 w 94"/>
                  <a:gd name="T31" fmla="*/ 0 h 114"/>
                  <a:gd name="T32" fmla="*/ 76 w 94"/>
                  <a:gd name="T33" fmla="*/ 15 h 114"/>
                  <a:gd name="T34" fmla="*/ 32 w 94"/>
                  <a:gd name="T35" fmla="*/ 7 h 114"/>
                  <a:gd name="T36" fmla="*/ 16 w 94"/>
                  <a:gd name="T37" fmla="*/ 17 h 114"/>
                  <a:gd name="T38" fmla="*/ 0 w 94"/>
                  <a:gd name="T39" fmla="*/ 6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0" y="69"/>
                    </a:moveTo>
                    <a:lnTo>
                      <a:pt x="0" y="69"/>
                    </a:lnTo>
                    <a:lnTo>
                      <a:pt x="11" y="89"/>
                    </a:lnTo>
                    <a:lnTo>
                      <a:pt x="8" y="110"/>
                    </a:lnTo>
                    <a:lnTo>
                      <a:pt x="22" y="114"/>
                    </a:lnTo>
                    <a:lnTo>
                      <a:pt x="21" y="73"/>
                    </a:lnTo>
                    <a:lnTo>
                      <a:pt x="32" y="69"/>
                    </a:lnTo>
                    <a:lnTo>
                      <a:pt x="32" y="86"/>
                    </a:lnTo>
                    <a:lnTo>
                      <a:pt x="41" y="102"/>
                    </a:lnTo>
                    <a:lnTo>
                      <a:pt x="59" y="94"/>
                    </a:lnTo>
                    <a:lnTo>
                      <a:pt x="38" y="55"/>
                    </a:lnTo>
                    <a:lnTo>
                      <a:pt x="70" y="39"/>
                    </a:lnTo>
                    <a:lnTo>
                      <a:pt x="27" y="50"/>
                    </a:lnTo>
                    <a:lnTo>
                      <a:pt x="20" y="24"/>
                    </a:lnTo>
                    <a:lnTo>
                      <a:pt x="83" y="22"/>
                    </a:lnTo>
                    <a:lnTo>
                      <a:pt x="94" y="0"/>
                    </a:lnTo>
                    <a:lnTo>
                      <a:pt x="76" y="15"/>
                    </a:lnTo>
                    <a:lnTo>
                      <a:pt x="32" y="7"/>
                    </a:lnTo>
                    <a:lnTo>
                      <a:pt x="16" y="17"/>
                    </a:lnTo>
                    <a:lnTo>
                      <a:pt x="0" y="69"/>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90" name="Freeform 540"/>
              <p:cNvSpPr>
                <a:spLocks/>
              </p:cNvSpPr>
              <p:nvPr/>
            </p:nvSpPr>
            <p:spPr bwMode="gray">
              <a:xfrm>
                <a:off x="4500" y="2840"/>
                <a:ext cx="50" cy="34"/>
              </a:xfrm>
              <a:custGeom>
                <a:avLst/>
                <a:gdLst>
                  <a:gd name="T0" fmla="*/ 0 w 54"/>
                  <a:gd name="T1" fmla="*/ 17 h 29"/>
                  <a:gd name="T2" fmla="*/ 0 w 54"/>
                  <a:gd name="T3" fmla="*/ 17 h 29"/>
                  <a:gd name="T4" fmla="*/ 3 w 54"/>
                  <a:gd name="T5" fmla="*/ 29 h 29"/>
                  <a:gd name="T6" fmla="*/ 54 w 54"/>
                  <a:gd name="T7" fmla="*/ 0 h 29"/>
                  <a:gd name="T8" fmla="*/ 16 w 54"/>
                  <a:gd name="T9" fmla="*/ 9 h 29"/>
                  <a:gd name="T10" fmla="*/ 0 w 54"/>
                  <a:gd name="T11" fmla="*/ 17 h 29"/>
                </a:gdLst>
                <a:ahLst/>
                <a:cxnLst>
                  <a:cxn ang="0">
                    <a:pos x="T0" y="T1"/>
                  </a:cxn>
                  <a:cxn ang="0">
                    <a:pos x="T2" y="T3"/>
                  </a:cxn>
                  <a:cxn ang="0">
                    <a:pos x="T4" y="T5"/>
                  </a:cxn>
                  <a:cxn ang="0">
                    <a:pos x="T6" y="T7"/>
                  </a:cxn>
                  <a:cxn ang="0">
                    <a:pos x="T8" y="T9"/>
                  </a:cxn>
                  <a:cxn ang="0">
                    <a:pos x="T10" y="T11"/>
                  </a:cxn>
                </a:cxnLst>
                <a:rect l="0" t="0" r="r" b="b"/>
                <a:pathLst>
                  <a:path w="54" h="29">
                    <a:moveTo>
                      <a:pt x="0" y="17"/>
                    </a:moveTo>
                    <a:lnTo>
                      <a:pt x="0" y="17"/>
                    </a:lnTo>
                    <a:lnTo>
                      <a:pt x="3" y="29"/>
                    </a:lnTo>
                    <a:lnTo>
                      <a:pt x="54" y="0"/>
                    </a:lnTo>
                    <a:lnTo>
                      <a:pt x="16" y="9"/>
                    </a:lnTo>
                    <a:lnTo>
                      <a:pt x="0" y="17"/>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91" name="Freeform 541"/>
              <p:cNvSpPr>
                <a:spLocks/>
              </p:cNvSpPr>
              <p:nvPr/>
            </p:nvSpPr>
            <p:spPr bwMode="gray">
              <a:xfrm>
                <a:off x="4553" y="2645"/>
                <a:ext cx="17" cy="55"/>
              </a:xfrm>
              <a:custGeom>
                <a:avLst/>
                <a:gdLst>
                  <a:gd name="T0" fmla="*/ 0 w 18"/>
                  <a:gd name="T1" fmla="*/ 16 h 47"/>
                  <a:gd name="T2" fmla="*/ 0 w 18"/>
                  <a:gd name="T3" fmla="*/ 16 h 47"/>
                  <a:gd name="T4" fmla="*/ 3 w 18"/>
                  <a:gd name="T5" fmla="*/ 37 h 47"/>
                  <a:gd name="T6" fmla="*/ 14 w 18"/>
                  <a:gd name="T7" fmla="*/ 47 h 47"/>
                  <a:gd name="T8" fmla="*/ 7 w 18"/>
                  <a:gd name="T9" fmla="*/ 27 h 47"/>
                  <a:gd name="T10" fmla="*/ 18 w 18"/>
                  <a:gd name="T11" fmla="*/ 25 h 47"/>
                  <a:gd name="T12" fmla="*/ 17 w 18"/>
                  <a:gd name="T13" fmla="*/ 10 h 47"/>
                  <a:gd name="T14" fmla="*/ 3 w 18"/>
                  <a:gd name="T15" fmla="*/ 20 h 47"/>
                  <a:gd name="T16" fmla="*/ 10 w 18"/>
                  <a:gd name="T17" fmla="*/ 0 h 47"/>
                  <a:gd name="T18" fmla="*/ 0 w 18"/>
                  <a:gd name="T19"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47">
                    <a:moveTo>
                      <a:pt x="0" y="16"/>
                    </a:moveTo>
                    <a:lnTo>
                      <a:pt x="0" y="16"/>
                    </a:lnTo>
                    <a:lnTo>
                      <a:pt x="3" y="37"/>
                    </a:lnTo>
                    <a:lnTo>
                      <a:pt x="14" y="47"/>
                    </a:lnTo>
                    <a:lnTo>
                      <a:pt x="7" y="27"/>
                    </a:lnTo>
                    <a:lnTo>
                      <a:pt x="18" y="25"/>
                    </a:lnTo>
                    <a:lnTo>
                      <a:pt x="17" y="10"/>
                    </a:lnTo>
                    <a:lnTo>
                      <a:pt x="3" y="20"/>
                    </a:lnTo>
                    <a:lnTo>
                      <a:pt x="10" y="0"/>
                    </a:lnTo>
                    <a:lnTo>
                      <a:pt x="0" y="16"/>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92" name="Freeform 542"/>
              <p:cNvSpPr>
                <a:spLocks/>
              </p:cNvSpPr>
              <p:nvPr/>
            </p:nvSpPr>
            <p:spPr bwMode="gray">
              <a:xfrm>
                <a:off x="4559" y="2734"/>
                <a:ext cx="41" cy="20"/>
              </a:xfrm>
              <a:custGeom>
                <a:avLst/>
                <a:gdLst>
                  <a:gd name="T0" fmla="*/ 0 w 44"/>
                  <a:gd name="T1" fmla="*/ 5 h 16"/>
                  <a:gd name="T2" fmla="*/ 0 w 44"/>
                  <a:gd name="T3" fmla="*/ 5 h 16"/>
                  <a:gd name="T4" fmla="*/ 26 w 44"/>
                  <a:gd name="T5" fmla="*/ 0 h 16"/>
                  <a:gd name="T6" fmla="*/ 44 w 44"/>
                  <a:gd name="T7" fmla="*/ 16 h 16"/>
                  <a:gd name="T8" fmla="*/ 0 w 44"/>
                  <a:gd name="T9" fmla="*/ 5 h 16"/>
                </a:gdLst>
                <a:ahLst/>
                <a:cxnLst>
                  <a:cxn ang="0">
                    <a:pos x="T0" y="T1"/>
                  </a:cxn>
                  <a:cxn ang="0">
                    <a:pos x="T2" y="T3"/>
                  </a:cxn>
                  <a:cxn ang="0">
                    <a:pos x="T4" y="T5"/>
                  </a:cxn>
                  <a:cxn ang="0">
                    <a:pos x="T6" y="T7"/>
                  </a:cxn>
                  <a:cxn ang="0">
                    <a:pos x="T8" y="T9"/>
                  </a:cxn>
                </a:cxnLst>
                <a:rect l="0" t="0" r="r" b="b"/>
                <a:pathLst>
                  <a:path w="44" h="16">
                    <a:moveTo>
                      <a:pt x="0" y="5"/>
                    </a:moveTo>
                    <a:lnTo>
                      <a:pt x="0" y="5"/>
                    </a:lnTo>
                    <a:lnTo>
                      <a:pt x="26" y="0"/>
                    </a:lnTo>
                    <a:lnTo>
                      <a:pt x="44" y="16"/>
                    </a:lnTo>
                    <a:lnTo>
                      <a:pt x="0" y="5"/>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93" name="Freeform 543"/>
              <p:cNvSpPr>
                <a:spLocks/>
              </p:cNvSpPr>
              <p:nvPr/>
            </p:nvSpPr>
            <p:spPr bwMode="gray">
              <a:xfrm>
                <a:off x="4601" y="2693"/>
                <a:ext cx="153" cy="158"/>
              </a:xfrm>
              <a:custGeom>
                <a:avLst/>
                <a:gdLst>
                  <a:gd name="T0" fmla="*/ 0 w 163"/>
                  <a:gd name="T1" fmla="*/ 16 h 133"/>
                  <a:gd name="T2" fmla="*/ 0 w 163"/>
                  <a:gd name="T3" fmla="*/ 16 h 133"/>
                  <a:gd name="T4" fmla="*/ 24 w 163"/>
                  <a:gd name="T5" fmla="*/ 28 h 133"/>
                  <a:gd name="T6" fmla="*/ 48 w 163"/>
                  <a:gd name="T7" fmla="*/ 25 h 133"/>
                  <a:gd name="T8" fmla="*/ 18 w 163"/>
                  <a:gd name="T9" fmla="*/ 35 h 133"/>
                  <a:gd name="T10" fmla="*/ 31 w 163"/>
                  <a:gd name="T11" fmla="*/ 56 h 133"/>
                  <a:gd name="T12" fmla="*/ 47 w 163"/>
                  <a:gd name="T13" fmla="*/ 38 h 133"/>
                  <a:gd name="T14" fmla="*/ 56 w 163"/>
                  <a:gd name="T15" fmla="*/ 56 h 133"/>
                  <a:gd name="T16" fmla="*/ 114 w 163"/>
                  <a:gd name="T17" fmla="*/ 77 h 133"/>
                  <a:gd name="T18" fmla="*/ 128 w 163"/>
                  <a:gd name="T19" fmla="*/ 110 h 133"/>
                  <a:gd name="T20" fmla="*/ 118 w 163"/>
                  <a:gd name="T21" fmla="*/ 109 h 133"/>
                  <a:gd name="T22" fmla="*/ 109 w 163"/>
                  <a:gd name="T23" fmla="*/ 123 h 133"/>
                  <a:gd name="T24" fmla="*/ 144 w 163"/>
                  <a:gd name="T25" fmla="*/ 117 h 133"/>
                  <a:gd name="T26" fmla="*/ 163 w 163"/>
                  <a:gd name="T27" fmla="*/ 133 h 133"/>
                  <a:gd name="T28" fmla="*/ 160 w 163"/>
                  <a:gd name="T29" fmla="*/ 32 h 133"/>
                  <a:gd name="T30" fmla="*/ 110 w 163"/>
                  <a:gd name="T31" fmla="*/ 16 h 133"/>
                  <a:gd name="T32" fmla="*/ 70 w 163"/>
                  <a:gd name="T33" fmla="*/ 46 h 133"/>
                  <a:gd name="T34" fmla="*/ 54 w 163"/>
                  <a:gd name="T35" fmla="*/ 29 h 133"/>
                  <a:gd name="T36" fmla="*/ 48 w 163"/>
                  <a:gd name="T37" fmla="*/ 5 h 133"/>
                  <a:gd name="T38" fmla="*/ 24 w 163"/>
                  <a:gd name="T39" fmla="*/ 0 h 133"/>
                  <a:gd name="T40" fmla="*/ 0 w 163"/>
                  <a:gd name="T41" fmla="*/ 1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33">
                    <a:moveTo>
                      <a:pt x="0" y="16"/>
                    </a:moveTo>
                    <a:lnTo>
                      <a:pt x="0" y="16"/>
                    </a:lnTo>
                    <a:lnTo>
                      <a:pt x="24" y="28"/>
                    </a:lnTo>
                    <a:lnTo>
                      <a:pt x="48" y="25"/>
                    </a:lnTo>
                    <a:lnTo>
                      <a:pt x="18" y="35"/>
                    </a:lnTo>
                    <a:lnTo>
                      <a:pt x="31" y="56"/>
                    </a:lnTo>
                    <a:lnTo>
                      <a:pt x="47" y="38"/>
                    </a:lnTo>
                    <a:lnTo>
                      <a:pt x="56" y="56"/>
                    </a:lnTo>
                    <a:lnTo>
                      <a:pt x="114" y="77"/>
                    </a:lnTo>
                    <a:lnTo>
                      <a:pt x="128" y="110"/>
                    </a:lnTo>
                    <a:lnTo>
                      <a:pt x="118" y="109"/>
                    </a:lnTo>
                    <a:lnTo>
                      <a:pt x="109" y="123"/>
                    </a:lnTo>
                    <a:lnTo>
                      <a:pt x="144" y="117"/>
                    </a:lnTo>
                    <a:lnTo>
                      <a:pt x="163" y="133"/>
                    </a:lnTo>
                    <a:lnTo>
                      <a:pt x="160" y="32"/>
                    </a:lnTo>
                    <a:lnTo>
                      <a:pt x="110" y="16"/>
                    </a:lnTo>
                    <a:lnTo>
                      <a:pt x="70" y="46"/>
                    </a:lnTo>
                    <a:lnTo>
                      <a:pt x="54" y="29"/>
                    </a:lnTo>
                    <a:lnTo>
                      <a:pt x="48" y="5"/>
                    </a:lnTo>
                    <a:lnTo>
                      <a:pt x="24" y="0"/>
                    </a:lnTo>
                    <a:lnTo>
                      <a:pt x="0" y="16"/>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94" name="Freeform 544"/>
              <p:cNvSpPr>
                <a:spLocks/>
              </p:cNvSpPr>
              <p:nvPr/>
            </p:nvSpPr>
            <p:spPr bwMode="gray">
              <a:xfrm>
                <a:off x="4608" y="2817"/>
                <a:ext cx="6" cy="12"/>
              </a:xfrm>
              <a:custGeom>
                <a:avLst/>
                <a:gdLst>
                  <a:gd name="T0" fmla="*/ 0 w 6"/>
                  <a:gd name="T1" fmla="*/ 11 h 11"/>
                  <a:gd name="T2" fmla="*/ 0 w 6"/>
                  <a:gd name="T3" fmla="*/ 11 h 11"/>
                  <a:gd name="T4" fmla="*/ 4 w 6"/>
                  <a:gd name="T5" fmla="*/ 0 h 11"/>
                  <a:gd name="T6" fmla="*/ 6 w 6"/>
                  <a:gd name="T7" fmla="*/ 6 h 11"/>
                  <a:gd name="T8" fmla="*/ 0 w 6"/>
                  <a:gd name="T9" fmla="*/ 11 h 11"/>
                </a:gdLst>
                <a:ahLst/>
                <a:cxnLst>
                  <a:cxn ang="0">
                    <a:pos x="T0" y="T1"/>
                  </a:cxn>
                  <a:cxn ang="0">
                    <a:pos x="T2" y="T3"/>
                  </a:cxn>
                  <a:cxn ang="0">
                    <a:pos x="T4" y="T5"/>
                  </a:cxn>
                  <a:cxn ang="0">
                    <a:pos x="T6" y="T7"/>
                  </a:cxn>
                  <a:cxn ang="0">
                    <a:pos x="T8" y="T9"/>
                  </a:cxn>
                </a:cxnLst>
                <a:rect l="0" t="0" r="r" b="b"/>
                <a:pathLst>
                  <a:path w="6" h="11">
                    <a:moveTo>
                      <a:pt x="0" y="11"/>
                    </a:moveTo>
                    <a:lnTo>
                      <a:pt x="0" y="11"/>
                    </a:lnTo>
                    <a:lnTo>
                      <a:pt x="4" y="0"/>
                    </a:lnTo>
                    <a:lnTo>
                      <a:pt x="6" y="6"/>
                    </a:lnTo>
                    <a:lnTo>
                      <a:pt x="0" y="11"/>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95" name="Freeform 545"/>
              <p:cNvSpPr>
                <a:spLocks/>
              </p:cNvSpPr>
              <p:nvPr/>
            </p:nvSpPr>
            <p:spPr bwMode="gray">
              <a:xfrm>
                <a:off x="3265" y="1969"/>
                <a:ext cx="145" cy="169"/>
              </a:xfrm>
              <a:custGeom>
                <a:avLst/>
                <a:gdLst>
                  <a:gd name="T0" fmla="*/ 0 w 154"/>
                  <a:gd name="T1" fmla="*/ 69 h 142"/>
                  <a:gd name="T2" fmla="*/ 0 w 154"/>
                  <a:gd name="T3" fmla="*/ 69 h 142"/>
                  <a:gd name="T4" fmla="*/ 7 w 154"/>
                  <a:gd name="T5" fmla="*/ 88 h 142"/>
                  <a:gd name="T6" fmla="*/ 78 w 154"/>
                  <a:gd name="T7" fmla="*/ 121 h 142"/>
                  <a:gd name="T8" fmla="*/ 78 w 154"/>
                  <a:gd name="T9" fmla="*/ 132 h 142"/>
                  <a:gd name="T10" fmla="*/ 94 w 154"/>
                  <a:gd name="T11" fmla="*/ 140 h 142"/>
                  <a:gd name="T12" fmla="*/ 123 w 154"/>
                  <a:gd name="T13" fmla="*/ 142 h 142"/>
                  <a:gd name="T14" fmla="*/ 146 w 154"/>
                  <a:gd name="T15" fmla="*/ 127 h 142"/>
                  <a:gd name="T16" fmla="*/ 154 w 154"/>
                  <a:gd name="T17" fmla="*/ 127 h 142"/>
                  <a:gd name="T18" fmla="*/ 134 w 154"/>
                  <a:gd name="T19" fmla="*/ 84 h 142"/>
                  <a:gd name="T20" fmla="*/ 105 w 154"/>
                  <a:gd name="T21" fmla="*/ 61 h 142"/>
                  <a:gd name="T22" fmla="*/ 119 w 154"/>
                  <a:gd name="T23" fmla="*/ 24 h 142"/>
                  <a:gd name="T24" fmla="*/ 106 w 154"/>
                  <a:gd name="T25" fmla="*/ 20 h 142"/>
                  <a:gd name="T26" fmla="*/ 96 w 154"/>
                  <a:gd name="T27" fmla="*/ 0 h 142"/>
                  <a:gd name="T28" fmla="*/ 61 w 154"/>
                  <a:gd name="T29" fmla="*/ 2 h 142"/>
                  <a:gd name="T30" fmla="*/ 44 w 154"/>
                  <a:gd name="T31" fmla="*/ 13 h 142"/>
                  <a:gd name="T32" fmla="*/ 39 w 154"/>
                  <a:gd name="T33" fmla="*/ 48 h 142"/>
                  <a:gd name="T34" fmla="*/ 0 w 154"/>
                  <a:gd name="T35" fmla="*/ 6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42">
                    <a:moveTo>
                      <a:pt x="0" y="69"/>
                    </a:moveTo>
                    <a:lnTo>
                      <a:pt x="0" y="69"/>
                    </a:lnTo>
                    <a:lnTo>
                      <a:pt x="7" y="88"/>
                    </a:lnTo>
                    <a:lnTo>
                      <a:pt x="78" y="121"/>
                    </a:lnTo>
                    <a:lnTo>
                      <a:pt x="78" y="132"/>
                    </a:lnTo>
                    <a:lnTo>
                      <a:pt x="94" y="140"/>
                    </a:lnTo>
                    <a:lnTo>
                      <a:pt x="123" y="142"/>
                    </a:lnTo>
                    <a:lnTo>
                      <a:pt x="146" y="127"/>
                    </a:lnTo>
                    <a:lnTo>
                      <a:pt x="154" y="127"/>
                    </a:lnTo>
                    <a:lnTo>
                      <a:pt x="134" y="84"/>
                    </a:lnTo>
                    <a:lnTo>
                      <a:pt x="105" y="61"/>
                    </a:lnTo>
                    <a:lnTo>
                      <a:pt x="119" y="24"/>
                    </a:lnTo>
                    <a:lnTo>
                      <a:pt x="106" y="20"/>
                    </a:lnTo>
                    <a:lnTo>
                      <a:pt x="96" y="0"/>
                    </a:lnTo>
                    <a:lnTo>
                      <a:pt x="61" y="2"/>
                    </a:lnTo>
                    <a:lnTo>
                      <a:pt x="44" y="13"/>
                    </a:lnTo>
                    <a:lnTo>
                      <a:pt x="39" y="48"/>
                    </a:lnTo>
                    <a:lnTo>
                      <a:pt x="0" y="69"/>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96" name="Freeform 546"/>
              <p:cNvSpPr>
                <a:spLocks/>
              </p:cNvSpPr>
              <p:nvPr/>
            </p:nvSpPr>
            <p:spPr bwMode="gray">
              <a:xfrm>
                <a:off x="2804" y="1752"/>
                <a:ext cx="169" cy="201"/>
              </a:xfrm>
              <a:custGeom>
                <a:avLst/>
                <a:gdLst>
                  <a:gd name="T0" fmla="*/ 0 w 181"/>
                  <a:gd name="T1" fmla="*/ 42 h 169"/>
                  <a:gd name="T2" fmla="*/ 0 w 181"/>
                  <a:gd name="T3" fmla="*/ 42 h 169"/>
                  <a:gd name="T4" fmla="*/ 5 w 181"/>
                  <a:gd name="T5" fmla="*/ 23 h 169"/>
                  <a:gd name="T6" fmla="*/ 26 w 181"/>
                  <a:gd name="T7" fmla="*/ 13 h 169"/>
                  <a:gd name="T8" fmla="*/ 35 w 181"/>
                  <a:gd name="T9" fmla="*/ 22 h 169"/>
                  <a:gd name="T10" fmla="*/ 58 w 181"/>
                  <a:gd name="T11" fmla="*/ 4 h 169"/>
                  <a:gd name="T12" fmla="*/ 81 w 181"/>
                  <a:gd name="T13" fmla="*/ 0 h 169"/>
                  <a:gd name="T14" fmla="*/ 107 w 181"/>
                  <a:gd name="T15" fmla="*/ 12 h 169"/>
                  <a:gd name="T16" fmla="*/ 107 w 181"/>
                  <a:gd name="T17" fmla="*/ 30 h 169"/>
                  <a:gd name="T18" fmla="*/ 86 w 181"/>
                  <a:gd name="T19" fmla="*/ 33 h 169"/>
                  <a:gd name="T20" fmla="*/ 89 w 181"/>
                  <a:gd name="T21" fmla="*/ 55 h 169"/>
                  <a:gd name="T22" fmla="*/ 122 w 181"/>
                  <a:gd name="T23" fmla="*/ 94 h 169"/>
                  <a:gd name="T24" fmla="*/ 144 w 181"/>
                  <a:gd name="T25" fmla="*/ 97 h 169"/>
                  <a:gd name="T26" fmla="*/ 142 w 181"/>
                  <a:gd name="T27" fmla="*/ 105 h 169"/>
                  <a:gd name="T28" fmla="*/ 181 w 181"/>
                  <a:gd name="T29" fmla="*/ 130 h 169"/>
                  <a:gd name="T30" fmla="*/ 155 w 181"/>
                  <a:gd name="T31" fmla="*/ 125 h 169"/>
                  <a:gd name="T32" fmla="*/ 160 w 181"/>
                  <a:gd name="T33" fmla="*/ 151 h 169"/>
                  <a:gd name="T34" fmla="*/ 144 w 181"/>
                  <a:gd name="T35" fmla="*/ 169 h 169"/>
                  <a:gd name="T36" fmla="*/ 137 w 181"/>
                  <a:gd name="T37" fmla="*/ 130 h 169"/>
                  <a:gd name="T38" fmla="*/ 70 w 181"/>
                  <a:gd name="T39" fmla="*/ 87 h 169"/>
                  <a:gd name="T40" fmla="*/ 53 w 181"/>
                  <a:gd name="T41" fmla="*/ 60 h 169"/>
                  <a:gd name="T42" fmla="*/ 32 w 181"/>
                  <a:gd name="T43" fmla="*/ 51 h 169"/>
                  <a:gd name="T44" fmla="*/ 12 w 181"/>
                  <a:gd name="T45" fmla="*/ 63 h 169"/>
                  <a:gd name="T46" fmla="*/ 0 w 181"/>
                  <a:gd name="T47" fmla="*/ 4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169">
                    <a:moveTo>
                      <a:pt x="0" y="42"/>
                    </a:moveTo>
                    <a:lnTo>
                      <a:pt x="0" y="42"/>
                    </a:lnTo>
                    <a:lnTo>
                      <a:pt x="5" y="23"/>
                    </a:lnTo>
                    <a:lnTo>
                      <a:pt x="26" y="13"/>
                    </a:lnTo>
                    <a:lnTo>
                      <a:pt x="35" y="22"/>
                    </a:lnTo>
                    <a:lnTo>
                      <a:pt x="58" y="4"/>
                    </a:lnTo>
                    <a:lnTo>
                      <a:pt x="81" y="0"/>
                    </a:lnTo>
                    <a:lnTo>
                      <a:pt x="107" y="12"/>
                    </a:lnTo>
                    <a:lnTo>
                      <a:pt x="107" y="30"/>
                    </a:lnTo>
                    <a:lnTo>
                      <a:pt x="86" y="33"/>
                    </a:lnTo>
                    <a:lnTo>
                      <a:pt x="89" y="55"/>
                    </a:lnTo>
                    <a:lnTo>
                      <a:pt x="122" y="94"/>
                    </a:lnTo>
                    <a:lnTo>
                      <a:pt x="144" y="97"/>
                    </a:lnTo>
                    <a:lnTo>
                      <a:pt x="142" y="105"/>
                    </a:lnTo>
                    <a:lnTo>
                      <a:pt x="181" y="130"/>
                    </a:lnTo>
                    <a:lnTo>
                      <a:pt x="155" y="125"/>
                    </a:lnTo>
                    <a:lnTo>
                      <a:pt x="160" y="151"/>
                    </a:lnTo>
                    <a:lnTo>
                      <a:pt x="144" y="169"/>
                    </a:lnTo>
                    <a:lnTo>
                      <a:pt x="137" y="130"/>
                    </a:lnTo>
                    <a:lnTo>
                      <a:pt x="70" y="87"/>
                    </a:lnTo>
                    <a:lnTo>
                      <a:pt x="53" y="60"/>
                    </a:lnTo>
                    <a:lnTo>
                      <a:pt x="32" y="51"/>
                    </a:lnTo>
                    <a:lnTo>
                      <a:pt x="12" y="63"/>
                    </a:lnTo>
                    <a:lnTo>
                      <a:pt x="0" y="42"/>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97" name="Freeform 547"/>
              <p:cNvSpPr>
                <a:spLocks/>
              </p:cNvSpPr>
              <p:nvPr/>
            </p:nvSpPr>
            <p:spPr bwMode="gray">
              <a:xfrm>
                <a:off x="2826" y="1882"/>
                <a:ext cx="20" cy="49"/>
              </a:xfrm>
              <a:custGeom>
                <a:avLst/>
                <a:gdLst>
                  <a:gd name="T0" fmla="*/ 0 w 22"/>
                  <a:gd name="T1" fmla="*/ 8 h 42"/>
                  <a:gd name="T2" fmla="*/ 0 w 22"/>
                  <a:gd name="T3" fmla="*/ 8 h 42"/>
                  <a:gd name="T4" fmla="*/ 3 w 22"/>
                  <a:gd name="T5" fmla="*/ 39 h 42"/>
                  <a:gd name="T6" fmla="*/ 13 w 22"/>
                  <a:gd name="T7" fmla="*/ 42 h 42"/>
                  <a:gd name="T8" fmla="*/ 22 w 22"/>
                  <a:gd name="T9" fmla="*/ 16 h 42"/>
                  <a:gd name="T10" fmla="*/ 13 w 22"/>
                  <a:gd name="T11" fmla="*/ 0 h 42"/>
                  <a:gd name="T12" fmla="*/ 0 w 22"/>
                  <a:gd name="T13" fmla="*/ 8 h 42"/>
                </a:gdLst>
                <a:ahLst/>
                <a:cxnLst>
                  <a:cxn ang="0">
                    <a:pos x="T0" y="T1"/>
                  </a:cxn>
                  <a:cxn ang="0">
                    <a:pos x="T2" y="T3"/>
                  </a:cxn>
                  <a:cxn ang="0">
                    <a:pos x="T4" y="T5"/>
                  </a:cxn>
                  <a:cxn ang="0">
                    <a:pos x="T6" y="T7"/>
                  </a:cxn>
                  <a:cxn ang="0">
                    <a:pos x="T8" y="T9"/>
                  </a:cxn>
                  <a:cxn ang="0">
                    <a:pos x="T10" y="T11"/>
                  </a:cxn>
                  <a:cxn ang="0">
                    <a:pos x="T12" y="T13"/>
                  </a:cxn>
                </a:cxnLst>
                <a:rect l="0" t="0" r="r" b="b"/>
                <a:pathLst>
                  <a:path w="22" h="42">
                    <a:moveTo>
                      <a:pt x="0" y="8"/>
                    </a:moveTo>
                    <a:lnTo>
                      <a:pt x="0" y="8"/>
                    </a:lnTo>
                    <a:lnTo>
                      <a:pt x="3" y="39"/>
                    </a:lnTo>
                    <a:lnTo>
                      <a:pt x="13" y="42"/>
                    </a:lnTo>
                    <a:lnTo>
                      <a:pt x="22" y="16"/>
                    </a:lnTo>
                    <a:lnTo>
                      <a:pt x="13" y="0"/>
                    </a:lnTo>
                    <a:lnTo>
                      <a:pt x="0" y="8"/>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98" name="Freeform 548"/>
              <p:cNvSpPr>
                <a:spLocks/>
              </p:cNvSpPr>
              <p:nvPr/>
            </p:nvSpPr>
            <p:spPr bwMode="gray">
              <a:xfrm>
                <a:off x="2888" y="1947"/>
                <a:ext cx="44" cy="33"/>
              </a:xfrm>
              <a:custGeom>
                <a:avLst/>
                <a:gdLst>
                  <a:gd name="T0" fmla="*/ 0 w 47"/>
                  <a:gd name="T1" fmla="*/ 6 h 27"/>
                  <a:gd name="T2" fmla="*/ 0 w 47"/>
                  <a:gd name="T3" fmla="*/ 6 h 27"/>
                  <a:gd name="T4" fmla="*/ 39 w 47"/>
                  <a:gd name="T5" fmla="*/ 27 h 27"/>
                  <a:gd name="T6" fmla="*/ 47 w 47"/>
                  <a:gd name="T7" fmla="*/ 0 h 27"/>
                  <a:gd name="T8" fmla="*/ 0 w 47"/>
                  <a:gd name="T9" fmla="*/ 6 h 27"/>
                </a:gdLst>
                <a:ahLst/>
                <a:cxnLst>
                  <a:cxn ang="0">
                    <a:pos x="T0" y="T1"/>
                  </a:cxn>
                  <a:cxn ang="0">
                    <a:pos x="T2" y="T3"/>
                  </a:cxn>
                  <a:cxn ang="0">
                    <a:pos x="T4" y="T5"/>
                  </a:cxn>
                  <a:cxn ang="0">
                    <a:pos x="T6" y="T7"/>
                  </a:cxn>
                  <a:cxn ang="0">
                    <a:pos x="T8" y="T9"/>
                  </a:cxn>
                </a:cxnLst>
                <a:rect l="0" t="0" r="r" b="b"/>
                <a:pathLst>
                  <a:path w="47" h="27">
                    <a:moveTo>
                      <a:pt x="0" y="6"/>
                    </a:moveTo>
                    <a:lnTo>
                      <a:pt x="0" y="6"/>
                    </a:lnTo>
                    <a:lnTo>
                      <a:pt x="39" y="27"/>
                    </a:lnTo>
                    <a:lnTo>
                      <a:pt x="47" y="0"/>
                    </a:lnTo>
                    <a:lnTo>
                      <a:pt x="0" y="6"/>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199" name="Freeform 549"/>
              <p:cNvSpPr>
                <a:spLocks/>
              </p:cNvSpPr>
              <p:nvPr/>
            </p:nvSpPr>
            <p:spPr bwMode="gray">
              <a:xfrm>
                <a:off x="4585" y="2040"/>
                <a:ext cx="34" cy="54"/>
              </a:xfrm>
              <a:custGeom>
                <a:avLst/>
                <a:gdLst>
                  <a:gd name="T0" fmla="*/ 0 w 36"/>
                  <a:gd name="T1" fmla="*/ 11 h 45"/>
                  <a:gd name="T2" fmla="*/ 0 w 36"/>
                  <a:gd name="T3" fmla="*/ 11 h 45"/>
                  <a:gd name="T4" fmla="*/ 1 w 36"/>
                  <a:gd name="T5" fmla="*/ 23 h 45"/>
                  <a:gd name="T6" fmla="*/ 10 w 36"/>
                  <a:gd name="T7" fmla="*/ 11 h 45"/>
                  <a:gd name="T8" fmla="*/ 14 w 36"/>
                  <a:gd name="T9" fmla="*/ 18 h 45"/>
                  <a:gd name="T10" fmla="*/ 9 w 36"/>
                  <a:gd name="T11" fmla="*/ 45 h 45"/>
                  <a:gd name="T12" fmla="*/ 26 w 36"/>
                  <a:gd name="T13" fmla="*/ 45 h 45"/>
                  <a:gd name="T14" fmla="*/ 36 w 36"/>
                  <a:gd name="T15" fmla="*/ 16 h 45"/>
                  <a:gd name="T16" fmla="*/ 30 w 36"/>
                  <a:gd name="T17" fmla="*/ 3 h 45"/>
                  <a:gd name="T18" fmla="*/ 14 w 36"/>
                  <a:gd name="T19" fmla="*/ 0 h 45"/>
                  <a:gd name="T20" fmla="*/ 0 w 36"/>
                  <a:gd name="T21"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5">
                    <a:moveTo>
                      <a:pt x="0" y="11"/>
                    </a:moveTo>
                    <a:lnTo>
                      <a:pt x="0" y="11"/>
                    </a:lnTo>
                    <a:lnTo>
                      <a:pt x="1" y="23"/>
                    </a:lnTo>
                    <a:lnTo>
                      <a:pt x="10" y="11"/>
                    </a:lnTo>
                    <a:lnTo>
                      <a:pt x="14" y="18"/>
                    </a:lnTo>
                    <a:lnTo>
                      <a:pt x="9" y="45"/>
                    </a:lnTo>
                    <a:lnTo>
                      <a:pt x="26" y="45"/>
                    </a:lnTo>
                    <a:lnTo>
                      <a:pt x="36" y="16"/>
                    </a:lnTo>
                    <a:lnTo>
                      <a:pt x="30" y="3"/>
                    </a:lnTo>
                    <a:lnTo>
                      <a:pt x="14" y="0"/>
                    </a:lnTo>
                    <a:lnTo>
                      <a:pt x="0" y="11"/>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00" name="Freeform 550"/>
              <p:cNvSpPr>
                <a:spLocks/>
              </p:cNvSpPr>
              <p:nvPr/>
            </p:nvSpPr>
            <p:spPr bwMode="gray">
              <a:xfrm>
                <a:off x="4602" y="1879"/>
                <a:ext cx="164" cy="170"/>
              </a:xfrm>
              <a:custGeom>
                <a:avLst/>
                <a:gdLst>
                  <a:gd name="T0" fmla="*/ 0 w 175"/>
                  <a:gd name="T1" fmla="*/ 132 h 142"/>
                  <a:gd name="T2" fmla="*/ 0 w 175"/>
                  <a:gd name="T3" fmla="*/ 132 h 142"/>
                  <a:gd name="T4" fmla="*/ 30 w 175"/>
                  <a:gd name="T5" fmla="*/ 106 h 142"/>
                  <a:gd name="T6" fmla="*/ 75 w 175"/>
                  <a:gd name="T7" fmla="*/ 106 h 142"/>
                  <a:gd name="T8" fmla="*/ 94 w 175"/>
                  <a:gd name="T9" fmla="*/ 75 h 142"/>
                  <a:gd name="T10" fmla="*/ 101 w 175"/>
                  <a:gd name="T11" fmla="*/ 72 h 142"/>
                  <a:gd name="T12" fmla="*/ 101 w 175"/>
                  <a:gd name="T13" fmla="*/ 84 h 142"/>
                  <a:gd name="T14" fmla="*/ 123 w 175"/>
                  <a:gd name="T15" fmla="*/ 72 h 142"/>
                  <a:gd name="T16" fmla="*/ 138 w 175"/>
                  <a:gd name="T17" fmla="*/ 48 h 142"/>
                  <a:gd name="T18" fmla="*/ 146 w 175"/>
                  <a:gd name="T19" fmla="*/ 8 h 142"/>
                  <a:gd name="T20" fmla="*/ 159 w 175"/>
                  <a:gd name="T21" fmla="*/ 10 h 142"/>
                  <a:gd name="T22" fmla="*/ 156 w 175"/>
                  <a:gd name="T23" fmla="*/ 0 h 142"/>
                  <a:gd name="T24" fmla="*/ 163 w 175"/>
                  <a:gd name="T25" fmla="*/ 2 h 142"/>
                  <a:gd name="T26" fmla="*/ 175 w 175"/>
                  <a:gd name="T27" fmla="*/ 34 h 142"/>
                  <a:gd name="T28" fmla="*/ 159 w 175"/>
                  <a:gd name="T29" fmla="*/ 57 h 142"/>
                  <a:gd name="T30" fmla="*/ 159 w 175"/>
                  <a:gd name="T31" fmla="*/ 79 h 142"/>
                  <a:gd name="T32" fmla="*/ 150 w 175"/>
                  <a:gd name="T33" fmla="*/ 112 h 142"/>
                  <a:gd name="T34" fmla="*/ 140 w 175"/>
                  <a:gd name="T35" fmla="*/ 117 h 142"/>
                  <a:gd name="T36" fmla="*/ 140 w 175"/>
                  <a:gd name="T37" fmla="*/ 105 h 142"/>
                  <a:gd name="T38" fmla="*/ 115 w 175"/>
                  <a:gd name="T39" fmla="*/ 122 h 142"/>
                  <a:gd name="T40" fmla="*/ 94 w 175"/>
                  <a:gd name="T41" fmla="*/ 114 h 142"/>
                  <a:gd name="T42" fmla="*/ 95 w 175"/>
                  <a:gd name="T43" fmla="*/ 128 h 142"/>
                  <a:gd name="T44" fmla="*/ 76 w 175"/>
                  <a:gd name="T45" fmla="*/ 142 h 142"/>
                  <a:gd name="T46" fmla="*/ 70 w 175"/>
                  <a:gd name="T47" fmla="*/ 120 h 142"/>
                  <a:gd name="T48" fmla="*/ 0 w 175"/>
                  <a:gd name="T49" fmla="*/ 13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142">
                    <a:moveTo>
                      <a:pt x="0" y="132"/>
                    </a:moveTo>
                    <a:lnTo>
                      <a:pt x="0" y="132"/>
                    </a:lnTo>
                    <a:lnTo>
                      <a:pt x="30" y="106"/>
                    </a:lnTo>
                    <a:lnTo>
                      <a:pt x="75" y="106"/>
                    </a:lnTo>
                    <a:lnTo>
                      <a:pt x="94" y="75"/>
                    </a:lnTo>
                    <a:lnTo>
                      <a:pt x="101" y="72"/>
                    </a:lnTo>
                    <a:lnTo>
                      <a:pt x="101" y="84"/>
                    </a:lnTo>
                    <a:lnTo>
                      <a:pt x="123" y="72"/>
                    </a:lnTo>
                    <a:lnTo>
                      <a:pt x="138" y="48"/>
                    </a:lnTo>
                    <a:lnTo>
                      <a:pt x="146" y="8"/>
                    </a:lnTo>
                    <a:lnTo>
                      <a:pt x="159" y="10"/>
                    </a:lnTo>
                    <a:lnTo>
                      <a:pt x="156" y="0"/>
                    </a:lnTo>
                    <a:lnTo>
                      <a:pt x="163" y="2"/>
                    </a:lnTo>
                    <a:lnTo>
                      <a:pt x="175" y="34"/>
                    </a:lnTo>
                    <a:lnTo>
                      <a:pt x="159" y="57"/>
                    </a:lnTo>
                    <a:lnTo>
                      <a:pt x="159" y="79"/>
                    </a:lnTo>
                    <a:lnTo>
                      <a:pt x="150" y="112"/>
                    </a:lnTo>
                    <a:lnTo>
                      <a:pt x="140" y="117"/>
                    </a:lnTo>
                    <a:lnTo>
                      <a:pt x="140" y="105"/>
                    </a:lnTo>
                    <a:lnTo>
                      <a:pt x="115" y="122"/>
                    </a:lnTo>
                    <a:lnTo>
                      <a:pt x="94" y="114"/>
                    </a:lnTo>
                    <a:lnTo>
                      <a:pt x="95" y="128"/>
                    </a:lnTo>
                    <a:lnTo>
                      <a:pt x="76" y="142"/>
                    </a:lnTo>
                    <a:lnTo>
                      <a:pt x="70" y="120"/>
                    </a:lnTo>
                    <a:lnTo>
                      <a:pt x="0" y="132"/>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01" name="Freeform 551"/>
              <p:cNvSpPr>
                <a:spLocks/>
              </p:cNvSpPr>
              <p:nvPr/>
            </p:nvSpPr>
            <p:spPr bwMode="gray">
              <a:xfrm>
                <a:off x="4623" y="2032"/>
                <a:ext cx="32" cy="30"/>
              </a:xfrm>
              <a:custGeom>
                <a:avLst/>
                <a:gdLst>
                  <a:gd name="T0" fmla="*/ 0 w 35"/>
                  <a:gd name="T1" fmla="*/ 15 h 26"/>
                  <a:gd name="T2" fmla="*/ 0 w 35"/>
                  <a:gd name="T3" fmla="*/ 15 h 26"/>
                  <a:gd name="T4" fmla="*/ 12 w 35"/>
                  <a:gd name="T5" fmla="*/ 26 h 26"/>
                  <a:gd name="T6" fmla="*/ 33 w 35"/>
                  <a:gd name="T7" fmla="*/ 16 h 26"/>
                  <a:gd name="T8" fmla="*/ 35 w 35"/>
                  <a:gd name="T9" fmla="*/ 0 h 26"/>
                  <a:gd name="T10" fmla="*/ 0 w 35"/>
                  <a:gd name="T11" fmla="*/ 15 h 26"/>
                </a:gdLst>
                <a:ahLst/>
                <a:cxnLst>
                  <a:cxn ang="0">
                    <a:pos x="T0" y="T1"/>
                  </a:cxn>
                  <a:cxn ang="0">
                    <a:pos x="T2" y="T3"/>
                  </a:cxn>
                  <a:cxn ang="0">
                    <a:pos x="T4" y="T5"/>
                  </a:cxn>
                  <a:cxn ang="0">
                    <a:pos x="T6" y="T7"/>
                  </a:cxn>
                  <a:cxn ang="0">
                    <a:pos x="T8" y="T9"/>
                  </a:cxn>
                  <a:cxn ang="0">
                    <a:pos x="T10" y="T11"/>
                  </a:cxn>
                </a:cxnLst>
                <a:rect l="0" t="0" r="r" b="b"/>
                <a:pathLst>
                  <a:path w="35" h="26">
                    <a:moveTo>
                      <a:pt x="0" y="15"/>
                    </a:moveTo>
                    <a:lnTo>
                      <a:pt x="0" y="15"/>
                    </a:lnTo>
                    <a:lnTo>
                      <a:pt x="12" y="26"/>
                    </a:lnTo>
                    <a:lnTo>
                      <a:pt x="33" y="16"/>
                    </a:lnTo>
                    <a:lnTo>
                      <a:pt x="35" y="0"/>
                    </a:lnTo>
                    <a:lnTo>
                      <a:pt x="0" y="15"/>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02" name="Freeform 552"/>
              <p:cNvSpPr>
                <a:spLocks/>
              </p:cNvSpPr>
              <p:nvPr/>
            </p:nvSpPr>
            <p:spPr bwMode="gray">
              <a:xfrm>
                <a:off x="4733" y="1790"/>
                <a:ext cx="86" cy="89"/>
              </a:xfrm>
              <a:custGeom>
                <a:avLst/>
                <a:gdLst>
                  <a:gd name="T0" fmla="*/ 0 w 92"/>
                  <a:gd name="T1" fmla="*/ 54 h 75"/>
                  <a:gd name="T2" fmla="*/ 0 w 92"/>
                  <a:gd name="T3" fmla="*/ 54 h 75"/>
                  <a:gd name="T4" fmla="*/ 4 w 92"/>
                  <a:gd name="T5" fmla="*/ 75 h 75"/>
                  <a:gd name="T6" fmla="*/ 19 w 92"/>
                  <a:gd name="T7" fmla="*/ 67 h 75"/>
                  <a:gd name="T8" fmla="*/ 10 w 92"/>
                  <a:gd name="T9" fmla="*/ 55 h 75"/>
                  <a:gd name="T10" fmla="*/ 52 w 92"/>
                  <a:gd name="T11" fmla="*/ 66 h 75"/>
                  <a:gd name="T12" fmla="*/ 64 w 92"/>
                  <a:gd name="T13" fmla="*/ 48 h 75"/>
                  <a:gd name="T14" fmla="*/ 92 w 92"/>
                  <a:gd name="T15" fmla="*/ 42 h 75"/>
                  <a:gd name="T16" fmla="*/ 82 w 92"/>
                  <a:gd name="T17" fmla="*/ 31 h 75"/>
                  <a:gd name="T18" fmla="*/ 85 w 92"/>
                  <a:gd name="T19" fmla="*/ 21 h 75"/>
                  <a:gd name="T20" fmla="*/ 61 w 92"/>
                  <a:gd name="T21" fmla="*/ 23 h 75"/>
                  <a:gd name="T22" fmla="*/ 31 w 92"/>
                  <a:gd name="T23" fmla="*/ 0 h 75"/>
                  <a:gd name="T24" fmla="*/ 22 w 92"/>
                  <a:gd name="T25" fmla="*/ 43 h 75"/>
                  <a:gd name="T26" fmla="*/ 10 w 92"/>
                  <a:gd name="T27" fmla="*/ 40 h 75"/>
                  <a:gd name="T28" fmla="*/ 0 w 92"/>
                  <a:gd name="T29" fmla="*/ 5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75">
                    <a:moveTo>
                      <a:pt x="0" y="54"/>
                    </a:moveTo>
                    <a:lnTo>
                      <a:pt x="0" y="54"/>
                    </a:lnTo>
                    <a:lnTo>
                      <a:pt x="4" y="75"/>
                    </a:lnTo>
                    <a:lnTo>
                      <a:pt x="19" y="67"/>
                    </a:lnTo>
                    <a:lnTo>
                      <a:pt x="10" y="55"/>
                    </a:lnTo>
                    <a:lnTo>
                      <a:pt x="52" y="66"/>
                    </a:lnTo>
                    <a:lnTo>
                      <a:pt x="64" y="48"/>
                    </a:lnTo>
                    <a:lnTo>
                      <a:pt x="92" y="42"/>
                    </a:lnTo>
                    <a:lnTo>
                      <a:pt x="82" y="31"/>
                    </a:lnTo>
                    <a:lnTo>
                      <a:pt x="85" y="21"/>
                    </a:lnTo>
                    <a:lnTo>
                      <a:pt x="61" y="23"/>
                    </a:lnTo>
                    <a:lnTo>
                      <a:pt x="31" y="0"/>
                    </a:lnTo>
                    <a:lnTo>
                      <a:pt x="22" y="43"/>
                    </a:lnTo>
                    <a:lnTo>
                      <a:pt x="10" y="40"/>
                    </a:lnTo>
                    <a:lnTo>
                      <a:pt x="0" y="54"/>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03" name="Freeform 553"/>
              <p:cNvSpPr>
                <a:spLocks/>
              </p:cNvSpPr>
              <p:nvPr/>
            </p:nvSpPr>
            <p:spPr bwMode="gray">
              <a:xfrm>
                <a:off x="4507" y="1848"/>
                <a:ext cx="92" cy="113"/>
              </a:xfrm>
              <a:custGeom>
                <a:avLst/>
                <a:gdLst>
                  <a:gd name="T0" fmla="*/ 0 w 97"/>
                  <a:gd name="T1" fmla="*/ 54 h 95"/>
                  <a:gd name="T2" fmla="*/ 0 w 97"/>
                  <a:gd name="T3" fmla="*/ 54 h 95"/>
                  <a:gd name="T4" fmla="*/ 19 w 97"/>
                  <a:gd name="T5" fmla="*/ 61 h 95"/>
                  <a:gd name="T6" fmla="*/ 7 w 97"/>
                  <a:gd name="T7" fmla="*/ 89 h 95"/>
                  <a:gd name="T8" fmla="*/ 34 w 97"/>
                  <a:gd name="T9" fmla="*/ 95 h 95"/>
                  <a:gd name="T10" fmla="*/ 63 w 97"/>
                  <a:gd name="T11" fmla="*/ 78 h 95"/>
                  <a:gd name="T12" fmla="*/ 49 w 97"/>
                  <a:gd name="T13" fmla="*/ 57 h 95"/>
                  <a:gd name="T14" fmla="*/ 83 w 97"/>
                  <a:gd name="T15" fmla="*/ 37 h 95"/>
                  <a:gd name="T16" fmla="*/ 97 w 97"/>
                  <a:gd name="T17" fmla="*/ 10 h 95"/>
                  <a:gd name="T18" fmla="*/ 97 w 97"/>
                  <a:gd name="T19" fmla="*/ 6 h 95"/>
                  <a:gd name="T20" fmla="*/ 90 w 97"/>
                  <a:gd name="T21" fmla="*/ 0 h 95"/>
                  <a:gd name="T22" fmla="*/ 61 w 97"/>
                  <a:gd name="T23" fmla="*/ 18 h 95"/>
                  <a:gd name="T24" fmla="*/ 61 w 97"/>
                  <a:gd name="T25" fmla="*/ 29 h 95"/>
                  <a:gd name="T26" fmla="*/ 39 w 97"/>
                  <a:gd name="T27" fmla="*/ 25 h 95"/>
                  <a:gd name="T28" fmla="*/ 0 w 97"/>
                  <a:gd name="T29" fmla="*/ 5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95">
                    <a:moveTo>
                      <a:pt x="0" y="54"/>
                    </a:moveTo>
                    <a:lnTo>
                      <a:pt x="0" y="54"/>
                    </a:lnTo>
                    <a:lnTo>
                      <a:pt x="19" y="61"/>
                    </a:lnTo>
                    <a:lnTo>
                      <a:pt x="7" y="89"/>
                    </a:lnTo>
                    <a:lnTo>
                      <a:pt x="34" y="95"/>
                    </a:lnTo>
                    <a:lnTo>
                      <a:pt x="63" y="78"/>
                    </a:lnTo>
                    <a:lnTo>
                      <a:pt x="49" y="57"/>
                    </a:lnTo>
                    <a:lnTo>
                      <a:pt x="83" y="37"/>
                    </a:lnTo>
                    <a:lnTo>
                      <a:pt x="97" y="10"/>
                    </a:lnTo>
                    <a:lnTo>
                      <a:pt x="97" y="6"/>
                    </a:lnTo>
                    <a:lnTo>
                      <a:pt x="90" y="0"/>
                    </a:lnTo>
                    <a:lnTo>
                      <a:pt x="61" y="18"/>
                    </a:lnTo>
                    <a:lnTo>
                      <a:pt x="61" y="29"/>
                    </a:lnTo>
                    <a:lnTo>
                      <a:pt x="39" y="25"/>
                    </a:lnTo>
                    <a:lnTo>
                      <a:pt x="0" y="54"/>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04" name="Freeform 554"/>
              <p:cNvSpPr>
                <a:spLocks/>
              </p:cNvSpPr>
              <p:nvPr/>
            </p:nvSpPr>
            <p:spPr bwMode="gray">
              <a:xfrm>
                <a:off x="4535" y="1940"/>
                <a:ext cx="49" cy="90"/>
              </a:xfrm>
              <a:custGeom>
                <a:avLst/>
                <a:gdLst>
                  <a:gd name="T0" fmla="*/ 0 w 53"/>
                  <a:gd name="T1" fmla="*/ 75 h 75"/>
                  <a:gd name="T2" fmla="*/ 0 w 53"/>
                  <a:gd name="T3" fmla="*/ 75 h 75"/>
                  <a:gd name="T4" fmla="*/ 5 w 53"/>
                  <a:gd name="T5" fmla="*/ 17 h 75"/>
                  <a:gd name="T6" fmla="*/ 34 w 53"/>
                  <a:gd name="T7" fmla="*/ 0 h 75"/>
                  <a:gd name="T8" fmla="*/ 53 w 53"/>
                  <a:gd name="T9" fmla="*/ 47 h 75"/>
                  <a:gd name="T10" fmla="*/ 33 w 53"/>
                  <a:gd name="T11" fmla="*/ 67 h 75"/>
                  <a:gd name="T12" fmla="*/ 0 w 53"/>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53" h="75">
                    <a:moveTo>
                      <a:pt x="0" y="75"/>
                    </a:moveTo>
                    <a:lnTo>
                      <a:pt x="0" y="75"/>
                    </a:lnTo>
                    <a:lnTo>
                      <a:pt x="5" y="17"/>
                    </a:lnTo>
                    <a:lnTo>
                      <a:pt x="34" y="0"/>
                    </a:lnTo>
                    <a:lnTo>
                      <a:pt x="53" y="47"/>
                    </a:lnTo>
                    <a:lnTo>
                      <a:pt x="33" y="67"/>
                    </a:lnTo>
                    <a:lnTo>
                      <a:pt x="0" y="75"/>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05" name="Freeform 555"/>
              <p:cNvSpPr>
                <a:spLocks/>
              </p:cNvSpPr>
              <p:nvPr/>
            </p:nvSpPr>
            <p:spPr bwMode="gray">
              <a:xfrm>
                <a:off x="4160" y="2267"/>
                <a:ext cx="102" cy="153"/>
              </a:xfrm>
              <a:custGeom>
                <a:avLst/>
                <a:gdLst>
                  <a:gd name="T0" fmla="*/ 0 w 110"/>
                  <a:gd name="T1" fmla="*/ 28 h 129"/>
                  <a:gd name="T2" fmla="*/ 0 w 110"/>
                  <a:gd name="T3" fmla="*/ 28 h 129"/>
                  <a:gd name="T4" fmla="*/ 13 w 110"/>
                  <a:gd name="T5" fmla="*/ 47 h 129"/>
                  <a:gd name="T6" fmla="*/ 9 w 110"/>
                  <a:gd name="T7" fmla="*/ 78 h 129"/>
                  <a:gd name="T8" fmla="*/ 48 w 110"/>
                  <a:gd name="T9" fmla="*/ 64 h 129"/>
                  <a:gd name="T10" fmla="*/ 65 w 110"/>
                  <a:gd name="T11" fmla="*/ 78 h 129"/>
                  <a:gd name="T12" fmla="*/ 80 w 110"/>
                  <a:gd name="T13" fmla="*/ 110 h 129"/>
                  <a:gd name="T14" fmla="*/ 76 w 110"/>
                  <a:gd name="T15" fmla="*/ 129 h 129"/>
                  <a:gd name="T16" fmla="*/ 110 w 110"/>
                  <a:gd name="T17" fmla="*/ 124 h 129"/>
                  <a:gd name="T18" fmla="*/ 93 w 110"/>
                  <a:gd name="T19" fmla="*/ 83 h 129"/>
                  <a:gd name="T20" fmla="*/ 55 w 110"/>
                  <a:gd name="T21" fmla="*/ 51 h 129"/>
                  <a:gd name="T22" fmla="*/ 66 w 110"/>
                  <a:gd name="T23" fmla="*/ 34 h 129"/>
                  <a:gd name="T24" fmla="*/ 45 w 110"/>
                  <a:gd name="T25" fmla="*/ 24 h 129"/>
                  <a:gd name="T26" fmla="*/ 29 w 110"/>
                  <a:gd name="T27" fmla="*/ 0 h 129"/>
                  <a:gd name="T28" fmla="*/ 19 w 110"/>
                  <a:gd name="T29" fmla="*/ 1 h 129"/>
                  <a:gd name="T30" fmla="*/ 20 w 110"/>
                  <a:gd name="T31" fmla="*/ 18 h 129"/>
                  <a:gd name="T32" fmla="*/ 13 w 110"/>
                  <a:gd name="T33" fmla="*/ 13 h 129"/>
                  <a:gd name="T34" fmla="*/ 0 w 110"/>
                  <a:gd name="T35" fmla="*/ 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129">
                    <a:moveTo>
                      <a:pt x="0" y="28"/>
                    </a:moveTo>
                    <a:lnTo>
                      <a:pt x="0" y="28"/>
                    </a:lnTo>
                    <a:lnTo>
                      <a:pt x="13" y="47"/>
                    </a:lnTo>
                    <a:lnTo>
                      <a:pt x="9" y="78"/>
                    </a:lnTo>
                    <a:lnTo>
                      <a:pt x="48" y="64"/>
                    </a:lnTo>
                    <a:lnTo>
                      <a:pt x="65" y="78"/>
                    </a:lnTo>
                    <a:lnTo>
                      <a:pt x="80" y="110"/>
                    </a:lnTo>
                    <a:lnTo>
                      <a:pt x="76" y="129"/>
                    </a:lnTo>
                    <a:lnTo>
                      <a:pt x="110" y="124"/>
                    </a:lnTo>
                    <a:lnTo>
                      <a:pt x="93" y="83"/>
                    </a:lnTo>
                    <a:lnTo>
                      <a:pt x="55" y="51"/>
                    </a:lnTo>
                    <a:lnTo>
                      <a:pt x="66" y="34"/>
                    </a:lnTo>
                    <a:lnTo>
                      <a:pt x="45" y="24"/>
                    </a:lnTo>
                    <a:lnTo>
                      <a:pt x="29" y="0"/>
                    </a:lnTo>
                    <a:lnTo>
                      <a:pt x="19" y="1"/>
                    </a:lnTo>
                    <a:lnTo>
                      <a:pt x="20" y="18"/>
                    </a:lnTo>
                    <a:lnTo>
                      <a:pt x="13" y="13"/>
                    </a:lnTo>
                    <a:lnTo>
                      <a:pt x="0" y="28"/>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06" name="Freeform 556"/>
              <p:cNvSpPr>
                <a:spLocks/>
              </p:cNvSpPr>
              <p:nvPr/>
            </p:nvSpPr>
            <p:spPr bwMode="gray">
              <a:xfrm>
                <a:off x="2790" y="1679"/>
                <a:ext cx="7" cy="16"/>
              </a:xfrm>
              <a:custGeom>
                <a:avLst/>
                <a:gdLst>
                  <a:gd name="T0" fmla="*/ 0 w 8"/>
                  <a:gd name="T1" fmla="*/ 11 h 13"/>
                  <a:gd name="T2" fmla="*/ 0 w 8"/>
                  <a:gd name="T3" fmla="*/ 11 h 13"/>
                  <a:gd name="T4" fmla="*/ 5 w 8"/>
                  <a:gd name="T5" fmla="*/ 0 h 13"/>
                  <a:gd name="T6" fmla="*/ 8 w 8"/>
                  <a:gd name="T7" fmla="*/ 13 h 13"/>
                  <a:gd name="T8" fmla="*/ 0 w 8"/>
                  <a:gd name="T9" fmla="*/ 11 h 13"/>
                </a:gdLst>
                <a:ahLst/>
                <a:cxnLst>
                  <a:cxn ang="0">
                    <a:pos x="T0" y="T1"/>
                  </a:cxn>
                  <a:cxn ang="0">
                    <a:pos x="T2" y="T3"/>
                  </a:cxn>
                  <a:cxn ang="0">
                    <a:pos x="T4" y="T5"/>
                  </a:cxn>
                  <a:cxn ang="0">
                    <a:pos x="T6" y="T7"/>
                  </a:cxn>
                  <a:cxn ang="0">
                    <a:pos x="T8" y="T9"/>
                  </a:cxn>
                </a:cxnLst>
                <a:rect l="0" t="0" r="r" b="b"/>
                <a:pathLst>
                  <a:path w="8" h="13">
                    <a:moveTo>
                      <a:pt x="0" y="11"/>
                    </a:moveTo>
                    <a:lnTo>
                      <a:pt x="0" y="11"/>
                    </a:lnTo>
                    <a:lnTo>
                      <a:pt x="5" y="0"/>
                    </a:lnTo>
                    <a:lnTo>
                      <a:pt x="8" y="13"/>
                    </a:lnTo>
                    <a:lnTo>
                      <a:pt x="0" y="11"/>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07" name="Freeform 557"/>
              <p:cNvSpPr>
                <a:spLocks/>
              </p:cNvSpPr>
              <p:nvPr/>
            </p:nvSpPr>
            <p:spPr bwMode="gray">
              <a:xfrm>
                <a:off x="4160" y="2564"/>
                <a:ext cx="53" cy="92"/>
              </a:xfrm>
              <a:custGeom>
                <a:avLst/>
                <a:gdLst>
                  <a:gd name="T0" fmla="*/ 0 w 57"/>
                  <a:gd name="T1" fmla="*/ 0 h 78"/>
                  <a:gd name="T2" fmla="*/ 0 w 57"/>
                  <a:gd name="T3" fmla="*/ 0 h 78"/>
                  <a:gd name="T4" fmla="*/ 11 w 57"/>
                  <a:gd name="T5" fmla="*/ 0 h 78"/>
                  <a:gd name="T6" fmla="*/ 15 w 57"/>
                  <a:gd name="T7" fmla="*/ 14 h 78"/>
                  <a:gd name="T8" fmla="*/ 29 w 57"/>
                  <a:gd name="T9" fmla="*/ 5 h 78"/>
                  <a:gd name="T10" fmla="*/ 48 w 57"/>
                  <a:gd name="T11" fmla="*/ 24 h 78"/>
                  <a:gd name="T12" fmla="*/ 57 w 57"/>
                  <a:gd name="T13" fmla="*/ 78 h 78"/>
                  <a:gd name="T14" fmla="*/ 18 w 57"/>
                  <a:gd name="T15" fmla="*/ 54 h 78"/>
                  <a:gd name="T16" fmla="*/ 0 w 57"/>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78">
                    <a:moveTo>
                      <a:pt x="0" y="0"/>
                    </a:moveTo>
                    <a:lnTo>
                      <a:pt x="0" y="0"/>
                    </a:lnTo>
                    <a:lnTo>
                      <a:pt x="11" y="0"/>
                    </a:lnTo>
                    <a:lnTo>
                      <a:pt x="15" y="14"/>
                    </a:lnTo>
                    <a:lnTo>
                      <a:pt x="29" y="5"/>
                    </a:lnTo>
                    <a:lnTo>
                      <a:pt x="48" y="24"/>
                    </a:lnTo>
                    <a:lnTo>
                      <a:pt x="57" y="78"/>
                    </a:lnTo>
                    <a:lnTo>
                      <a:pt x="18" y="54"/>
                    </a:lnTo>
                    <a:lnTo>
                      <a:pt x="0" y="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08" name="Freeform 558"/>
              <p:cNvSpPr>
                <a:spLocks/>
              </p:cNvSpPr>
              <p:nvPr/>
            </p:nvSpPr>
            <p:spPr bwMode="gray">
              <a:xfrm>
                <a:off x="4295" y="2559"/>
                <a:ext cx="140" cy="110"/>
              </a:xfrm>
              <a:custGeom>
                <a:avLst/>
                <a:gdLst>
                  <a:gd name="T0" fmla="*/ 0 w 149"/>
                  <a:gd name="T1" fmla="*/ 81 h 92"/>
                  <a:gd name="T2" fmla="*/ 0 w 149"/>
                  <a:gd name="T3" fmla="*/ 81 h 92"/>
                  <a:gd name="T4" fmla="*/ 13 w 149"/>
                  <a:gd name="T5" fmla="*/ 92 h 92"/>
                  <a:gd name="T6" fmla="*/ 60 w 149"/>
                  <a:gd name="T7" fmla="*/ 88 h 92"/>
                  <a:gd name="T8" fmla="*/ 75 w 149"/>
                  <a:gd name="T9" fmla="*/ 82 h 92"/>
                  <a:gd name="T10" fmla="*/ 96 w 149"/>
                  <a:gd name="T11" fmla="*/ 39 h 92"/>
                  <a:gd name="T12" fmla="*/ 122 w 149"/>
                  <a:gd name="T13" fmla="*/ 41 h 92"/>
                  <a:gd name="T14" fmla="*/ 149 w 149"/>
                  <a:gd name="T15" fmla="*/ 26 h 92"/>
                  <a:gd name="T16" fmla="*/ 125 w 149"/>
                  <a:gd name="T17" fmla="*/ 14 h 92"/>
                  <a:gd name="T18" fmla="*/ 116 w 149"/>
                  <a:gd name="T19" fmla="*/ 0 h 92"/>
                  <a:gd name="T20" fmla="*/ 86 w 149"/>
                  <a:gd name="T21" fmla="*/ 28 h 92"/>
                  <a:gd name="T22" fmla="*/ 76 w 149"/>
                  <a:gd name="T23" fmla="*/ 43 h 92"/>
                  <a:gd name="T24" fmla="*/ 67 w 149"/>
                  <a:gd name="T25" fmla="*/ 35 h 92"/>
                  <a:gd name="T26" fmla="*/ 49 w 149"/>
                  <a:gd name="T27" fmla="*/ 58 h 92"/>
                  <a:gd name="T28" fmla="*/ 29 w 149"/>
                  <a:gd name="T29" fmla="*/ 61 h 92"/>
                  <a:gd name="T30" fmla="*/ 24 w 149"/>
                  <a:gd name="T31" fmla="*/ 82 h 92"/>
                  <a:gd name="T32" fmla="*/ 0 w 149"/>
                  <a:gd name="T33" fmla="*/ 8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 h="92">
                    <a:moveTo>
                      <a:pt x="0" y="81"/>
                    </a:moveTo>
                    <a:lnTo>
                      <a:pt x="0" y="81"/>
                    </a:lnTo>
                    <a:lnTo>
                      <a:pt x="13" y="92"/>
                    </a:lnTo>
                    <a:lnTo>
                      <a:pt x="60" y="88"/>
                    </a:lnTo>
                    <a:lnTo>
                      <a:pt x="75" y="82"/>
                    </a:lnTo>
                    <a:lnTo>
                      <a:pt x="96" y="39"/>
                    </a:lnTo>
                    <a:lnTo>
                      <a:pt x="122" y="41"/>
                    </a:lnTo>
                    <a:lnTo>
                      <a:pt x="149" y="26"/>
                    </a:lnTo>
                    <a:lnTo>
                      <a:pt x="125" y="14"/>
                    </a:lnTo>
                    <a:lnTo>
                      <a:pt x="116" y="0"/>
                    </a:lnTo>
                    <a:lnTo>
                      <a:pt x="86" y="28"/>
                    </a:lnTo>
                    <a:lnTo>
                      <a:pt x="76" y="43"/>
                    </a:lnTo>
                    <a:lnTo>
                      <a:pt x="67" y="35"/>
                    </a:lnTo>
                    <a:lnTo>
                      <a:pt x="49" y="58"/>
                    </a:lnTo>
                    <a:lnTo>
                      <a:pt x="29" y="61"/>
                    </a:lnTo>
                    <a:lnTo>
                      <a:pt x="24" y="82"/>
                    </a:lnTo>
                    <a:lnTo>
                      <a:pt x="0" y="81"/>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09" name="Freeform 559"/>
              <p:cNvSpPr>
                <a:spLocks/>
              </p:cNvSpPr>
              <p:nvPr/>
            </p:nvSpPr>
            <p:spPr bwMode="gray">
              <a:xfrm>
                <a:off x="1009" y="2063"/>
                <a:ext cx="437" cy="354"/>
              </a:xfrm>
              <a:custGeom>
                <a:avLst/>
                <a:gdLst>
                  <a:gd name="T0" fmla="*/ 0 w 467"/>
                  <a:gd name="T1" fmla="*/ 3 h 297"/>
                  <a:gd name="T2" fmla="*/ 0 w 467"/>
                  <a:gd name="T3" fmla="*/ 3 h 297"/>
                  <a:gd name="T4" fmla="*/ 23 w 467"/>
                  <a:gd name="T5" fmla="*/ 52 h 297"/>
                  <a:gd name="T6" fmla="*/ 48 w 467"/>
                  <a:gd name="T7" fmla="*/ 73 h 297"/>
                  <a:gd name="T8" fmla="*/ 47 w 467"/>
                  <a:gd name="T9" fmla="*/ 86 h 297"/>
                  <a:gd name="T10" fmla="*/ 33 w 467"/>
                  <a:gd name="T11" fmla="*/ 88 h 297"/>
                  <a:gd name="T12" fmla="*/ 62 w 467"/>
                  <a:gd name="T13" fmla="*/ 98 h 297"/>
                  <a:gd name="T14" fmla="*/ 78 w 467"/>
                  <a:gd name="T15" fmla="*/ 119 h 297"/>
                  <a:gd name="T16" fmla="*/ 77 w 467"/>
                  <a:gd name="T17" fmla="*/ 136 h 297"/>
                  <a:gd name="T18" fmla="*/ 110 w 467"/>
                  <a:gd name="T19" fmla="*/ 165 h 297"/>
                  <a:gd name="T20" fmla="*/ 118 w 467"/>
                  <a:gd name="T21" fmla="*/ 156 h 297"/>
                  <a:gd name="T22" fmla="*/ 39 w 467"/>
                  <a:gd name="T23" fmla="*/ 44 h 297"/>
                  <a:gd name="T24" fmla="*/ 34 w 467"/>
                  <a:gd name="T25" fmla="*/ 13 h 297"/>
                  <a:gd name="T26" fmla="*/ 51 w 467"/>
                  <a:gd name="T27" fmla="*/ 22 h 297"/>
                  <a:gd name="T28" fmla="*/ 81 w 467"/>
                  <a:gd name="T29" fmla="*/ 70 h 297"/>
                  <a:gd name="T30" fmla="*/ 122 w 467"/>
                  <a:gd name="T31" fmla="*/ 107 h 297"/>
                  <a:gd name="T32" fmla="*/ 121 w 467"/>
                  <a:gd name="T33" fmla="*/ 121 h 297"/>
                  <a:gd name="T34" fmla="*/ 179 w 467"/>
                  <a:gd name="T35" fmla="*/ 170 h 297"/>
                  <a:gd name="T36" fmla="*/ 185 w 467"/>
                  <a:gd name="T37" fmla="*/ 191 h 297"/>
                  <a:gd name="T38" fmla="*/ 179 w 467"/>
                  <a:gd name="T39" fmla="*/ 205 h 297"/>
                  <a:gd name="T40" fmla="*/ 192 w 467"/>
                  <a:gd name="T41" fmla="*/ 224 h 297"/>
                  <a:gd name="T42" fmla="*/ 303 w 467"/>
                  <a:gd name="T43" fmla="*/ 276 h 297"/>
                  <a:gd name="T44" fmla="*/ 351 w 467"/>
                  <a:gd name="T45" fmla="*/ 272 h 297"/>
                  <a:gd name="T46" fmla="*/ 382 w 467"/>
                  <a:gd name="T47" fmla="*/ 297 h 297"/>
                  <a:gd name="T48" fmla="*/ 396 w 467"/>
                  <a:gd name="T49" fmla="*/ 273 h 297"/>
                  <a:gd name="T50" fmla="*/ 411 w 467"/>
                  <a:gd name="T51" fmla="*/ 272 h 297"/>
                  <a:gd name="T52" fmla="*/ 396 w 467"/>
                  <a:gd name="T53" fmla="*/ 253 h 297"/>
                  <a:gd name="T54" fmla="*/ 431 w 467"/>
                  <a:gd name="T55" fmla="*/ 244 h 297"/>
                  <a:gd name="T56" fmla="*/ 443 w 467"/>
                  <a:gd name="T57" fmla="*/ 235 h 297"/>
                  <a:gd name="T58" fmla="*/ 448 w 467"/>
                  <a:gd name="T59" fmla="*/ 230 h 297"/>
                  <a:gd name="T60" fmla="*/ 452 w 467"/>
                  <a:gd name="T61" fmla="*/ 242 h 297"/>
                  <a:gd name="T62" fmla="*/ 467 w 467"/>
                  <a:gd name="T63" fmla="*/ 191 h 297"/>
                  <a:gd name="T64" fmla="*/ 447 w 467"/>
                  <a:gd name="T65" fmla="*/ 184 h 297"/>
                  <a:gd name="T66" fmla="*/ 412 w 467"/>
                  <a:gd name="T67" fmla="*/ 191 h 297"/>
                  <a:gd name="T68" fmla="*/ 394 w 467"/>
                  <a:gd name="T69" fmla="*/ 235 h 297"/>
                  <a:gd name="T70" fmla="*/ 349 w 467"/>
                  <a:gd name="T71" fmla="*/ 240 h 297"/>
                  <a:gd name="T72" fmla="*/ 330 w 467"/>
                  <a:gd name="T73" fmla="*/ 228 h 297"/>
                  <a:gd name="T74" fmla="*/ 300 w 467"/>
                  <a:gd name="T75" fmla="*/ 176 h 297"/>
                  <a:gd name="T76" fmla="*/ 299 w 467"/>
                  <a:gd name="T77" fmla="*/ 136 h 297"/>
                  <a:gd name="T78" fmla="*/ 310 w 467"/>
                  <a:gd name="T79" fmla="*/ 116 h 297"/>
                  <a:gd name="T80" fmla="*/ 278 w 467"/>
                  <a:gd name="T81" fmla="*/ 106 h 297"/>
                  <a:gd name="T82" fmla="*/ 240 w 467"/>
                  <a:gd name="T83" fmla="*/ 51 h 297"/>
                  <a:gd name="T84" fmla="*/ 207 w 467"/>
                  <a:gd name="T85" fmla="*/ 63 h 297"/>
                  <a:gd name="T86" fmla="*/ 164 w 467"/>
                  <a:gd name="T87" fmla="*/ 17 h 297"/>
                  <a:gd name="T88" fmla="*/ 94 w 467"/>
                  <a:gd name="T89" fmla="*/ 25 h 297"/>
                  <a:gd name="T90" fmla="*/ 36 w 467"/>
                  <a:gd name="T91" fmla="*/ 0 h 297"/>
                  <a:gd name="T92" fmla="*/ 0 w 467"/>
                  <a:gd name="T93" fmla="*/ 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7" h="297">
                    <a:moveTo>
                      <a:pt x="0" y="3"/>
                    </a:moveTo>
                    <a:lnTo>
                      <a:pt x="0" y="3"/>
                    </a:lnTo>
                    <a:lnTo>
                      <a:pt x="23" y="52"/>
                    </a:lnTo>
                    <a:lnTo>
                      <a:pt x="48" y="73"/>
                    </a:lnTo>
                    <a:lnTo>
                      <a:pt x="47" y="86"/>
                    </a:lnTo>
                    <a:lnTo>
                      <a:pt x="33" y="88"/>
                    </a:lnTo>
                    <a:lnTo>
                      <a:pt x="62" y="98"/>
                    </a:lnTo>
                    <a:lnTo>
                      <a:pt x="78" y="119"/>
                    </a:lnTo>
                    <a:lnTo>
                      <a:pt x="77" y="136"/>
                    </a:lnTo>
                    <a:lnTo>
                      <a:pt x="110" y="165"/>
                    </a:lnTo>
                    <a:lnTo>
                      <a:pt x="118" y="156"/>
                    </a:lnTo>
                    <a:lnTo>
                      <a:pt x="39" y="44"/>
                    </a:lnTo>
                    <a:lnTo>
                      <a:pt x="34" y="13"/>
                    </a:lnTo>
                    <a:lnTo>
                      <a:pt x="51" y="22"/>
                    </a:lnTo>
                    <a:lnTo>
                      <a:pt x="81" y="70"/>
                    </a:lnTo>
                    <a:lnTo>
                      <a:pt x="122" y="107"/>
                    </a:lnTo>
                    <a:lnTo>
                      <a:pt x="121" y="121"/>
                    </a:lnTo>
                    <a:lnTo>
                      <a:pt x="179" y="170"/>
                    </a:lnTo>
                    <a:lnTo>
                      <a:pt x="185" y="191"/>
                    </a:lnTo>
                    <a:lnTo>
                      <a:pt x="179" y="205"/>
                    </a:lnTo>
                    <a:lnTo>
                      <a:pt x="192" y="224"/>
                    </a:lnTo>
                    <a:lnTo>
                      <a:pt x="303" y="276"/>
                    </a:lnTo>
                    <a:lnTo>
                      <a:pt x="351" y="272"/>
                    </a:lnTo>
                    <a:lnTo>
                      <a:pt x="382" y="297"/>
                    </a:lnTo>
                    <a:lnTo>
                      <a:pt x="396" y="273"/>
                    </a:lnTo>
                    <a:lnTo>
                      <a:pt x="411" y="272"/>
                    </a:lnTo>
                    <a:lnTo>
                      <a:pt x="396" y="253"/>
                    </a:lnTo>
                    <a:lnTo>
                      <a:pt x="431" y="244"/>
                    </a:lnTo>
                    <a:lnTo>
                      <a:pt x="443" y="235"/>
                    </a:lnTo>
                    <a:lnTo>
                      <a:pt x="448" y="230"/>
                    </a:lnTo>
                    <a:lnTo>
                      <a:pt x="452" y="242"/>
                    </a:lnTo>
                    <a:lnTo>
                      <a:pt x="467" y="191"/>
                    </a:lnTo>
                    <a:lnTo>
                      <a:pt x="447" y="184"/>
                    </a:lnTo>
                    <a:lnTo>
                      <a:pt x="412" y="191"/>
                    </a:lnTo>
                    <a:lnTo>
                      <a:pt x="394" y="235"/>
                    </a:lnTo>
                    <a:lnTo>
                      <a:pt x="349" y="240"/>
                    </a:lnTo>
                    <a:lnTo>
                      <a:pt x="330" y="228"/>
                    </a:lnTo>
                    <a:lnTo>
                      <a:pt x="300" y="176"/>
                    </a:lnTo>
                    <a:lnTo>
                      <a:pt x="299" y="136"/>
                    </a:lnTo>
                    <a:lnTo>
                      <a:pt x="310" y="116"/>
                    </a:lnTo>
                    <a:lnTo>
                      <a:pt x="278" y="106"/>
                    </a:lnTo>
                    <a:lnTo>
                      <a:pt x="240" y="51"/>
                    </a:lnTo>
                    <a:lnTo>
                      <a:pt x="207" y="63"/>
                    </a:lnTo>
                    <a:lnTo>
                      <a:pt x="164" y="17"/>
                    </a:lnTo>
                    <a:lnTo>
                      <a:pt x="94" y="25"/>
                    </a:lnTo>
                    <a:lnTo>
                      <a:pt x="36" y="0"/>
                    </a:lnTo>
                    <a:lnTo>
                      <a:pt x="0" y="3"/>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10" name="Freeform 560"/>
              <p:cNvSpPr>
                <a:spLocks/>
              </p:cNvSpPr>
              <p:nvPr/>
            </p:nvSpPr>
            <p:spPr bwMode="gray">
              <a:xfrm>
                <a:off x="3461" y="2219"/>
                <a:ext cx="109" cy="161"/>
              </a:xfrm>
              <a:custGeom>
                <a:avLst/>
                <a:gdLst>
                  <a:gd name="T0" fmla="*/ 0 w 118"/>
                  <a:gd name="T1" fmla="*/ 95 h 135"/>
                  <a:gd name="T2" fmla="*/ 0 w 118"/>
                  <a:gd name="T3" fmla="*/ 95 h 135"/>
                  <a:gd name="T4" fmla="*/ 16 w 118"/>
                  <a:gd name="T5" fmla="*/ 135 h 135"/>
                  <a:gd name="T6" fmla="*/ 43 w 118"/>
                  <a:gd name="T7" fmla="*/ 127 h 135"/>
                  <a:gd name="T8" fmla="*/ 88 w 118"/>
                  <a:gd name="T9" fmla="*/ 95 h 135"/>
                  <a:gd name="T10" fmla="*/ 88 w 118"/>
                  <a:gd name="T11" fmla="*/ 79 h 135"/>
                  <a:gd name="T12" fmla="*/ 116 w 118"/>
                  <a:gd name="T13" fmla="*/ 50 h 135"/>
                  <a:gd name="T14" fmla="*/ 118 w 118"/>
                  <a:gd name="T15" fmla="*/ 40 h 135"/>
                  <a:gd name="T16" fmla="*/ 102 w 118"/>
                  <a:gd name="T17" fmla="*/ 23 h 135"/>
                  <a:gd name="T18" fmla="*/ 67 w 118"/>
                  <a:gd name="T19" fmla="*/ 0 h 135"/>
                  <a:gd name="T20" fmla="*/ 56 w 118"/>
                  <a:gd name="T21" fmla="*/ 2 h 135"/>
                  <a:gd name="T22" fmla="*/ 61 w 118"/>
                  <a:gd name="T23" fmla="*/ 14 h 135"/>
                  <a:gd name="T24" fmla="*/ 49 w 118"/>
                  <a:gd name="T25" fmla="*/ 36 h 135"/>
                  <a:gd name="T26" fmla="*/ 56 w 118"/>
                  <a:gd name="T27" fmla="*/ 48 h 135"/>
                  <a:gd name="T28" fmla="*/ 44 w 118"/>
                  <a:gd name="T29" fmla="*/ 79 h 135"/>
                  <a:gd name="T30" fmla="*/ 0 w 118"/>
                  <a:gd name="T31" fmla="*/ 9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135">
                    <a:moveTo>
                      <a:pt x="0" y="95"/>
                    </a:moveTo>
                    <a:lnTo>
                      <a:pt x="0" y="95"/>
                    </a:lnTo>
                    <a:lnTo>
                      <a:pt x="16" y="135"/>
                    </a:lnTo>
                    <a:lnTo>
                      <a:pt x="43" y="127"/>
                    </a:lnTo>
                    <a:lnTo>
                      <a:pt x="88" y="95"/>
                    </a:lnTo>
                    <a:lnTo>
                      <a:pt x="88" y="79"/>
                    </a:lnTo>
                    <a:lnTo>
                      <a:pt x="116" y="50"/>
                    </a:lnTo>
                    <a:lnTo>
                      <a:pt x="118" y="40"/>
                    </a:lnTo>
                    <a:lnTo>
                      <a:pt x="102" y="23"/>
                    </a:lnTo>
                    <a:lnTo>
                      <a:pt x="67" y="0"/>
                    </a:lnTo>
                    <a:lnTo>
                      <a:pt x="56" y="2"/>
                    </a:lnTo>
                    <a:lnTo>
                      <a:pt x="61" y="14"/>
                    </a:lnTo>
                    <a:lnTo>
                      <a:pt x="49" y="36"/>
                    </a:lnTo>
                    <a:lnTo>
                      <a:pt x="56" y="48"/>
                    </a:lnTo>
                    <a:lnTo>
                      <a:pt x="44" y="79"/>
                    </a:lnTo>
                    <a:lnTo>
                      <a:pt x="0" y="95"/>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11" name="Freeform 561"/>
              <p:cNvSpPr>
                <a:spLocks/>
              </p:cNvSpPr>
              <p:nvPr/>
            </p:nvSpPr>
            <p:spPr bwMode="gray">
              <a:xfrm>
                <a:off x="3866" y="2115"/>
                <a:ext cx="118" cy="76"/>
              </a:xfrm>
              <a:custGeom>
                <a:avLst/>
                <a:gdLst>
                  <a:gd name="T0" fmla="*/ 0 w 125"/>
                  <a:gd name="T1" fmla="*/ 25 h 64"/>
                  <a:gd name="T2" fmla="*/ 0 w 125"/>
                  <a:gd name="T3" fmla="*/ 25 h 64"/>
                  <a:gd name="T4" fmla="*/ 15 w 125"/>
                  <a:gd name="T5" fmla="*/ 0 h 64"/>
                  <a:gd name="T6" fmla="*/ 65 w 125"/>
                  <a:gd name="T7" fmla="*/ 15 h 64"/>
                  <a:gd name="T8" fmla="*/ 91 w 125"/>
                  <a:gd name="T9" fmla="*/ 40 h 64"/>
                  <a:gd name="T10" fmla="*/ 125 w 125"/>
                  <a:gd name="T11" fmla="*/ 40 h 64"/>
                  <a:gd name="T12" fmla="*/ 122 w 125"/>
                  <a:gd name="T13" fmla="*/ 64 h 64"/>
                  <a:gd name="T14" fmla="*/ 41 w 125"/>
                  <a:gd name="T15" fmla="*/ 47 h 64"/>
                  <a:gd name="T16" fmla="*/ 0 w 125"/>
                  <a:gd name="T17" fmla="*/ 2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64">
                    <a:moveTo>
                      <a:pt x="0" y="25"/>
                    </a:moveTo>
                    <a:lnTo>
                      <a:pt x="0" y="25"/>
                    </a:lnTo>
                    <a:lnTo>
                      <a:pt x="15" y="0"/>
                    </a:lnTo>
                    <a:lnTo>
                      <a:pt x="65" y="15"/>
                    </a:lnTo>
                    <a:lnTo>
                      <a:pt x="91" y="40"/>
                    </a:lnTo>
                    <a:lnTo>
                      <a:pt x="125" y="40"/>
                    </a:lnTo>
                    <a:lnTo>
                      <a:pt x="122" y="64"/>
                    </a:lnTo>
                    <a:lnTo>
                      <a:pt x="41" y="47"/>
                    </a:lnTo>
                    <a:lnTo>
                      <a:pt x="0" y="25"/>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12" name="Freeform 562"/>
              <p:cNvSpPr>
                <a:spLocks/>
              </p:cNvSpPr>
              <p:nvPr/>
            </p:nvSpPr>
            <p:spPr bwMode="gray">
              <a:xfrm>
                <a:off x="2756" y="1605"/>
                <a:ext cx="53" cy="61"/>
              </a:xfrm>
              <a:custGeom>
                <a:avLst/>
                <a:gdLst>
                  <a:gd name="T0" fmla="*/ 0 w 57"/>
                  <a:gd name="T1" fmla="*/ 40 h 51"/>
                  <a:gd name="T2" fmla="*/ 0 w 57"/>
                  <a:gd name="T3" fmla="*/ 40 h 51"/>
                  <a:gd name="T4" fmla="*/ 22 w 57"/>
                  <a:gd name="T5" fmla="*/ 33 h 51"/>
                  <a:gd name="T6" fmla="*/ 10 w 57"/>
                  <a:gd name="T7" fmla="*/ 25 h 51"/>
                  <a:gd name="T8" fmla="*/ 22 w 57"/>
                  <a:gd name="T9" fmla="*/ 9 h 51"/>
                  <a:gd name="T10" fmla="*/ 32 w 57"/>
                  <a:gd name="T11" fmla="*/ 19 h 51"/>
                  <a:gd name="T12" fmla="*/ 32 w 57"/>
                  <a:gd name="T13" fmla="*/ 0 h 51"/>
                  <a:gd name="T14" fmla="*/ 57 w 57"/>
                  <a:gd name="T15" fmla="*/ 0 h 51"/>
                  <a:gd name="T16" fmla="*/ 56 w 57"/>
                  <a:gd name="T17" fmla="*/ 19 h 51"/>
                  <a:gd name="T18" fmla="*/ 39 w 57"/>
                  <a:gd name="T19" fmla="*/ 28 h 51"/>
                  <a:gd name="T20" fmla="*/ 40 w 57"/>
                  <a:gd name="T21" fmla="*/ 51 h 51"/>
                  <a:gd name="T22" fmla="*/ 23 w 57"/>
                  <a:gd name="T23" fmla="*/ 37 h 51"/>
                  <a:gd name="T24" fmla="*/ 0 w 57"/>
                  <a:gd name="T25"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51">
                    <a:moveTo>
                      <a:pt x="0" y="40"/>
                    </a:moveTo>
                    <a:lnTo>
                      <a:pt x="0" y="40"/>
                    </a:lnTo>
                    <a:lnTo>
                      <a:pt x="22" y="33"/>
                    </a:lnTo>
                    <a:lnTo>
                      <a:pt x="10" y="25"/>
                    </a:lnTo>
                    <a:lnTo>
                      <a:pt x="22" y="9"/>
                    </a:lnTo>
                    <a:lnTo>
                      <a:pt x="32" y="19"/>
                    </a:lnTo>
                    <a:lnTo>
                      <a:pt x="32" y="0"/>
                    </a:lnTo>
                    <a:lnTo>
                      <a:pt x="57" y="0"/>
                    </a:lnTo>
                    <a:lnTo>
                      <a:pt x="56" y="19"/>
                    </a:lnTo>
                    <a:lnTo>
                      <a:pt x="39" y="28"/>
                    </a:lnTo>
                    <a:lnTo>
                      <a:pt x="40" y="51"/>
                    </a:lnTo>
                    <a:lnTo>
                      <a:pt x="23" y="37"/>
                    </a:lnTo>
                    <a:lnTo>
                      <a:pt x="0" y="4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13" name="Freeform 563"/>
              <p:cNvSpPr>
                <a:spLocks/>
              </p:cNvSpPr>
              <p:nvPr/>
            </p:nvSpPr>
            <p:spPr bwMode="gray">
              <a:xfrm>
                <a:off x="5117" y="3473"/>
                <a:ext cx="113" cy="131"/>
              </a:xfrm>
              <a:custGeom>
                <a:avLst/>
                <a:gdLst>
                  <a:gd name="T0" fmla="*/ 0 w 120"/>
                  <a:gd name="T1" fmla="*/ 97 h 111"/>
                  <a:gd name="T2" fmla="*/ 0 w 120"/>
                  <a:gd name="T3" fmla="*/ 97 h 111"/>
                  <a:gd name="T4" fmla="*/ 26 w 120"/>
                  <a:gd name="T5" fmla="*/ 63 h 111"/>
                  <a:gd name="T6" fmla="*/ 69 w 120"/>
                  <a:gd name="T7" fmla="*/ 38 h 111"/>
                  <a:gd name="T8" fmla="*/ 92 w 120"/>
                  <a:gd name="T9" fmla="*/ 0 h 111"/>
                  <a:gd name="T10" fmla="*/ 104 w 120"/>
                  <a:gd name="T11" fmla="*/ 11 h 111"/>
                  <a:gd name="T12" fmla="*/ 119 w 120"/>
                  <a:gd name="T13" fmla="*/ 6 h 111"/>
                  <a:gd name="T14" fmla="*/ 120 w 120"/>
                  <a:gd name="T15" fmla="*/ 19 h 111"/>
                  <a:gd name="T16" fmla="*/ 98 w 120"/>
                  <a:gd name="T17" fmla="*/ 46 h 111"/>
                  <a:gd name="T18" fmla="*/ 103 w 120"/>
                  <a:gd name="T19" fmla="*/ 58 h 111"/>
                  <a:gd name="T20" fmla="*/ 77 w 120"/>
                  <a:gd name="T21" fmla="*/ 62 h 111"/>
                  <a:gd name="T22" fmla="*/ 66 w 120"/>
                  <a:gd name="T23" fmla="*/ 100 h 111"/>
                  <a:gd name="T24" fmla="*/ 38 w 120"/>
                  <a:gd name="T25" fmla="*/ 111 h 111"/>
                  <a:gd name="T26" fmla="*/ 0 w 120"/>
                  <a:gd name="T27" fmla="*/ 9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11">
                    <a:moveTo>
                      <a:pt x="0" y="97"/>
                    </a:moveTo>
                    <a:lnTo>
                      <a:pt x="0" y="97"/>
                    </a:lnTo>
                    <a:lnTo>
                      <a:pt x="26" y="63"/>
                    </a:lnTo>
                    <a:lnTo>
                      <a:pt x="69" y="38"/>
                    </a:lnTo>
                    <a:lnTo>
                      <a:pt x="92" y="0"/>
                    </a:lnTo>
                    <a:lnTo>
                      <a:pt x="104" y="11"/>
                    </a:lnTo>
                    <a:lnTo>
                      <a:pt x="119" y="6"/>
                    </a:lnTo>
                    <a:lnTo>
                      <a:pt x="120" y="19"/>
                    </a:lnTo>
                    <a:lnTo>
                      <a:pt x="98" y="46"/>
                    </a:lnTo>
                    <a:lnTo>
                      <a:pt x="103" y="58"/>
                    </a:lnTo>
                    <a:lnTo>
                      <a:pt x="77" y="62"/>
                    </a:lnTo>
                    <a:lnTo>
                      <a:pt x="66" y="100"/>
                    </a:lnTo>
                    <a:lnTo>
                      <a:pt x="38" y="111"/>
                    </a:lnTo>
                    <a:lnTo>
                      <a:pt x="0" y="97"/>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14" name="Freeform 564"/>
              <p:cNvSpPr>
                <a:spLocks/>
              </p:cNvSpPr>
              <p:nvPr/>
            </p:nvSpPr>
            <p:spPr bwMode="gray">
              <a:xfrm>
                <a:off x="5208" y="3341"/>
                <a:ext cx="83" cy="147"/>
              </a:xfrm>
              <a:custGeom>
                <a:avLst/>
                <a:gdLst>
                  <a:gd name="T0" fmla="*/ 0 w 90"/>
                  <a:gd name="T1" fmla="*/ 0 h 124"/>
                  <a:gd name="T2" fmla="*/ 0 w 90"/>
                  <a:gd name="T3" fmla="*/ 0 h 124"/>
                  <a:gd name="T4" fmla="*/ 24 w 90"/>
                  <a:gd name="T5" fmla="*/ 14 h 124"/>
                  <a:gd name="T6" fmla="*/ 31 w 90"/>
                  <a:gd name="T7" fmla="*/ 41 h 124"/>
                  <a:gd name="T8" fmla="*/ 41 w 90"/>
                  <a:gd name="T9" fmla="*/ 49 h 124"/>
                  <a:gd name="T10" fmla="*/ 48 w 90"/>
                  <a:gd name="T11" fmla="*/ 38 h 124"/>
                  <a:gd name="T12" fmla="*/ 52 w 90"/>
                  <a:gd name="T13" fmla="*/ 57 h 124"/>
                  <a:gd name="T14" fmla="*/ 90 w 90"/>
                  <a:gd name="T15" fmla="*/ 57 h 124"/>
                  <a:gd name="T16" fmla="*/ 82 w 90"/>
                  <a:gd name="T17" fmla="*/ 84 h 124"/>
                  <a:gd name="T18" fmla="*/ 63 w 90"/>
                  <a:gd name="T19" fmla="*/ 87 h 124"/>
                  <a:gd name="T20" fmla="*/ 48 w 90"/>
                  <a:gd name="T21" fmla="*/ 123 h 124"/>
                  <a:gd name="T22" fmla="*/ 31 w 90"/>
                  <a:gd name="T23" fmla="*/ 124 h 124"/>
                  <a:gd name="T24" fmla="*/ 38 w 90"/>
                  <a:gd name="T25" fmla="*/ 111 h 124"/>
                  <a:gd name="T26" fmla="*/ 17 w 90"/>
                  <a:gd name="T27" fmla="*/ 85 h 124"/>
                  <a:gd name="T28" fmla="*/ 35 w 90"/>
                  <a:gd name="T29" fmla="*/ 64 h 124"/>
                  <a:gd name="T30" fmla="*/ 31 w 90"/>
                  <a:gd name="T31" fmla="*/ 45 h 124"/>
                  <a:gd name="T32" fmla="*/ 0 w 90"/>
                  <a:gd name="T33"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24">
                    <a:moveTo>
                      <a:pt x="0" y="0"/>
                    </a:moveTo>
                    <a:lnTo>
                      <a:pt x="0" y="0"/>
                    </a:lnTo>
                    <a:lnTo>
                      <a:pt x="24" y="14"/>
                    </a:lnTo>
                    <a:lnTo>
                      <a:pt x="31" y="41"/>
                    </a:lnTo>
                    <a:lnTo>
                      <a:pt x="41" y="49"/>
                    </a:lnTo>
                    <a:lnTo>
                      <a:pt x="48" y="38"/>
                    </a:lnTo>
                    <a:lnTo>
                      <a:pt x="52" y="57"/>
                    </a:lnTo>
                    <a:lnTo>
                      <a:pt x="90" y="57"/>
                    </a:lnTo>
                    <a:lnTo>
                      <a:pt x="82" y="84"/>
                    </a:lnTo>
                    <a:lnTo>
                      <a:pt x="63" y="87"/>
                    </a:lnTo>
                    <a:lnTo>
                      <a:pt x="48" y="123"/>
                    </a:lnTo>
                    <a:lnTo>
                      <a:pt x="31" y="124"/>
                    </a:lnTo>
                    <a:lnTo>
                      <a:pt x="38" y="111"/>
                    </a:lnTo>
                    <a:lnTo>
                      <a:pt x="17" y="85"/>
                    </a:lnTo>
                    <a:lnTo>
                      <a:pt x="35" y="64"/>
                    </a:lnTo>
                    <a:lnTo>
                      <a:pt x="31" y="45"/>
                    </a:lnTo>
                    <a:lnTo>
                      <a:pt x="0" y="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15" name="Freeform 565"/>
              <p:cNvSpPr>
                <a:spLocks/>
              </p:cNvSpPr>
              <p:nvPr/>
            </p:nvSpPr>
            <p:spPr bwMode="gray">
              <a:xfrm>
                <a:off x="2778" y="1096"/>
                <a:ext cx="376" cy="381"/>
              </a:xfrm>
              <a:custGeom>
                <a:avLst/>
                <a:gdLst>
                  <a:gd name="T0" fmla="*/ 0 w 402"/>
                  <a:gd name="T1" fmla="*/ 241 h 321"/>
                  <a:gd name="T2" fmla="*/ 40 w 402"/>
                  <a:gd name="T3" fmla="*/ 245 h 321"/>
                  <a:gd name="T4" fmla="*/ 0 w 402"/>
                  <a:gd name="T5" fmla="*/ 259 h 321"/>
                  <a:gd name="T6" fmla="*/ 9 w 402"/>
                  <a:gd name="T7" fmla="*/ 282 h 321"/>
                  <a:gd name="T8" fmla="*/ 5 w 402"/>
                  <a:gd name="T9" fmla="*/ 292 h 321"/>
                  <a:gd name="T10" fmla="*/ 13 w 402"/>
                  <a:gd name="T11" fmla="*/ 312 h 321"/>
                  <a:gd name="T12" fmla="*/ 81 w 402"/>
                  <a:gd name="T13" fmla="*/ 302 h 321"/>
                  <a:gd name="T14" fmla="*/ 98 w 402"/>
                  <a:gd name="T15" fmla="*/ 302 h 321"/>
                  <a:gd name="T16" fmla="*/ 111 w 402"/>
                  <a:gd name="T17" fmla="*/ 258 h 321"/>
                  <a:gd name="T18" fmla="*/ 111 w 402"/>
                  <a:gd name="T19" fmla="*/ 240 h 321"/>
                  <a:gd name="T20" fmla="*/ 142 w 402"/>
                  <a:gd name="T21" fmla="*/ 182 h 321"/>
                  <a:gd name="T22" fmla="*/ 149 w 402"/>
                  <a:gd name="T23" fmla="*/ 133 h 321"/>
                  <a:gd name="T24" fmla="*/ 181 w 402"/>
                  <a:gd name="T25" fmla="*/ 87 h 321"/>
                  <a:gd name="T26" fmla="*/ 207 w 402"/>
                  <a:gd name="T27" fmla="*/ 71 h 321"/>
                  <a:gd name="T28" fmla="*/ 235 w 402"/>
                  <a:gd name="T29" fmla="*/ 56 h 321"/>
                  <a:gd name="T30" fmla="*/ 253 w 402"/>
                  <a:gd name="T31" fmla="*/ 48 h 321"/>
                  <a:gd name="T32" fmla="*/ 304 w 402"/>
                  <a:gd name="T33" fmla="*/ 66 h 321"/>
                  <a:gd name="T34" fmla="*/ 328 w 402"/>
                  <a:gd name="T35" fmla="*/ 35 h 321"/>
                  <a:gd name="T36" fmla="*/ 374 w 402"/>
                  <a:gd name="T37" fmla="*/ 38 h 321"/>
                  <a:gd name="T38" fmla="*/ 401 w 402"/>
                  <a:gd name="T39" fmla="*/ 35 h 321"/>
                  <a:gd name="T40" fmla="*/ 387 w 402"/>
                  <a:gd name="T41" fmla="*/ 34 h 321"/>
                  <a:gd name="T42" fmla="*/ 402 w 402"/>
                  <a:gd name="T43" fmla="*/ 18 h 321"/>
                  <a:gd name="T44" fmla="*/ 355 w 402"/>
                  <a:gd name="T45" fmla="*/ 18 h 321"/>
                  <a:gd name="T46" fmla="*/ 351 w 402"/>
                  <a:gd name="T47" fmla="*/ 0 h 321"/>
                  <a:gd name="T48" fmla="*/ 337 w 402"/>
                  <a:gd name="T49" fmla="*/ 19 h 321"/>
                  <a:gd name="T50" fmla="*/ 311 w 402"/>
                  <a:gd name="T51" fmla="*/ 29 h 321"/>
                  <a:gd name="T52" fmla="*/ 311 w 402"/>
                  <a:gd name="T53" fmla="*/ 2 h 321"/>
                  <a:gd name="T54" fmla="*/ 257 w 402"/>
                  <a:gd name="T55" fmla="*/ 21 h 321"/>
                  <a:gd name="T56" fmla="*/ 253 w 402"/>
                  <a:gd name="T57" fmla="*/ 29 h 321"/>
                  <a:gd name="T58" fmla="*/ 238 w 402"/>
                  <a:gd name="T59" fmla="*/ 33 h 321"/>
                  <a:gd name="T60" fmla="*/ 219 w 402"/>
                  <a:gd name="T61" fmla="*/ 36 h 321"/>
                  <a:gd name="T62" fmla="*/ 204 w 402"/>
                  <a:gd name="T63" fmla="*/ 45 h 321"/>
                  <a:gd name="T64" fmla="*/ 180 w 402"/>
                  <a:gd name="T65" fmla="*/ 71 h 321"/>
                  <a:gd name="T66" fmla="*/ 165 w 402"/>
                  <a:gd name="T67" fmla="*/ 82 h 321"/>
                  <a:gd name="T68" fmla="*/ 169 w 402"/>
                  <a:gd name="T69" fmla="*/ 96 h 321"/>
                  <a:gd name="T70" fmla="*/ 117 w 402"/>
                  <a:gd name="T71" fmla="*/ 156 h 321"/>
                  <a:gd name="T72" fmla="*/ 81 w 402"/>
                  <a:gd name="T73" fmla="*/ 196 h 321"/>
                  <a:gd name="T74" fmla="*/ 56 w 402"/>
                  <a:gd name="T75" fmla="*/ 200 h 321"/>
                  <a:gd name="T76" fmla="*/ 40 w 402"/>
                  <a:gd name="T77" fmla="*/ 219 h 321"/>
                  <a:gd name="T78" fmla="*/ 24 w 402"/>
                  <a:gd name="T79" fmla="*/ 231 h 321"/>
                  <a:gd name="T80" fmla="*/ 22 w 402"/>
                  <a:gd name="T81" fmla="*/ 23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2" h="321">
                    <a:moveTo>
                      <a:pt x="0" y="241"/>
                    </a:moveTo>
                    <a:lnTo>
                      <a:pt x="0" y="241"/>
                    </a:lnTo>
                    <a:lnTo>
                      <a:pt x="1" y="253"/>
                    </a:lnTo>
                    <a:lnTo>
                      <a:pt x="40" y="245"/>
                    </a:lnTo>
                    <a:lnTo>
                      <a:pt x="41" y="250"/>
                    </a:lnTo>
                    <a:lnTo>
                      <a:pt x="0" y="259"/>
                    </a:lnTo>
                    <a:lnTo>
                      <a:pt x="13" y="265"/>
                    </a:lnTo>
                    <a:lnTo>
                      <a:pt x="9" y="282"/>
                    </a:lnTo>
                    <a:lnTo>
                      <a:pt x="34" y="268"/>
                    </a:lnTo>
                    <a:lnTo>
                      <a:pt x="5" y="292"/>
                    </a:lnTo>
                    <a:lnTo>
                      <a:pt x="21" y="292"/>
                    </a:lnTo>
                    <a:lnTo>
                      <a:pt x="13" y="312"/>
                    </a:lnTo>
                    <a:lnTo>
                      <a:pt x="50" y="321"/>
                    </a:lnTo>
                    <a:lnTo>
                      <a:pt x="81" y="302"/>
                    </a:lnTo>
                    <a:lnTo>
                      <a:pt x="87" y="283"/>
                    </a:lnTo>
                    <a:lnTo>
                      <a:pt x="98" y="302"/>
                    </a:lnTo>
                    <a:lnTo>
                      <a:pt x="115" y="278"/>
                    </a:lnTo>
                    <a:lnTo>
                      <a:pt x="111" y="258"/>
                    </a:lnTo>
                    <a:lnTo>
                      <a:pt x="120" y="250"/>
                    </a:lnTo>
                    <a:lnTo>
                      <a:pt x="111" y="240"/>
                    </a:lnTo>
                    <a:lnTo>
                      <a:pt x="114" y="193"/>
                    </a:lnTo>
                    <a:lnTo>
                      <a:pt x="142" y="182"/>
                    </a:lnTo>
                    <a:lnTo>
                      <a:pt x="136" y="169"/>
                    </a:lnTo>
                    <a:lnTo>
                      <a:pt x="149" y="133"/>
                    </a:lnTo>
                    <a:lnTo>
                      <a:pt x="176" y="108"/>
                    </a:lnTo>
                    <a:lnTo>
                      <a:pt x="181" y="87"/>
                    </a:lnTo>
                    <a:lnTo>
                      <a:pt x="200" y="83"/>
                    </a:lnTo>
                    <a:lnTo>
                      <a:pt x="207" y="71"/>
                    </a:lnTo>
                    <a:lnTo>
                      <a:pt x="235" y="73"/>
                    </a:lnTo>
                    <a:lnTo>
                      <a:pt x="235" y="56"/>
                    </a:lnTo>
                    <a:lnTo>
                      <a:pt x="243" y="56"/>
                    </a:lnTo>
                    <a:lnTo>
                      <a:pt x="253" y="48"/>
                    </a:lnTo>
                    <a:lnTo>
                      <a:pt x="272" y="63"/>
                    </a:lnTo>
                    <a:lnTo>
                      <a:pt x="304" y="66"/>
                    </a:lnTo>
                    <a:lnTo>
                      <a:pt x="323" y="56"/>
                    </a:lnTo>
                    <a:lnTo>
                      <a:pt x="328" y="35"/>
                    </a:lnTo>
                    <a:lnTo>
                      <a:pt x="358" y="29"/>
                    </a:lnTo>
                    <a:lnTo>
                      <a:pt x="374" y="38"/>
                    </a:lnTo>
                    <a:lnTo>
                      <a:pt x="373" y="56"/>
                    </a:lnTo>
                    <a:lnTo>
                      <a:pt x="401" y="35"/>
                    </a:lnTo>
                    <a:lnTo>
                      <a:pt x="382" y="39"/>
                    </a:lnTo>
                    <a:lnTo>
                      <a:pt x="387" y="34"/>
                    </a:lnTo>
                    <a:lnTo>
                      <a:pt x="367" y="28"/>
                    </a:lnTo>
                    <a:lnTo>
                      <a:pt x="402" y="18"/>
                    </a:lnTo>
                    <a:lnTo>
                      <a:pt x="374" y="7"/>
                    </a:lnTo>
                    <a:lnTo>
                      <a:pt x="355" y="18"/>
                    </a:lnTo>
                    <a:lnTo>
                      <a:pt x="365" y="2"/>
                    </a:lnTo>
                    <a:lnTo>
                      <a:pt x="351" y="0"/>
                    </a:lnTo>
                    <a:lnTo>
                      <a:pt x="342" y="18"/>
                    </a:lnTo>
                    <a:lnTo>
                      <a:pt x="337" y="19"/>
                    </a:lnTo>
                    <a:lnTo>
                      <a:pt x="337" y="4"/>
                    </a:lnTo>
                    <a:lnTo>
                      <a:pt x="311" y="29"/>
                    </a:lnTo>
                    <a:lnTo>
                      <a:pt x="324" y="7"/>
                    </a:lnTo>
                    <a:lnTo>
                      <a:pt x="311" y="2"/>
                    </a:lnTo>
                    <a:lnTo>
                      <a:pt x="284" y="30"/>
                    </a:lnTo>
                    <a:lnTo>
                      <a:pt x="257" y="21"/>
                    </a:lnTo>
                    <a:lnTo>
                      <a:pt x="265" y="38"/>
                    </a:lnTo>
                    <a:lnTo>
                      <a:pt x="253" y="29"/>
                    </a:lnTo>
                    <a:lnTo>
                      <a:pt x="235" y="49"/>
                    </a:lnTo>
                    <a:lnTo>
                      <a:pt x="238" y="33"/>
                    </a:lnTo>
                    <a:lnTo>
                      <a:pt x="227" y="47"/>
                    </a:lnTo>
                    <a:lnTo>
                      <a:pt x="219" y="36"/>
                    </a:lnTo>
                    <a:lnTo>
                      <a:pt x="226" y="50"/>
                    </a:lnTo>
                    <a:lnTo>
                      <a:pt x="204" y="45"/>
                    </a:lnTo>
                    <a:lnTo>
                      <a:pt x="198" y="64"/>
                    </a:lnTo>
                    <a:lnTo>
                      <a:pt x="180" y="71"/>
                    </a:lnTo>
                    <a:lnTo>
                      <a:pt x="197" y="72"/>
                    </a:lnTo>
                    <a:lnTo>
                      <a:pt x="165" y="82"/>
                    </a:lnTo>
                    <a:lnTo>
                      <a:pt x="160" y="96"/>
                    </a:lnTo>
                    <a:lnTo>
                      <a:pt x="169" y="96"/>
                    </a:lnTo>
                    <a:lnTo>
                      <a:pt x="130" y="117"/>
                    </a:lnTo>
                    <a:lnTo>
                      <a:pt x="117" y="156"/>
                    </a:lnTo>
                    <a:lnTo>
                      <a:pt x="74" y="188"/>
                    </a:lnTo>
                    <a:lnTo>
                      <a:pt x="81" y="196"/>
                    </a:lnTo>
                    <a:lnTo>
                      <a:pt x="99" y="190"/>
                    </a:lnTo>
                    <a:lnTo>
                      <a:pt x="56" y="200"/>
                    </a:lnTo>
                    <a:lnTo>
                      <a:pt x="34" y="213"/>
                    </a:lnTo>
                    <a:lnTo>
                      <a:pt x="40" y="219"/>
                    </a:lnTo>
                    <a:lnTo>
                      <a:pt x="22" y="219"/>
                    </a:lnTo>
                    <a:lnTo>
                      <a:pt x="24" y="231"/>
                    </a:lnTo>
                    <a:lnTo>
                      <a:pt x="2" y="231"/>
                    </a:lnTo>
                    <a:lnTo>
                      <a:pt x="22" y="235"/>
                    </a:lnTo>
                    <a:lnTo>
                      <a:pt x="0" y="241"/>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16" name="Freeform 566"/>
              <p:cNvSpPr>
                <a:spLocks/>
              </p:cNvSpPr>
              <p:nvPr/>
            </p:nvSpPr>
            <p:spPr bwMode="gray">
              <a:xfrm>
                <a:off x="1502" y="2507"/>
                <a:ext cx="81" cy="47"/>
              </a:xfrm>
              <a:custGeom>
                <a:avLst/>
                <a:gdLst>
                  <a:gd name="T0" fmla="*/ 0 w 87"/>
                  <a:gd name="T1" fmla="*/ 21 h 39"/>
                  <a:gd name="T2" fmla="*/ 0 w 87"/>
                  <a:gd name="T3" fmla="*/ 21 h 39"/>
                  <a:gd name="T4" fmla="*/ 8 w 87"/>
                  <a:gd name="T5" fmla="*/ 0 h 39"/>
                  <a:gd name="T6" fmla="*/ 25 w 87"/>
                  <a:gd name="T7" fmla="*/ 12 h 39"/>
                  <a:gd name="T8" fmla="*/ 59 w 87"/>
                  <a:gd name="T9" fmla="*/ 1 h 39"/>
                  <a:gd name="T10" fmla="*/ 87 w 87"/>
                  <a:gd name="T11" fmla="*/ 16 h 39"/>
                  <a:gd name="T12" fmla="*/ 79 w 87"/>
                  <a:gd name="T13" fmla="*/ 38 h 39"/>
                  <a:gd name="T14" fmla="*/ 76 w 87"/>
                  <a:gd name="T15" fmla="*/ 19 h 39"/>
                  <a:gd name="T16" fmla="*/ 59 w 87"/>
                  <a:gd name="T17" fmla="*/ 12 h 39"/>
                  <a:gd name="T18" fmla="*/ 40 w 87"/>
                  <a:gd name="T19" fmla="*/ 24 h 39"/>
                  <a:gd name="T20" fmla="*/ 45 w 87"/>
                  <a:gd name="T21" fmla="*/ 35 h 39"/>
                  <a:gd name="T22" fmla="*/ 37 w 87"/>
                  <a:gd name="T23" fmla="*/ 39 h 39"/>
                  <a:gd name="T24" fmla="*/ 0 w 87"/>
                  <a:gd name="T25"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39">
                    <a:moveTo>
                      <a:pt x="0" y="21"/>
                    </a:moveTo>
                    <a:lnTo>
                      <a:pt x="0" y="21"/>
                    </a:lnTo>
                    <a:lnTo>
                      <a:pt x="8" y="0"/>
                    </a:lnTo>
                    <a:lnTo>
                      <a:pt x="25" y="12"/>
                    </a:lnTo>
                    <a:lnTo>
                      <a:pt x="59" y="1"/>
                    </a:lnTo>
                    <a:lnTo>
                      <a:pt x="87" y="16"/>
                    </a:lnTo>
                    <a:lnTo>
                      <a:pt x="79" y="38"/>
                    </a:lnTo>
                    <a:lnTo>
                      <a:pt x="76" y="19"/>
                    </a:lnTo>
                    <a:lnTo>
                      <a:pt x="59" y="12"/>
                    </a:lnTo>
                    <a:lnTo>
                      <a:pt x="40" y="24"/>
                    </a:lnTo>
                    <a:lnTo>
                      <a:pt x="45" y="35"/>
                    </a:lnTo>
                    <a:lnTo>
                      <a:pt x="37" y="39"/>
                    </a:lnTo>
                    <a:lnTo>
                      <a:pt x="0" y="21"/>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17" name="Freeform 567"/>
              <p:cNvSpPr>
                <a:spLocks/>
              </p:cNvSpPr>
              <p:nvPr/>
            </p:nvSpPr>
            <p:spPr bwMode="gray">
              <a:xfrm>
                <a:off x="4751" y="2731"/>
                <a:ext cx="144" cy="143"/>
              </a:xfrm>
              <a:custGeom>
                <a:avLst/>
                <a:gdLst>
                  <a:gd name="T0" fmla="*/ 0 w 154"/>
                  <a:gd name="T1" fmla="*/ 0 h 121"/>
                  <a:gd name="T2" fmla="*/ 0 w 154"/>
                  <a:gd name="T3" fmla="*/ 0 h 121"/>
                  <a:gd name="T4" fmla="*/ 3 w 154"/>
                  <a:gd name="T5" fmla="*/ 101 h 121"/>
                  <a:gd name="T6" fmla="*/ 28 w 154"/>
                  <a:gd name="T7" fmla="*/ 105 h 121"/>
                  <a:gd name="T8" fmla="*/ 52 w 154"/>
                  <a:gd name="T9" fmla="*/ 77 h 121"/>
                  <a:gd name="T10" fmla="*/ 80 w 154"/>
                  <a:gd name="T11" fmla="*/ 89 h 121"/>
                  <a:gd name="T12" fmla="*/ 105 w 154"/>
                  <a:gd name="T13" fmla="*/ 116 h 121"/>
                  <a:gd name="T14" fmla="*/ 154 w 154"/>
                  <a:gd name="T15" fmla="*/ 121 h 121"/>
                  <a:gd name="T16" fmla="*/ 99 w 154"/>
                  <a:gd name="T17" fmla="*/ 77 h 121"/>
                  <a:gd name="T18" fmla="*/ 102 w 154"/>
                  <a:gd name="T19" fmla="*/ 54 h 121"/>
                  <a:gd name="T20" fmla="*/ 76 w 154"/>
                  <a:gd name="T21" fmla="*/ 47 h 121"/>
                  <a:gd name="T22" fmla="*/ 51 w 154"/>
                  <a:gd name="T23" fmla="*/ 20 h 121"/>
                  <a:gd name="T24" fmla="*/ 0 w 154"/>
                  <a:gd name="T25"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21">
                    <a:moveTo>
                      <a:pt x="0" y="0"/>
                    </a:moveTo>
                    <a:lnTo>
                      <a:pt x="0" y="0"/>
                    </a:lnTo>
                    <a:lnTo>
                      <a:pt x="3" y="101"/>
                    </a:lnTo>
                    <a:lnTo>
                      <a:pt x="28" y="105"/>
                    </a:lnTo>
                    <a:lnTo>
                      <a:pt x="52" y="77"/>
                    </a:lnTo>
                    <a:lnTo>
                      <a:pt x="80" y="89"/>
                    </a:lnTo>
                    <a:lnTo>
                      <a:pt x="105" y="116"/>
                    </a:lnTo>
                    <a:lnTo>
                      <a:pt x="154" y="121"/>
                    </a:lnTo>
                    <a:lnTo>
                      <a:pt x="99" y="77"/>
                    </a:lnTo>
                    <a:lnTo>
                      <a:pt x="102" y="54"/>
                    </a:lnTo>
                    <a:lnTo>
                      <a:pt x="76" y="47"/>
                    </a:lnTo>
                    <a:lnTo>
                      <a:pt x="51" y="20"/>
                    </a:lnTo>
                    <a:lnTo>
                      <a:pt x="0" y="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18" name="Freeform 568"/>
              <p:cNvSpPr>
                <a:spLocks/>
              </p:cNvSpPr>
              <p:nvPr/>
            </p:nvSpPr>
            <p:spPr bwMode="gray">
              <a:xfrm>
                <a:off x="4855" y="2761"/>
                <a:ext cx="61" cy="39"/>
              </a:xfrm>
              <a:custGeom>
                <a:avLst/>
                <a:gdLst>
                  <a:gd name="T0" fmla="*/ 0 w 64"/>
                  <a:gd name="T1" fmla="*/ 21 h 32"/>
                  <a:gd name="T2" fmla="*/ 0 w 64"/>
                  <a:gd name="T3" fmla="*/ 21 h 32"/>
                  <a:gd name="T4" fmla="*/ 38 w 64"/>
                  <a:gd name="T5" fmla="*/ 32 h 32"/>
                  <a:gd name="T6" fmla="*/ 64 w 64"/>
                  <a:gd name="T7" fmla="*/ 9 h 32"/>
                  <a:gd name="T8" fmla="*/ 54 w 64"/>
                  <a:gd name="T9" fmla="*/ 0 h 32"/>
                  <a:gd name="T10" fmla="*/ 46 w 64"/>
                  <a:gd name="T11" fmla="*/ 13 h 32"/>
                  <a:gd name="T12" fmla="*/ 0 w 64"/>
                  <a:gd name="T13" fmla="*/ 21 h 32"/>
                </a:gdLst>
                <a:ahLst/>
                <a:cxnLst>
                  <a:cxn ang="0">
                    <a:pos x="T0" y="T1"/>
                  </a:cxn>
                  <a:cxn ang="0">
                    <a:pos x="T2" y="T3"/>
                  </a:cxn>
                  <a:cxn ang="0">
                    <a:pos x="T4" y="T5"/>
                  </a:cxn>
                  <a:cxn ang="0">
                    <a:pos x="T6" y="T7"/>
                  </a:cxn>
                  <a:cxn ang="0">
                    <a:pos x="T8" y="T9"/>
                  </a:cxn>
                  <a:cxn ang="0">
                    <a:pos x="T10" y="T11"/>
                  </a:cxn>
                  <a:cxn ang="0">
                    <a:pos x="T12" y="T13"/>
                  </a:cxn>
                </a:cxnLst>
                <a:rect l="0" t="0" r="r" b="b"/>
                <a:pathLst>
                  <a:path w="64" h="32">
                    <a:moveTo>
                      <a:pt x="0" y="21"/>
                    </a:moveTo>
                    <a:lnTo>
                      <a:pt x="0" y="21"/>
                    </a:lnTo>
                    <a:lnTo>
                      <a:pt x="38" y="32"/>
                    </a:lnTo>
                    <a:lnTo>
                      <a:pt x="64" y="9"/>
                    </a:lnTo>
                    <a:lnTo>
                      <a:pt x="54" y="0"/>
                    </a:lnTo>
                    <a:lnTo>
                      <a:pt x="46" y="13"/>
                    </a:lnTo>
                    <a:lnTo>
                      <a:pt x="0" y="21"/>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19" name="Freeform 569"/>
              <p:cNvSpPr>
                <a:spLocks/>
              </p:cNvSpPr>
              <p:nvPr/>
            </p:nvSpPr>
            <p:spPr bwMode="gray">
              <a:xfrm>
                <a:off x="4894" y="2734"/>
                <a:ext cx="30" cy="35"/>
              </a:xfrm>
              <a:custGeom>
                <a:avLst/>
                <a:gdLst>
                  <a:gd name="T0" fmla="*/ 0 w 33"/>
                  <a:gd name="T1" fmla="*/ 0 h 30"/>
                  <a:gd name="T2" fmla="*/ 0 w 33"/>
                  <a:gd name="T3" fmla="*/ 0 h 30"/>
                  <a:gd name="T4" fmla="*/ 25 w 33"/>
                  <a:gd name="T5" fmla="*/ 14 h 30"/>
                  <a:gd name="T6" fmla="*/ 33 w 33"/>
                  <a:gd name="T7" fmla="*/ 30 h 30"/>
                  <a:gd name="T8" fmla="*/ 33 w 33"/>
                  <a:gd name="T9" fmla="*/ 17 h 30"/>
                  <a:gd name="T10" fmla="*/ 0 w 33"/>
                  <a:gd name="T11" fmla="*/ 0 h 30"/>
                </a:gdLst>
                <a:ahLst/>
                <a:cxnLst>
                  <a:cxn ang="0">
                    <a:pos x="T0" y="T1"/>
                  </a:cxn>
                  <a:cxn ang="0">
                    <a:pos x="T2" y="T3"/>
                  </a:cxn>
                  <a:cxn ang="0">
                    <a:pos x="T4" y="T5"/>
                  </a:cxn>
                  <a:cxn ang="0">
                    <a:pos x="T6" y="T7"/>
                  </a:cxn>
                  <a:cxn ang="0">
                    <a:pos x="T8" y="T9"/>
                  </a:cxn>
                  <a:cxn ang="0">
                    <a:pos x="T10" y="T11"/>
                  </a:cxn>
                </a:cxnLst>
                <a:rect l="0" t="0" r="r" b="b"/>
                <a:pathLst>
                  <a:path w="33" h="30">
                    <a:moveTo>
                      <a:pt x="0" y="0"/>
                    </a:moveTo>
                    <a:lnTo>
                      <a:pt x="0" y="0"/>
                    </a:lnTo>
                    <a:lnTo>
                      <a:pt x="25" y="14"/>
                    </a:lnTo>
                    <a:lnTo>
                      <a:pt x="33" y="30"/>
                    </a:lnTo>
                    <a:lnTo>
                      <a:pt x="33" y="17"/>
                    </a:lnTo>
                    <a:lnTo>
                      <a:pt x="0" y="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20" name="Freeform 570"/>
              <p:cNvSpPr>
                <a:spLocks/>
              </p:cNvSpPr>
              <p:nvPr/>
            </p:nvSpPr>
            <p:spPr bwMode="gray">
              <a:xfrm>
                <a:off x="4405" y="2476"/>
                <a:ext cx="32" cy="53"/>
              </a:xfrm>
              <a:custGeom>
                <a:avLst/>
                <a:gdLst>
                  <a:gd name="T0" fmla="*/ 0 w 35"/>
                  <a:gd name="T1" fmla="*/ 44 h 44"/>
                  <a:gd name="T2" fmla="*/ 0 w 35"/>
                  <a:gd name="T3" fmla="*/ 44 h 44"/>
                  <a:gd name="T4" fmla="*/ 24 w 35"/>
                  <a:gd name="T5" fmla="*/ 23 h 44"/>
                  <a:gd name="T6" fmla="*/ 35 w 35"/>
                  <a:gd name="T7" fmla="*/ 0 h 44"/>
                  <a:gd name="T8" fmla="*/ 0 w 35"/>
                  <a:gd name="T9" fmla="*/ 44 h 44"/>
                </a:gdLst>
                <a:ahLst/>
                <a:cxnLst>
                  <a:cxn ang="0">
                    <a:pos x="T0" y="T1"/>
                  </a:cxn>
                  <a:cxn ang="0">
                    <a:pos x="T2" y="T3"/>
                  </a:cxn>
                  <a:cxn ang="0">
                    <a:pos x="T4" y="T5"/>
                  </a:cxn>
                  <a:cxn ang="0">
                    <a:pos x="T6" y="T7"/>
                  </a:cxn>
                  <a:cxn ang="0">
                    <a:pos x="T8" y="T9"/>
                  </a:cxn>
                </a:cxnLst>
                <a:rect l="0" t="0" r="r" b="b"/>
                <a:pathLst>
                  <a:path w="35" h="44">
                    <a:moveTo>
                      <a:pt x="0" y="44"/>
                    </a:moveTo>
                    <a:lnTo>
                      <a:pt x="0" y="44"/>
                    </a:lnTo>
                    <a:lnTo>
                      <a:pt x="24" y="23"/>
                    </a:lnTo>
                    <a:lnTo>
                      <a:pt x="35" y="0"/>
                    </a:lnTo>
                    <a:lnTo>
                      <a:pt x="0" y="44"/>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21" name="Freeform 571"/>
              <p:cNvSpPr>
                <a:spLocks/>
              </p:cNvSpPr>
              <p:nvPr/>
            </p:nvSpPr>
            <p:spPr bwMode="gray">
              <a:xfrm>
                <a:off x="4445" y="2342"/>
                <a:ext cx="58" cy="111"/>
              </a:xfrm>
              <a:custGeom>
                <a:avLst/>
                <a:gdLst>
                  <a:gd name="T0" fmla="*/ 0 w 62"/>
                  <a:gd name="T1" fmla="*/ 36 h 94"/>
                  <a:gd name="T2" fmla="*/ 0 w 62"/>
                  <a:gd name="T3" fmla="*/ 36 h 94"/>
                  <a:gd name="T4" fmla="*/ 11 w 62"/>
                  <a:gd name="T5" fmla="*/ 0 h 94"/>
                  <a:gd name="T6" fmla="*/ 34 w 62"/>
                  <a:gd name="T7" fmla="*/ 1 h 94"/>
                  <a:gd name="T8" fmla="*/ 39 w 62"/>
                  <a:gd name="T9" fmla="*/ 24 h 94"/>
                  <a:gd name="T10" fmla="*/ 22 w 62"/>
                  <a:gd name="T11" fmla="*/ 51 h 94"/>
                  <a:gd name="T12" fmla="*/ 25 w 62"/>
                  <a:gd name="T13" fmla="*/ 65 h 94"/>
                  <a:gd name="T14" fmla="*/ 60 w 62"/>
                  <a:gd name="T15" fmla="*/ 74 h 94"/>
                  <a:gd name="T16" fmla="*/ 62 w 62"/>
                  <a:gd name="T17" fmla="*/ 94 h 94"/>
                  <a:gd name="T18" fmla="*/ 41 w 62"/>
                  <a:gd name="T19" fmla="*/ 74 h 94"/>
                  <a:gd name="T20" fmla="*/ 41 w 62"/>
                  <a:gd name="T21" fmla="*/ 84 h 94"/>
                  <a:gd name="T22" fmla="*/ 11 w 62"/>
                  <a:gd name="T23" fmla="*/ 74 h 94"/>
                  <a:gd name="T24" fmla="*/ 0 w 62"/>
                  <a:gd name="T25" fmla="*/ 3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94">
                    <a:moveTo>
                      <a:pt x="0" y="36"/>
                    </a:moveTo>
                    <a:lnTo>
                      <a:pt x="0" y="36"/>
                    </a:lnTo>
                    <a:lnTo>
                      <a:pt x="11" y="0"/>
                    </a:lnTo>
                    <a:lnTo>
                      <a:pt x="34" y="1"/>
                    </a:lnTo>
                    <a:lnTo>
                      <a:pt x="39" y="24"/>
                    </a:lnTo>
                    <a:lnTo>
                      <a:pt x="22" y="51"/>
                    </a:lnTo>
                    <a:lnTo>
                      <a:pt x="25" y="65"/>
                    </a:lnTo>
                    <a:lnTo>
                      <a:pt x="60" y="74"/>
                    </a:lnTo>
                    <a:lnTo>
                      <a:pt x="62" y="94"/>
                    </a:lnTo>
                    <a:lnTo>
                      <a:pt x="41" y="74"/>
                    </a:lnTo>
                    <a:lnTo>
                      <a:pt x="41" y="84"/>
                    </a:lnTo>
                    <a:lnTo>
                      <a:pt x="11" y="74"/>
                    </a:lnTo>
                    <a:lnTo>
                      <a:pt x="0" y="36"/>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22" name="Freeform 572"/>
              <p:cNvSpPr>
                <a:spLocks/>
              </p:cNvSpPr>
              <p:nvPr/>
            </p:nvSpPr>
            <p:spPr bwMode="gray">
              <a:xfrm>
                <a:off x="4449" y="2438"/>
                <a:ext cx="17" cy="21"/>
              </a:xfrm>
              <a:custGeom>
                <a:avLst/>
                <a:gdLst>
                  <a:gd name="T0" fmla="*/ 0 w 18"/>
                  <a:gd name="T1" fmla="*/ 0 h 17"/>
                  <a:gd name="T2" fmla="*/ 0 w 18"/>
                  <a:gd name="T3" fmla="*/ 0 h 17"/>
                  <a:gd name="T4" fmla="*/ 9 w 18"/>
                  <a:gd name="T5" fmla="*/ 0 h 17"/>
                  <a:gd name="T6" fmla="*/ 18 w 18"/>
                  <a:gd name="T7" fmla="*/ 3 h 17"/>
                  <a:gd name="T8" fmla="*/ 13 w 18"/>
                  <a:gd name="T9" fmla="*/ 17 h 17"/>
                  <a:gd name="T10" fmla="*/ 0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0" y="0"/>
                    </a:moveTo>
                    <a:lnTo>
                      <a:pt x="0" y="0"/>
                    </a:lnTo>
                    <a:lnTo>
                      <a:pt x="9" y="0"/>
                    </a:lnTo>
                    <a:lnTo>
                      <a:pt x="18" y="3"/>
                    </a:lnTo>
                    <a:lnTo>
                      <a:pt x="13" y="17"/>
                    </a:lnTo>
                    <a:lnTo>
                      <a:pt x="0" y="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23" name="Freeform 573"/>
              <p:cNvSpPr>
                <a:spLocks/>
              </p:cNvSpPr>
              <p:nvPr/>
            </p:nvSpPr>
            <p:spPr bwMode="gray">
              <a:xfrm>
                <a:off x="4472" y="2466"/>
                <a:ext cx="16" cy="29"/>
              </a:xfrm>
              <a:custGeom>
                <a:avLst/>
                <a:gdLst>
                  <a:gd name="T0" fmla="*/ 0 w 17"/>
                  <a:gd name="T1" fmla="*/ 0 h 25"/>
                  <a:gd name="T2" fmla="*/ 0 w 17"/>
                  <a:gd name="T3" fmla="*/ 0 h 25"/>
                  <a:gd name="T4" fmla="*/ 2 w 17"/>
                  <a:gd name="T5" fmla="*/ 25 h 25"/>
                  <a:gd name="T6" fmla="*/ 17 w 17"/>
                  <a:gd name="T7" fmla="*/ 13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0"/>
                    </a:lnTo>
                    <a:lnTo>
                      <a:pt x="2" y="25"/>
                    </a:lnTo>
                    <a:lnTo>
                      <a:pt x="17" y="13"/>
                    </a:lnTo>
                    <a:lnTo>
                      <a:pt x="0" y="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24" name="Freeform 574"/>
              <p:cNvSpPr>
                <a:spLocks/>
              </p:cNvSpPr>
              <p:nvPr/>
            </p:nvSpPr>
            <p:spPr bwMode="gray">
              <a:xfrm>
                <a:off x="4475" y="2506"/>
                <a:ext cx="63" cy="76"/>
              </a:xfrm>
              <a:custGeom>
                <a:avLst/>
                <a:gdLst>
                  <a:gd name="T0" fmla="*/ 0 w 68"/>
                  <a:gd name="T1" fmla="*/ 45 h 64"/>
                  <a:gd name="T2" fmla="*/ 0 w 68"/>
                  <a:gd name="T3" fmla="*/ 45 h 64"/>
                  <a:gd name="T4" fmla="*/ 15 w 68"/>
                  <a:gd name="T5" fmla="*/ 21 h 64"/>
                  <a:gd name="T6" fmla="*/ 31 w 68"/>
                  <a:gd name="T7" fmla="*/ 25 h 64"/>
                  <a:gd name="T8" fmla="*/ 56 w 68"/>
                  <a:gd name="T9" fmla="*/ 0 h 64"/>
                  <a:gd name="T10" fmla="*/ 68 w 68"/>
                  <a:gd name="T11" fmla="*/ 15 h 64"/>
                  <a:gd name="T12" fmla="*/ 66 w 68"/>
                  <a:gd name="T13" fmla="*/ 52 h 64"/>
                  <a:gd name="T14" fmla="*/ 59 w 68"/>
                  <a:gd name="T15" fmla="*/ 37 h 64"/>
                  <a:gd name="T16" fmla="*/ 53 w 68"/>
                  <a:gd name="T17" fmla="*/ 64 h 64"/>
                  <a:gd name="T18" fmla="*/ 36 w 68"/>
                  <a:gd name="T19" fmla="*/ 56 h 64"/>
                  <a:gd name="T20" fmla="*/ 26 w 68"/>
                  <a:gd name="T21" fmla="*/ 28 h 64"/>
                  <a:gd name="T22" fmla="*/ 0 w 68"/>
                  <a:gd name="T23" fmla="*/ 4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64">
                    <a:moveTo>
                      <a:pt x="0" y="45"/>
                    </a:moveTo>
                    <a:lnTo>
                      <a:pt x="0" y="45"/>
                    </a:lnTo>
                    <a:lnTo>
                      <a:pt x="15" y="21"/>
                    </a:lnTo>
                    <a:lnTo>
                      <a:pt x="31" y="25"/>
                    </a:lnTo>
                    <a:lnTo>
                      <a:pt x="56" y="0"/>
                    </a:lnTo>
                    <a:lnTo>
                      <a:pt x="68" y="15"/>
                    </a:lnTo>
                    <a:lnTo>
                      <a:pt x="66" y="52"/>
                    </a:lnTo>
                    <a:lnTo>
                      <a:pt x="59" y="37"/>
                    </a:lnTo>
                    <a:lnTo>
                      <a:pt x="53" y="64"/>
                    </a:lnTo>
                    <a:lnTo>
                      <a:pt x="36" y="56"/>
                    </a:lnTo>
                    <a:lnTo>
                      <a:pt x="26" y="28"/>
                    </a:lnTo>
                    <a:lnTo>
                      <a:pt x="0" y="45"/>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25" name="Freeform 575"/>
              <p:cNvSpPr>
                <a:spLocks/>
              </p:cNvSpPr>
              <p:nvPr/>
            </p:nvSpPr>
            <p:spPr bwMode="gray">
              <a:xfrm>
                <a:off x="4480" y="2487"/>
                <a:ext cx="16" cy="30"/>
              </a:xfrm>
              <a:custGeom>
                <a:avLst/>
                <a:gdLst>
                  <a:gd name="T0" fmla="*/ 0 w 16"/>
                  <a:gd name="T1" fmla="*/ 16 h 26"/>
                  <a:gd name="T2" fmla="*/ 0 w 16"/>
                  <a:gd name="T3" fmla="*/ 16 h 26"/>
                  <a:gd name="T4" fmla="*/ 4 w 16"/>
                  <a:gd name="T5" fmla="*/ 12 h 26"/>
                  <a:gd name="T6" fmla="*/ 16 w 16"/>
                  <a:gd name="T7" fmla="*/ 0 h 26"/>
                  <a:gd name="T8" fmla="*/ 10 w 16"/>
                  <a:gd name="T9" fmla="*/ 26 h 26"/>
                  <a:gd name="T10" fmla="*/ 0 w 16"/>
                  <a:gd name="T11" fmla="*/ 16 h 26"/>
                </a:gdLst>
                <a:ahLst/>
                <a:cxnLst>
                  <a:cxn ang="0">
                    <a:pos x="T0" y="T1"/>
                  </a:cxn>
                  <a:cxn ang="0">
                    <a:pos x="T2" y="T3"/>
                  </a:cxn>
                  <a:cxn ang="0">
                    <a:pos x="T4" y="T5"/>
                  </a:cxn>
                  <a:cxn ang="0">
                    <a:pos x="T6" y="T7"/>
                  </a:cxn>
                  <a:cxn ang="0">
                    <a:pos x="T8" y="T9"/>
                  </a:cxn>
                  <a:cxn ang="0">
                    <a:pos x="T10" y="T11"/>
                  </a:cxn>
                </a:cxnLst>
                <a:rect l="0" t="0" r="r" b="b"/>
                <a:pathLst>
                  <a:path w="16" h="26">
                    <a:moveTo>
                      <a:pt x="0" y="16"/>
                    </a:moveTo>
                    <a:lnTo>
                      <a:pt x="0" y="16"/>
                    </a:lnTo>
                    <a:lnTo>
                      <a:pt x="4" y="12"/>
                    </a:lnTo>
                    <a:lnTo>
                      <a:pt x="16" y="0"/>
                    </a:lnTo>
                    <a:lnTo>
                      <a:pt x="10" y="26"/>
                    </a:lnTo>
                    <a:lnTo>
                      <a:pt x="0" y="16"/>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26" name="Freeform 576"/>
              <p:cNvSpPr>
                <a:spLocks/>
              </p:cNvSpPr>
              <p:nvPr/>
            </p:nvSpPr>
            <p:spPr bwMode="gray">
              <a:xfrm>
                <a:off x="2911" y="1567"/>
                <a:ext cx="143" cy="136"/>
              </a:xfrm>
              <a:custGeom>
                <a:avLst/>
                <a:gdLst>
                  <a:gd name="T0" fmla="*/ 0 w 154"/>
                  <a:gd name="T1" fmla="*/ 21 h 115"/>
                  <a:gd name="T2" fmla="*/ 0 w 154"/>
                  <a:gd name="T3" fmla="*/ 21 h 115"/>
                  <a:gd name="T4" fmla="*/ 8 w 154"/>
                  <a:gd name="T5" fmla="*/ 81 h 115"/>
                  <a:gd name="T6" fmla="*/ 90 w 154"/>
                  <a:gd name="T7" fmla="*/ 113 h 115"/>
                  <a:gd name="T8" fmla="*/ 129 w 154"/>
                  <a:gd name="T9" fmla="*/ 115 h 115"/>
                  <a:gd name="T10" fmla="*/ 154 w 154"/>
                  <a:gd name="T11" fmla="*/ 86 h 115"/>
                  <a:gd name="T12" fmla="*/ 142 w 154"/>
                  <a:gd name="T13" fmla="*/ 51 h 115"/>
                  <a:gd name="T14" fmla="*/ 150 w 154"/>
                  <a:gd name="T15" fmla="*/ 42 h 115"/>
                  <a:gd name="T16" fmla="*/ 144 w 154"/>
                  <a:gd name="T17" fmla="*/ 15 h 115"/>
                  <a:gd name="T18" fmla="*/ 85 w 154"/>
                  <a:gd name="T19" fmla="*/ 6 h 115"/>
                  <a:gd name="T20" fmla="*/ 47 w 154"/>
                  <a:gd name="T21" fmla="*/ 0 h 115"/>
                  <a:gd name="T22" fmla="*/ 0 w 154"/>
                  <a:gd name="T23" fmla="*/ 2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115">
                    <a:moveTo>
                      <a:pt x="0" y="21"/>
                    </a:moveTo>
                    <a:lnTo>
                      <a:pt x="0" y="21"/>
                    </a:lnTo>
                    <a:lnTo>
                      <a:pt x="8" y="81"/>
                    </a:lnTo>
                    <a:lnTo>
                      <a:pt x="90" y="113"/>
                    </a:lnTo>
                    <a:lnTo>
                      <a:pt x="129" y="115"/>
                    </a:lnTo>
                    <a:lnTo>
                      <a:pt x="154" y="86"/>
                    </a:lnTo>
                    <a:lnTo>
                      <a:pt x="142" y="51"/>
                    </a:lnTo>
                    <a:lnTo>
                      <a:pt x="150" y="42"/>
                    </a:lnTo>
                    <a:lnTo>
                      <a:pt x="144" y="15"/>
                    </a:lnTo>
                    <a:lnTo>
                      <a:pt x="85" y="6"/>
                    </a:lnTo>
                    <a:lnTo>
                      <a:pt x="47" y="0"/>
                    </a:lnTo>
                    <a:lnTo>
                      <a:pt x="0" y="21"/>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27" name="Freeform 577"/>
              <p:cNvSpPr>
                <a:spLocks/>
              </p:cNvSpPr>
              <p:nvPr/>
            </p:nvSpPr>
            <p:spPr bwMode="gray">
              <a:xfrm>
                <a:off x="2998" y="1725"/>
                <a:ext cx="138" cy="102"/>
              </a:xfrm>
              <a:custGeom>
                <a:avLst/>
                <a:gdLst>
                  <a:gd name="T0" fmla="*/ 0 w 147"/>
                  <a:gd name="T1" fmla="*/ 43 h 86"/>
                  <a:gd name="T2" fmla="*/ 0 w 147"/>
                  <a:gd name="T3" fmla="*/ 43 h 86"/>
                  <a:gd name="T4" fmla="*/ 41 w 147"/>
                  <a:gd name="T5" fmla="*/ 78 h 86"/>
                  <a:gd name="T6" fmla="*/ 131 w 147"/>
                  <a:gd name="T7" fmla="*/ 86 h 86"/>
                  <a:gd name="T8" fmla="*/ 147 w 147"/>
                  <a:gd name="T9" fmla="*/ 56 h 86"/>
                  <a:gd name="T10" fmla="*/ 124 w 147"/>
                  <a:gd name="T11" fmla="*/ 54 h 86"/>
                  <a:gd name="T12" fmla="*/ 122 w 147"/>
                  <a:gd name="T13" fmla="*/ 27 h 86"/>
                  <a:gd name="T14" fmla="*/ 101 w 147"/>
                  <a:gd name="T15" fmla="*/ 0 h 86"/>
                  <a:gd name="T16" fmla="*/ 41 w 147"/>
                  <a:gd name="T17" fmla="*/ 6 h 86"/>
                  <a:gd name="T18" fmla="*/ 0 w 147"/>
                  <a:gd name="T19" fmla="*/ 4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86">
                    <a:moveTo>
                      <a:pt x="0" y="43"/>
                    </a:moveTo>
                    <a:lnTo>
                      <a:pt x="0" y="43"/>
                    </a:lnTo>
                    <a:lnTo>
                      <a:pt x="41" y="78"/>
                    </a:lnTo>
                    <a:lnTo>
                      <a:pt x="131" y="86"/>
                    </a:lnTo>
                    <a:lnTo>
                      <a:pt x="147" y="56"/>
                    </a:lnTo>
                    <a:lnTo>
                      <a:pt x="124" y="54"/>
                    </a:lnTo>
                    <a:lnTo>
                      <a:pt x="122" y="27"/>
                    </a:lnTo>
                    <a:lnTo>
                      <a:pt x="101" y="0"/>
                    </a:lnTo>
                    <a:lnTo>
                      <a:pt x="41" y="6"/>
                    </a:lnTo>
                    <a:lnTo>
                      <a:pt x="0" y="43"/>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28" name="Freeform 578"/>
              <p:cNvSpPr>
                <a:spLocks/>
              </p:cNvSpPr>
              <p:nvPr/>
            </p:nvSpPr>
            <p:spPr bwMode="gray">
              <a:xfrm>
                <a:off x="3208" y="2074"/>
                <a:ext cx="305" cy="324"/>
              </a:xfrm>
              <a:custGeom>
                <a:avLst/>
                <a:gdLst>
                  <a:gd name="T0" fmla="*/ 0 w 326"/>
                  <a:gd name="T1" fmla="*/ 72 h 273"/>
                  <a:gd name="T2" fmla="*/ 0 w 326"/>
                  <a:gd name="T3" fmla="*/ 72 h 273"/>
                  <a:gd name="T4" fmla="*/ 5 w 326"/>
                  <a:gd name="T5" fmla="*/ 49 h 273"/>
                  <a:gd name="T6" fmla="*/ 22 w 326"/>
                  <a:gd name="T7" fmla="*/ 54 h 273"/>
                  <a:gd name="T8" fmla="*/ 43 w 326"/>
                  <a:gd name="T9" fmla="*/ 39 h 273"/>
                  <a:gd name="T10" fmla="*/ 51 w 326"/>
                  <a:gd name="T11" fmla="*/ 29 h 273"/>
                  <a:gd name="T12" fmla="*/ 35 w 326"/>
                  <a:gd name="T13" fmla="*/ 13 h 273"/>
                  <a:gd name="T14" fmla="*/ 69 w 326"/>
                  <a:gd name="T15" fmla="*/ 0 h 273"/>
                  <a:gd name="T16" fmla="*/ 140 w 326"/>
                  <a:gd name="T17" fmla="*/ 33 h 273"/>
                  <a:gd name="T18" fmla="*/ 140 w 326"/>
                  <a:gd name="T19" fmla="*/ 44 h 273"/>
                  <a:gd name="T20" fmla="*/ 156 w 326"/>
                  <a:gd name="T21" fmla="*/ 52 h 273"/>
                  <a:gd name="T22" fmla="*/ 171 w 326"/>
                  <a:gd name="T23" fmla="*/ 60 h 273"/>
                  <a:gd name="T24" fmla="*/ 185 w 326"/>
                  <a:gd name="T25" fmla="*/ 54 h 273"/>
                  <a:gd name="T26" fmla="*/ 213 w 326"/>
                  <a:gd name="T27" fmla="*/ 63 h 273"/>
                  <a:gd name="T28" fmla="*/ 250 w 326"/>
                  <a:gd name="T29" fmla="*/ 125 h 273"/>
                  <a:gd name="T30" fmla="*/ 255 w 326"/>
                  <a:gd name="T31" fmla="*/ 130 h 273"/>
                  <a:gd name="T32" fmla="*/ 270 w 326"/>
                  <a:gd name="T33" fmla="*/ 153 h 273"/>
                  <a:gd name="T34" fmla="*/ 319 w 326"/>
                  <a:gd name="T35" fmla="*/ 159 h 273"/>
                  <a:gd name="T36" fmla="*/ 326 w 326"/>
                  <a:gd name="T37" fmla="*/ 171 h 273"/>
                  <a:gd name="T38" fmla="*/ 314 w 326"/>
                  <a:gd name="T39" fmla="*/ 202 h 273"/>
                  <a:gd name="T40" fmla="*/ 270 w 326"/>
                  <a:gd name="T41" fmla="*/ 218 h 273"/>
                  <a:gd name="T42" fmla="*/ 219 w 326"/>
                  <a:gd name="T43" fmla="*/ 229 h 273"/>
                  <a:gd name="T44" fmla="*/ 181 w 326"/>
                  <a:gd name="T45" fmla="*/ 273 h 273"/>
                  <a:gd name="T46" fmla="*/ 181 w 326"/>
                  <a:gd name="T47" fmla="*/ 256 h 273"/>
                  <a:gd name="T48" fmla="*/ 152 w 326"/>
                  <a:gd name="T49" fmla="*/ 246 h 273"/>
                  <a:gd name="T50" fmla="*/ 123 w 326"/>
                  <a:gd name="T51" fmla="*/ 260 h 273"/>
                  <a:gd name="T52" fmla="*/ 96 w 326"/>
                  <a:gd name="T53" fmla="*/ 210 h 273"/>
                  <a:gd name="T54" fmla="*/ 74 w 326"/>
                  <a:gd name="T55" fmla="*/ 192 h 273"/>
                  <a:gd name="T56" fmla="*/ 59 w 326"/>
                  <a:gd name="T57" fmla="*/ 141 h 273"/>
                  <a:gd name="T58" fmla="*/ 0 w 326"/>
                  <a:gd name="T59" fmla="*/ 7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273">
                    <a:moveTo>
                      <a:pt x="0" y="72"/>
                    </a:moveTo>
                    <a:lnTo>
                      <a:pt x="0" y="72"/>
                    </a:lnTo>
                    <a:lnTo>
                      <a:pt x="5" y="49"/>
                    </a:lnTo>
                    <a:lnTo>
                      <a:pt x="22" y="54"/>
                    </a:lnTo>
                    <a:lnTo>
                      <a:pt x="43" y="39"/>
                    </a:lnTo>
                    <a:lnTo>
                      <a:pt x="51" y="29"/>
                    </a:lnTo>
                    <a:lnTo>
                      <a:pt x="35" y="13"/>
                    </a:lnTo>
                    <a:lnTo>
                      <a:pt x="69" y="0"/>
                    </a:lnTo>
                    <a:lnTo>
                      <a:pt x="140" y="33"/>
                    </a:lnTo>
                    <a:lnTo>
                      <a:pt x="140" y="44"/>
                    </a:lnTo>
                    <a:lnTo>
                      <a:pt x="156" y="52"/>
                    </a:lnTo>
                    <a:lnTo>
                      <a:pt x="171" y="60"/>
                    </a:lnTo>
                    <a:lnTo>
                      <a:pt x="185" y="54"/>
                    </a:lnTo>
                    <a:lnTo>
                      <a:pt x="213" y="63"/>
                    </a:lnTo>
                    <a:lnTo>
                      <a:pt x="250" y="125"/>
                    </a:lnTo>
                    <a:lnTo>
                      <a:pt x="255" y="130"/>
                    </a:lnTo>
                    <a:lnTo>
                      <a:pt x="270" y="153"/>
                    </a:lnTo>
                    <a:lnTo>
                      <a:pt x="319" y="159"/>
                    </a:lnTo>
                    <a:lnTo>
                      <a:pt x="326" y="171"/>
                    </a:lnTo>
                    <a:lnTo>
                      <a:pt x="314" y="202"/>
                    </a:lnTo>
                    <a:lnTo>
                      <a:pt x="270" y="218"/>
                    </a:lnTo>
                    <a:lnTo>
                      <a:pt x="219" y="229"/>
                    </a:lnTo>
                    <a:lnTo>
                      <a:pt x="181" y="273"/>
                    </a:lnTo>
                    <a:lnTo>
                      <a:pt x="181" y="256"/>
                    </a:lnTo>
                    <a:lnTo>
                      <a:pt x="152" y="246"/>
                    </a:lnTo>
                    <a:lnTo>
                      <a:pt x="123" y="260"/>
                    </a:lnTo>
                    <a:lnTo>
                      <a:pt x="96" y="210"/>
                    </a:lnTo>
                    <a:lnTo>
                      <a:pt x="74" y="192"/>
                    </a:lnTo>
                    <a:lnTo>
                      <a:pt x="59" y="141"/>
                    </a:lnTo>
                    <a:lnTo>
                      <a:pt x="0" y="72"/>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29" name="Freeform 579"/>
              <p:cNvSpPr>
                <a:spLocks/>
              </p:cNvSpPr>
              <p:nvPr/>
            </p:nvSpPr>
            <p:spPr bwMode="gray">
              <a:xfrm>
                <a:off x="3381" y="726"/>
                <a:ext cx="73" cy="41"/>
              </a:xfrm>
              <a:custGeom>
                <a:avLst/>
                <a:gdLst>
                  <a:gd name="T0" fmla="*/ 0 w 78"/>
                  <a:gd name="T1" fmla="*/ 24 h 34"/>
                  <a:gd name="T2" fmla="*/ 0 w 78"/>
                  <a:gd name="T3" fmla="*/ 24 h 34"/>
                  <a:gd name="T4" fmla="*/ 17 w 78"/>
                  <a:gd name="T5" fmla="*/ 16 h 34"/>
                  <a:gd name="T6" fmla="*/ 4 w 78"/>
                  <a:gd name="T7" fmla="*/ 10 h 34"/>
                  <a:gd name="T8" fmla="*/ 59 w 78"/>
                  <a:gd name="T9" fmla="*/ 0 h 34"/>
                  <a:gd name="T10" fmla="*/ 69 w 78"/>
                  <a:gd name="T11" fmla="*/ 1 h 34"/>
                  <a:gd name="T12" fmla="*/ 59 w 78"/>
                  <a:gd name="T13" fmla="*/ 9 h 34"/>
                  <a:gd name="T14" fmla="*/ 78 w 78"/>
                  <a:gd name="T15" fmla="*/ 9 h 34"/>
                  <a:gd name="T16" fmla="*/ 28 w 78"/>
                  <a:gd name="T17" fmla="*/ 27 h 34"/>
                  <a:gd name="T18" fmla="*/ 17 w 78"/>
                  <a:gd name="T19" fmla="*/ 34 h 34"/>
                  <a:gd name="T20" fmla="*/ 19 w 78"/>
                  <a:gd name="T21" fmla="*/ 25 h 34"/>
                  <a:gd name="T22" fmla="*/ 0 w 78"/>
                  <a:gd name="T23"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34">
                    <a:moveTo>
                      <a:pt x="0" y="24"/>
                    </a:moveTo>
                    <a:lnTo>
                      <a:pt x="0" y="24"/>
                    </a:lnTo>
                    <a:lnTo>
                      <a:pt x="17" y="16"/>
                    </a:lnTo>
                    <a:lnTo>
                      <a:pt x="4" y="10"/>
                    </a:lnTo>
                    <a:lnTo>
                      <a:pt x="59" y="0"/>
                    </a:lnTo>
                    <a:lnTo>
                      <a:pt x="69" y="1"/>
                    </a:lnTo>
                    <a:lnTo>
                      <a:pt x="59" y="9"/>
                    </a:lnTo>
                    <a:lnTo>
                      <a:pt x="78" y="9"/>
                    </a:lnTo>
                    <a:lnTo>
                      <a:pt x="28" y="27"/>
                    </a:lnTo>
                    <a:lnTo>
                      <a:pt x="17" y="34"/>
                    </a:lnTo>
                    <a:lnTo>
                      <a:pt x="19" y="25"/>
                    </a:lnTo>
                    <a:lnTo>
                      <a:pt x="0" y="24"/>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30" name="Freeform 580"/>
              <p:cNvSpPr>
                <a:spLocks/>
              </p:cNvSpPr>
              <p:nvPr/>
            </p:nvSpPr>
            <p:spPr bwMode="gray">
              <a:xfrm>
                <a:off x="3404" y="1150"/>
                <a:ext cx="30" cy="20"/>
              </a:xfrm>
              <a:custGeom>
                <a:avLst/>
                <a:gdLst>
                  <a:gd name="T0" fmla="*/ 0 w 31"/>
                  <a:gd name="T1" fmla="*/ 17 h 17"/>
                  <a:gd name="T2" fmla="*/ 0 w 31"/>
                  <a:gd name="T3" fmla="*/ 17 h 17"/>
                  <a:gd name="T4" fmla="*/ 8 w 31"/>
                  <a:gd name="T5" fmla="*/ 0 h 17"/>
                  <a:gd name="T6" fmla="*/ 31 w 31"/>
                  <a:gd name="T7" fmla="*/ 9 h 17"/>
                  <a:gd name="T8" fmla="*/ 0 w 31"/>
                  <a:gd name="T9" fmla="*/ 17 h 17"/>
                </a:gdLst>
                <a:ahLst/>
                <a:cxnLst>
                  <a:cxn ang="0">
                    <a:pos x="T0" y="T1"/>
                  </a:cxn>
                  <a:cxn ang="0">
                    <a:pos x="T2" y="T3"/>
                  </a:cxn>
                  <a:cxn ang="0">
                    <a:pos x="T4" y="T5"/>
                  </a:cxn>
                  <a:cxn ang="0">
                    <a:pos x="T6" y="T7"/>
                  </a:cxn>
                  <a:cxn ang="0">
                    <a:pos x="T8" y="T9"/>
                  </a:cxn>
                </a:cxnLst>
                <a:rect l="0" t="0" r="r" b="b"/>
                <a:pathLst>
                  <a:path w="31" h="17">
                    <a:moveTo>
                      <a:pt x="0" y="17"/>
                    </a:moveTo>
                    <a:lnTo>
                      <a:pt x="0" y="17"/>
                    </a:lnTo>
                    <a:lnTo>
                      <a:pt x="8" y="0"/>
                    </a:lnTo>
                    <a:lnTo>
                      <a:pt x="31" y="9"/>
                    </a:lnTo>
                    <a:lnTo>
                      <a:pt x="0" y="17"/>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31" name="Freeform 581"/>
              <p:cNvSpPr>
                <a:spLocks/>
              </p:cNvSpPr>
              <p:nvPr/>
            </p:nvSpPr>
            <p:spPr bwMode="gray">
              <a:xfrm>
                <a:off x="3453" y="1023"/>
                <a:ext cx="89" cy="85"/>
              </a:xfrm>
              <a:custGeom>
                <a:avLst/>
                <a:gdLst>
                  <a:gd name="T0" fmla="*/ 0 w 95"/>
                  <a:gd name="T1" fmla="*/ 36 h 71"/>
                  <a:gd name="T2" fmla="*/ 0 w 95"/>
                  <a:gd name="T3" fmla="*/ 36 h 71"/>
                  <a:gd name="T4" fmla="*/ 8 w 95"/>
                  <a:gd name="T5" fmla="*/ 50 h 71"/>
                  <a:gd name="T6" fmla="*/ 18 w 95"/>
                  <a:gd name="T7" fmla="*/ 46 h 71"/>
                  <a:gd name="T8" fmla="*/ 28 w 95"/>
                  <a:gd name="T9" fmla="*/ 56 h 71"/>
                  <a:gd name="T10" fmla="*/ 39 w 95"/>
                  <a:gd name="T11" fmla="*/ 50 h 71"/>
                  <a:gd name="T12" fmla="*/ 36 w 95"/>
                  <a:gd name="T13" fmla="*/ 68 h 71"/>
                  <a:gd name="T14" fmla="*/ 95 w 95"/>
                  <a:gd name="T15" fmla="*/ 71 h 71"/>
                  <a:gd name="T16" fmla="*/ 71 w 95"/>
                  <a:gd name="T17" fmla="*/ 59 h 71"/>
                  <a:gd name="T18" fmla="*/ 59 w 95"/>
                  <a:gd name="T19" fmla="*/ 36 h 71"/>
                  <a:gd name="T20" fmla="*/ 61 w 95"/>
                  <a:gd name="T21" fmla="*/ 13 h 71"/>
                  <a:gd name="T22" fmla="*/ 76 w 95"/>
                  <a:gd name="T23" fmla="*/ 0 h 71"/>
                  <a:gd name="T24" fmla="*/ 24 w 95"/>
                  <a:gd name="T25" fmla="*/ 5 h 71"/>
                  <a:gd name="T26" fmla="*/ 13 w 95"/>
                  <a:gd name="T27" fmla="*/ 36 h 71"/>
                  <a:gd name="T28" fmla="*/ 0 w 95"/>
                  <a:gd name="T29" fmla="*/ 3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71">
                    <a:moveTo>
                      <a:pt x="0" y="36"/>
                    </a:moveTo>
                    <a:lnTo>
                      <a:pt x="0" y="36"/>
                    </a:lnTo>
                    <a:lnTo>
                      <a:pt x="8" y="50"/>
                    </a:lnTo>
                    <a:lnTo>
                      <a:pt x="18" y="46"/>
                    </a:lnTo>
                    <a:lnTo>
                      <a:pt x="28" y="56"/>
                    </a:lnTo>
                    <a:lnTo>
                      <a:pt x="39" y="50"/>
                    </a:lnTo>
                    <a:lnTo>
                      <a:pt x="36" y="68"/>
                    </a:lnTo>
                    <a:lnTo>
                      <a:pt x="95" y="71"/>
                    </a:lnTo>
                    <a:lnTo>
                      <a:pt x="71" y="59"/>
                    </a:lnTo>
                    <a:lnTo>
                      <a:pt x="59" y="36"/>
                    </a:lnTo>
                    <a:lnTo>
                      <a:pt x="61" y="13"/>
                    </a:lnTo>
                    <a:lnTo>
                      <a:pt x="76" y="0"/>
                    </a:lnTo>
                    <a:lnTo>
                      <a:pt x="24" y="5"/>
                    </a:lnTo>
                    <a:lnTo>
                      <a:pt x="13" y="36"/>
                    </a:lnTo>
                    <a:lnTo>
                      <a:pt x="0" y="36"/>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32" name="Freeform 582"/>
              <p:cNvSpPr>
                <a:spLocks/>
              </p:cNvSpPr>
              <p:nvPr/>
            </p:nvSpPr>
            <p:spPr bwMode="gray">
              <a:xfrm>
                <a:off x="3483" y="886"/>
                <a:ext cx="224" cy="137"/>
              </a:xfrm>
              <a:custGeom>
                <a:avLst/>
                <a:gdLst>
                  <a:gd name="T0" fmla="*/ 0 w 239"/>
                  <a:gd name="T1" fmla="*/ 98 h 116"/>
                  <a:gd name="T2" fmla="*/ 0 w 239"/>
                  <a:gd name="T3" fmla="*/ 98 h 116"/>
                  <a:gd name="T4" fmla="*/ 22 w 239"/>
                  <a:gd name="T5" fmla="*/ 102 h 116"/>
                  <a:gd name="T6" fmla="*/ 7 w 239"/>
                  <a:gd name="T7" fmla="*/ 112 h 116"/>
                  <a:gd name="T8" fmla="*/ 47 w 239"/>
                  <a:gd name="T9" fmla="*/ 116 h 116"/>
                  <a:gd name="T10" fmla="*/ 49 w 239"/>
                  <a:gd name="T11" fmla="*/ 102 h 116"/>
                  <a:gd name="T12" fmla="*/ 58 w 239"/>
                  <a:gd name="T13" fmla="*/ 104 h 116"/>
                  <a:gd name="T14" fmla="*/ 48 w 239"/>
                  <a:gd name="T15" fmla="*/ 97 h 116"/>
                  <a:gd name="T16" fmla="*/ 63 w 239"/>
                  <a:gd name="T17" fmla="*/ 98 h 116"/>
                  <a:gd name="T18" fmla="*/ 59 w 239"/>
                  <a:gd name="T19" fmla="*/ 85 h 116"/>
                  <a:gd name="T20" fmla="*/ 69 w 239"/>
                  <a:gd name="T21" fmla="*/ 94 h 116"/>
                  <a:gd name="T22" fmla="*/ 80 w 239"/>
                  <a:gd name="T23" fmla="*/ 85 h 116"/>
                  <a:gd name="T24" fmla="*/ 72 w 239"/>
                  <a:gd name="T25" fmla="*/ 76 h 116"/>
                  <a:gd name="T26" fmla="*/ 96 w 239"/>
                  <a:gd name="T27" fmla="*/ 77 h 116"/>
                  <a:gd name="T28" fmla="*/ 90 w 239"/>
                  <a:gd name="T29" fmla="*/ 71 h 116"/>
                  <a:gd name="T30" fmla="*/ 101 w 239"/>
                  <a:gd name="T31" fmla="*/ 71 h 116"/>
                  <a:gd name="T32" fmla="*/ 108 w 239"/>
                  <a:gd name="T33" fmla="*/ 62 h 116"/>
                  <a:gd name="T34" fmla="*/ 225 w 239"/>
                  <a:gd name="T35" fmla="*/ 24 h 116"/>
                  <a:gd name="T36" fmla="*/ 239 w 239"/>
                  <a:gd name="T37" fmla="*/ 10 h 116"/>
                  <a:gd name="T38" fmla="*/ 215 w 239"/>
                  <a:gd name="T39" fmla="*/ 0 h 116"/>
                  <a:gd name="T40" fmla="*/ 166 w 239"/>
                  <a:gd name="T41" fmla="*/ 24 h 116"/>
                  <a:gd name="T42" fmla="*/ 114 w 239"/>
                  <a:gd name="T43" fmla="*/ 24 h 116"/>
                  <a:gd name="T44" fmla="*/ 58 w 239"/>
                  <a:gd name="T45" fmla="*/ 54 h 116"/>
                  <a:gd name="T46" fmla="*/ 30 w 239"/>
                  <a:gd name="T47" fmla="*/ 58 h 116"/>
                  <a:gd name="T48" fmla="*/ 30 w 239"/>
                  <a:gd name="T49" fmla="*/ 71 h 116"/>
                  <a:gd name="T50" fmla="*/ 47 w 239"/>
                  <a:gd name="T51" fmla="*/ 71 h 116"/>
                  <a:gd name="T52" fmla="*/ 28 w 239"/>
                  <a:gd name="T53" fmla="*/ 73 h 116"/>
                  <a:gd name="T54" fmla="*/ 36 w 239"/>
                  <a:gd name="T55" fmla="*/ 79 h 116"/>
                  <a:gd name="T56" fmla="*/ 22 w 239"/>
                  <a:gd name="T57" fmla="*/ 85 h 116"/>
                  <a:gd name="T58" fmla="*/ 38 w 239"/>
                  <a:gd name="T59" fmla="*/ 92 h 116"/>
                  <a:gd name="T60" fmla="*/ 0 w 239"/>
                  <a:gd name="T61" fmla="*/ 9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116">
                    <a:moveTo>
                      <a:pt x="0" y="98"/>
                    </a:moveTo>
                    <a:lnTo>
                      <a:pt x="0" y="98"/>
                    </a:lnTo>
                    <a:lnTo>
                      <a:pt x="22" y="102"/>
                    </a:lnTo>
                    <a:lnTo>
                      <a:pt x="7" y="112"/>
                    </a:lnTo>
                    <a:lnTo>
                      <a:pt x="47" y="116"/>
                    </a:lnTo>
                    <a:lnTo>
                      <a:pt x="49" y="102"/>
                    </a:lnTo>
                    <a:lnTo>
                      <a:pt x="58" y="104"/>
                    </a:lnTo>
                    <a:lnTo>
                      <a:pt x="48" y="97"/>
                    </a:lnTo>
                    <a:lnTo>
                      <a:pt x="63" y="98"/>
                    </a:lnTo>
                    <a:lnTo>
                      <a:pt x="59" y="85"/>
                    </a:lnTo>
                    <a:lnTo>
                      <a:pt x="69" y="94"/>
                    </a:lnTo>
                    <a:lnTo>
                      <a:pt x="80" y="85"/>
                    </a:lnTo>
                    <a:lnTo>
                      <a:pt x="72" y="76"/>
                    </a:lnTo>
                    <a:lnTo>
                      <a:pt x="96" y="77"/>
                    </a:lnTo>
                    <a:lnTo>
                      <a:pt x="90" y="71"/>
                    </a:lnTo>
                    <a:lnTo>
                      <a:pt x="101" y="71"/>
                    </a:lnTo>
                    <a:lnTo>
                      <a:pt x="108" y="62"/>
                    </a:lnTo>
                    <a:lnTo>
                      <a:pt x="225" y="24"/>
                    </a:lnTo>
                    <a:lnTo>
                      <a:pt x="239" y="10"/>
                    </a:lnTo>
                    <a:lnTo>
                      <a:pt x="215" y="0"/>
                    </a:lnTo>
                    <a:lnTo>
                      <a:pt x="166" y="24"/>
                    </a:lnTo>
                    <a:lnTo>
                      <a:pt x="114" y="24"/>
                    </a:lnTo>
                    <a:lnTo>
                      <a:pt x="58" y="54"/>
                    </a:lnTo>
                    <a:lnTo>
                      <a:pt x="30" y="58"/>
                    </a:lnTo>
                    <a:lnTo>
                      <a:pt x="30" y="71"/>
                    </a:lnTo>
                    <a:lnTo>
                      <a:pt x="47" y="71"/>
                    </a:lnTo>
                    <a:lnTo>
                      <a:pt x="28" y="73"/>
                    </a:lnTo>
                    <a:lnTo>
                      <a:pt x="36" y="79"/>
                    </a:lnTo>
                    <a:lnTo>
                      <a:pt x="22" y="85"/>
                    </a:lnTo>
                    <a:lnTo>
                      <a:pt x="38" y="92"/>
                    </a:lnTo>
                    <a:lnTo>
                      <a:pt x="0" y="98"/>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33" name="Freeform 583"/>
              <p:cNvSpPr>
                <a:spLocks/>
              </p:cNvSpPr>
              <p:nvPr/>
            </p:nvSpPr>
            <p:spPr bwMode="gray">
              <a:xfrm>
                <a:off x="3611" y="705"/>
                <a:ext cx="44" cy="28"/>
              </a:xfrm>
              <a:custGeom>
                <a:avLst/>
                <a:gdLst>
                  <a:gd name="T0" fmla="*/ 0 w 47"/>
                  <a:gd name="T1" fmla="*/ 17 h 24"/>
                  <a:gd name="T2" fmla="*/ 0 w 47"/>
                  <a:gd name="T3" fmla="*/ 17 h 24"/>
                  <a:gd name="T4" fmla="*/ 15 w 47"/>
                  <a:gd name="T5" fmla="*/ 24 h 24"/>
                  <a:gd name="T6" fmla="*/ 47 w 47"/>
                  <a:gd name="T7" fmla="*/ 16 h 24"/>
                  <a:gd name="T8" fmla="*/ 28 w 47"/>
                  <a:gd name="T9" fmla="*/ 0 h 24"/>
                  <a:gd name="T10" fmla="*/ 0 w 47"/>
                  <a:gd name="T11" fmla="*/ 17 h 24"/>
                </a:gdLst>
                <a:ahLst/>
                <a:cxnLst>
                  <a:cxn ang="0">
                    <a:pos x="T0" y="T1"/>
                  </a:cxn>
                  <a:cxn ang="0">
                    <a:pos x="T2" y="T3"/>
                  </a:cxn>
                  <a:cxn ang="0">
                    <a:pos x="T4" y="T5"/>
                  </a:cxn>
                  <a:cxn ang="0">
                    <a:pos x="T6" y="T7"/>
                  </a:cxn>
                  <a:cxn ang="0">
                    <a:pos x="T8" y="T9"/>
                  </a:cxn>
                  <a:cxn ang="0">
                    <a:pos x="T10" y="T11"/>
                  </a:cxn>
                </a:cxnLst>
                <a:rect l="0" t="0" r="r" b="b"/>
                <a:pathLst>
                  <a:path w="47" h="24">
                    <a:moveTo>
                      <a:pt x="0" y="17"/>
                    </a:moveTo>
                    <a:lnTo>
                      <a:pt x="0" y="17"/>
                    </a:lnTo>
                    <a:lnTo>
                      <a:pt x="15" y="24"/>
                    </a:lnTo>
                    <a:lnTo>
                      <a:pt x="47" y="16"/>
                    </a:lnTo>
                    <a:lnTo>
                      <a:pt x="28" y="0"/>
                    </a:lnTo>
                    <a:lnTo>
                      <a:pt x="0" y="17"/>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34" name="Freeform 584"/>
              <p:cNvSpPr>
                <a:spLocks/>
              </p:cNvSpPr>
              <p:nvPr/>
            </p:nvSpPr>
            <p:spPr bwMode="gray">
              <a:xfrm>
                <a:off x="4024" y="761"/>
                <a:ext cx="40" cy="17"/>
              </a:xfrm>
              <a:custGeom>
                <a:avLst/>
                <a:gdLst>
                  <a:gd name="T0" fmla="*/ 0 w 42"/>
                  <a:gd name="T1" fmla="*/ 0 h 15"/>
                  <a:gd name="T2" fmla="*/ 0 w 42"/>
                  <a:gd name="T3" fmla="*/ 0 h 15"/>
                  <a:gd name="T4" fmla="*/ 19 w 42"/>
                  <a:gd name="T5" fmla="*/ 12 h 15"/>
                  <a:gd name="T6" fmla="*/ 12 w 42"/>
                  <a:gd name="T7" fmla="*/ 15 h 15"/>
                  <a:gd name="T8" fmla="*/ 29 w 42"/>
                  <a:gd name="T9" fmla="*/ 15 h 15"/>
                  <a:gd name="T10" fmla="*/ 42 w 42"/>
                  <a:gd name="T11" fmla="*/ 7 h 15"/>
                  <a:gd name="T12" fmla="*/ 0 w 42"/>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42" h="15">
                    <a:moveTo>
                      <a:pt x="0" y="0"/>
                    </a:moveTo>
                    <a:lnTo>
                      <a:pt x="0" y="0"/>
                    </a:lnTo>
                    <a:lnTo>
                      <a:pt x="19" y="12"/>
                    </a:lnTo>
                    <a:lnTo>
                      <a:pt x="12" y="15"/>
                    </a:lnTo>
                    <a:lnTo>
                      <a:pt x="29" y="15"/>
                    </a:lnTo>
                    <a:lnTo>
                      <a:pt x="42" y="7"/>
                    </a:lnTo>
                    <a:lnTo>
                      <a:pt x="0" y="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35" name="Freeform 585"/>
              <p:cNvSpPr>
                <a:spLocks/>
              </p:cNvSpPr>
              <p:nvPr/>
            </p:nvSpPr>
            <p:spPr bwMode="gray">
              <a:xfrm>
                <a:off x="4031" y="711"/>
                <a:ext cx="93" cy="53"/>
              </a:xfrm>
              <a:custGeom>
                <a:avLst/>
                <a:gdLst>
                  <a:gd name="T0" fmla="*/ 0 w 99"/>
                  <a:gd name="T1" fmla="*/ 36 h 44"/>
                  <a:gd name="T2" fmla="*/ 0 w 99"/>
                  <a:gd name="T3" fmla="*/ 36 h 44"/>
                  <a:gd name="T4" fmla="*/ 26 w 99"/>
                  <a:gd name="T5" fmla="*/ 12 h 44"/>
                  <a:gd name="T6" fmla="*/ 63 w 99"/>
                  <a:gd name="T7" fmla="*/ 0 h 44"/>
                  <a:gd name="T8" fmla="*/ 99 w 99"/>
                  <a:gd name="T9" fmla="*/ 22 h 44"/>
                  <a:gd name="T10" fmla="*/ 87 w 99"/>
                  <a:gd name="T11" fmla="*/ 25 h 44"/>
                  <a:gd name="T12" fmla="*/ 90 w 99"/>
                  <a:gd name="T13" fmla="*/ 35 h 44"/>
                  <a:gd name="T14" fmla="*/ 39 w 99"/>
                  <a:gd name="T15" fmla="*/ 44 h 44"/>
                  <a:gd name="T16" fmla="*/ 0 w 99"/>
                  <a:gd name="T17"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44">
                    <a:moveTo>
                      <a:pt x="0" y="36"/>
                    </a:moveTo>
                    <a:lnTo>
                      <a:pt x="0" y="36"/>
                    </a:lnTo>
                    <a:lnTo>
                      <a:pt x="26" y="12"/>
                    </a:lnTo>
                    <a:lnTo>
                      <a:pt x="63" y="0"/>
                    </a:lnTo>
                    <a:lnTo>
                      <a:pt x="99" y="22"/>
                    </a:lnTo>
                    <a:lnTo>
                      <a:pt x="87" y="25"/>
                    </a:lnTo>
                    <a:lnTo>
                      <a:pt x="90" y="35"/>
                    </a:lnTo>
                    <a:lnTo>
                      <a:pt x="39" y="44"/>
                    </a:lnTo>
                    <a:lnTo>
                      <a:pt x="0" y="36"/>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36" name="Freeform 586"/>
              <p:cNvSpPr>
                <a:spLocks/>
              </p:cNvSpPr>
              <p:nvPr/>
            </p:nvSpPr>
            <p:spPr bwMode="gray">
              <a:xfrm>
                <a:off x="4050" y="756"/>
                <a:ext cx="105" cy="60"/>
              </a:xfrm>
              <a:custGeom>
                <a:avLst/>
                <a:gdLst>
                  <a:gd name="T0" fmla="*/ 0 w 112"/>
                  <a:gd name="T1" fmla="*/ 21 h 50"/>
                  <a:gd name="T2" fmla="*/ 0 w 112"/>
                  <a:gd name="T3" fmla="*/ 21 h 50"/>
                  <a:gd name="T4" fmla="*/ 20 w 112"/>
                  <a:gd name="T5" fmla="*/ 24 h 50"/>
                  <a:gd name="T6" fmla="*/ 35 w 112"/>
                  <a:gd name="T7" fmla="*/ 43 h 50"/>
                  <a:gd name="T8" fmla="*/ 46 w 112"/>
                  <a:gd name="T9" fmla="*/ 37 h 50"/>
                  <a:gd name="T10" fmla="*/ 92 w 112"/>
                  <a:gd name="T11" fmla="*/ 50 h 50"/>
                  <a:gd name="T12" fmla="*/ 107 w 112"/>
                  <a:gd name="T13" fmla="*/ 44 h 50"/>
                  <a:gd name="T14" fmla="*/ 95 w 112"/>
                  <a:gd name="T15" fmla="*/ 31 h 50"/>
                  <a:gd name="T16" fmla="*/ 105 w 112"/>
                  <a:gd name="T17" fmla="*/ 36 h 50"/>
                  <a:gd name="T18" fmla="*/ 112 w 112"/>
                  <a:gd name="T19" fmla="*/ 14 h 50"/>
                  <a:gd name="T20" fmla="*/ 87 w 112"/>
                  <a:gd name="T21" fmla="*/ 5 h 50"/>
                  <a:gd name="T22" fmla="*/ 65 w 112"/>
                  <a:gd name="T23" fmla="*/ 19 h 50"/>
                  <a:gd name="T24" fmla="*/ 84 w 112"/>
                  <a:gd name="T25" fmla="*/ 11 h 50"/>
                  <a:gd name="T26" fmla="*/ 72 w 112"/>
                  <a:gd name="T27" fmla="*/ 0 h 50"/>
                  <a:gd name="T28" fmla="*/ 33 w 112"/>
                  <a:gd name="T29" fmla="*/ 4 h 50"/>
                  <a:gd name="T30" fmla="*/ 0 w 112"/>
                  <a:gd name="T31"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50">
                    <a:moveTo>
                      <a:pt x="0" y="21"/>
                    </a:moveTo>
                    <a:lnTo>
                      <a:pt x="0" y="21"/>
                    </a:lnTo>
                    <a:lnTo>
                      <a:pt x="20" y="24"/>
                    </a:lnTo>
                    <a:lnTo>
                      <a:pt x="35" y="43"/>
                    </a:lnTo>
                    <a:lnTo>
                      <a:pt x="46" y="37"/>
                    </a:lnTo>
                    <a:lnTo>
                      <a:pt x="92" y="50"/>
                    </a:lnTo>
                    <a:lnTo>
                      <a:pt x="107" y="44"/>
                    </a:lnTo>
                    <a:lnTo>
                      <a:pt x="95" y="31"/>
                    </a:lnTo>
                    <a:lnTo>
                      <a:pt x="105" y="36"/>
                    </a:lnTo>
                    <a:lnTo>
                      <a:pt x="112" y="14"/>
                    </a:lnTo>
                    <a:lnTo>
                      <a:pt x="87" y="5"/>
                    </a:lnTo>
                    <a:lnTo>
                      <a:pt x="65" y="19"/>
                    </a:lnTo>
                    <a:lnTo>
                      <a:pt x="84" y="11"/>
                    </a:lnTo>
                    <a:lnTo>
                      <a:pt x="72" y="0"/>
                    </a:lnTo>
                    <a:lnTo>
                      <a:pt x="33" y="4"/>
                    </a:lnTo>
                    <a:lnTo>
                      <a:pt x="0" y="21"/>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37" name="Freeform 587"/>
              <p:cNvSpPr>
                <a:spLocks/>
              </p:cNvSpPr>
              <p:nvPr/>
            </p:nvSpPr>
            <p:spPr bwMode="gray">
              <a:xfrm>
                <a:off x="4147" y="786"/>
                <a:ext cx="87" cy="62"/>
              </a:xfrm>
              <a:custGeom>
                <a:avLst/>
                <a:gdLst>
                  <a:gd name="T0" fmla="*/ 0 w 92"/>
                  <a:gd name="T1" fmla="*/ 45 h 52"/>
                  <a:gd name="T2" fmla="*/ 0 w 92"/>
                  <a:gd name="T3" fmla="*/ 45 h 52"/>
                  <a:gd name="T4" fmla="*/ 7 w 92"/>
                  <a:gd name="T5" fmla="*/ 52 h 52"/>
                  <a:gd name="T6" fmla="*/ 85 w 92"/>
                  <a:gd name="T7" fmla="*/ 41 h 52"/>
                  <a:gd name="T8" fmla="*/ 92 w 92"/>
                  <a:gd name="T9" fmla="*/ 25 h 52"/>
                  <a:gd name="T10" fmla="*/ 70 w 92"/>
                  <a:gd name="T11" fmla="*/ 12 h 52"/>
                  <a:gd name="T12" fmla="*/ 52 w 92"/>
                  <a:gd name="T13" fmla="*/ 18 h 52"/>
                  <a:gd name="T14" fmla="*/ 55 w 92"/>
                  <a:gd name="T15" fmla="*/ 6 h 52"/>
                  <a:gd name="T16" fmla="*/ 45 w 92"/>
                  <a:gd name="T17" fmla="*/ 0 h 52"/>
                  <a:gd name="T18" fmla="*/ 8 w 92"/>
                  <a:gd name="T19" fmla="*/ 39 h 52"/>
                  <a:gd name="T20" fmla="*/ 0 w 92"/>
                  <a:gd name="T21" fmla="*/ 4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52">
                    <a:moveTo>
                      <a:pt x="0" y="45"/>
                    </a:moveTo>
                    <a:lnTo>
                      <a:pt x="0" y="45"/>
                    </a:lnTo>
                    <a:lnTo>
                      <a:pt x="7" y="52"/>
                    </a:lnTo>
                    <a:lnTo>
                      <a:pt x="85" y="41"/>
                    </a:lnTo>
                    <a:lnTo>
                      <a:pt x="92" y="25"/>
                    </a:lnTo>
                    <a:lnTo>
                      <a:pt x="70" y="12"/>
                    </a:lnTo>
                    <a:lnTo>
                      <a:pt x="52" y="18"/>
                    </a:lnTo>
                    <a:lnTo>
                      <a:pt x="55" y="6"/>
                    </a:lnTo>
                    <a:lnTo>
                      <a:pt x="45" y="0"/>
                    </a:lnTo>
                    <a:lnTo>
                      <a:pt x="8" y="39"/>
                    </a:lnTo>
                    <a:lnTo>
                      <a:pt x="0" y="45"/>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38" name="Freeform 588"/>
              <p:cNvSpPr>
                <a:spLocks/>
              </p:cNvSpPr>
              <p:nvPr/>
            </p:nvSpPr>
            <p:spPr bwMode="gray">
              <a:xfrm>
                <a:off x="4686" y="914"/>
                <a:ext cx="96" cy="56"/>
              </a:xfrm>
              <a:custGeom>
                <a:avLst/>
                <a:gdLst>
                  <a:gd name="T0" fmla="*/ 0 w 103"/>
                  <a:gd name="T1" fmla="*/ 26 h 47"/>
                  <a:gd name="T2" fmla="*/ 0 w 103"/>
                  <a:gd name="T3" fmla="*/ 26 h 47"/>
                  <a:gd name="T4" fmla="*/ 22 w 103"/>
                  <a:gd name="T5" fmla="*/ 2 h 47"/>
                  <a:gd name="T6" fmla="*/ 37 w 103"/>
                  <a:gd name="T7" fmla="*/ 0 h 47"/>
                  <a:gd name="T8" fmla="*/ 61 w 103"/>
                  <a:gd name="T9" fmla="*/ 19 h 47"/>
                  <a:gd name="T10" fmla="*/ 63 w 103"/>
                  <a:gd name="T11" fmla="*/ 6 h 47"/>
                  <a:gd name="T12" fmla="*/ 89 w 103"/>
                  <a:gd name="T13" fmla="*/ 15 h 47"/>
                  <a:gd name="T14" fmla="*/ 88 w 103"/>
                  <a:gd name="T15" fmla="*/ 34 h 47"/>
                  <a:gd name="T16" fmla="*/ 103 w 103"/>
                  <a:gd name="T17" fmla="*/ 39 h 47"/>
                  <a:gd name="T18" fmla="*/ 49 w 103"/>
                  <a:gd name="T19" fmla="*/ 42 h 47"/>
                  <a:gd name="T20" fmla="*/ 47 w 103"/>
                  <a:gd name="T21" fmla="*/ 35 h 47"/>
                  <a:gd name="T22" fmla="*/ 38 w 103"/>
                  <a:gd name="T23" fmla="*/ 47 h 47"/>
                  <a:gd name="T24" fmla="*/ 0 w 103"/>
                  <a:gd name="T2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47">
                    <a:moveTo>
                      <a:pt x="0" y="26"/>
                    </a:moveTo>
                    <a:lnTo>
                      <a:pt x="0" y="26"/>
                    </a:lnTo>
                    <a:lnTo>
                      <a:pt x="22" y="2"/>
                    </a:lnTo>
                    <a:lnTo>
                      <a:pt x="37" y="0"/>
                    </a:lnTo>
                    <a:lnTo>
                      <a:pt x="61" y="19"/>
                    </a:lnTo>
                    <a:lnTo>
                      <a:pt x="63" y="6"/>
                    </a:lnTo>
                    <a:lnTo>
                      <a:pt x="89" y="15"/>
                    </a:lnTo>
                    <a:lnTo>
                      <a:pt x="88" y="34"/>
                    </a:lnTo>
                    <a:lnTo>
                      <a:pt x="103" y="39"/>
                    </a:lnTo>
                    <a:lnTo>
                      <a:pt x="49" y="42"/>
                    </a:lnTo>
                    <a:lnTo>
                      <a:pt x="47" y="35"/>
                    </a:lnTo>
                    <a:lnTo>
                      <a:pt x="38" y="47"/>
                    </a:lnTo>
                    <a:lnTo>
                      <a:pt x="0" y="26"/>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39" name="Freeform 589"/>
              <p:cNvSpPr>
                <a:spLocks/>
              </p:cNvSpPr>
              <p:nvPr/>
            </p:nvSpPr>
            <p:spPr bwMode="gray">
              <a:xfrm>
                <a:off x="4754" y="917"/>
                <a:ext cx="58" cy="37"/>
              </a:xfrm>
              <a:custGeom>
                <a:avLst/>
                <a:gdLst>
                  <a:gd name="T0" fmla="*/ 0 w 63"/>
                  <a:gd name="T1" fmla="*/ 0 h 32"/>
                  <a:gd name="T2" fmla="*/ 0 w 63"/>
                  <a:gd name="T3" fmla="*/ 0 h 32"/>
                  <a:gd name="T4" fmla="*/ 21 w 63"/>
                  <a:gd name="T5" fmla="*/ 12 h 32"/>
                  <a:gd name="T6" fmla="*/ 15 w 63"/>
                  <a:gd name="T7" fmla="*/ 24 h 32"/>
                  <a:gd name="T8" fmla="*/ 27 w 63"/>
                  <a:gd name="T9" fmla="*/ 32 h 32"/>
                  <a:gd name="T10" fmla="*/ 45 w 63"/>
                  <a:gd name="T11" fmla="*/ 32 h 32"/>
                  <a:gd name="T12" fmla="*/ 63 w 63"/>
                  <a:gd name="T13" fmla="*/ 21 h 32"/>
                  <a:gd name="T14" fmla="*/ 0 w 63"/>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32">
                    <a:moveTo>
                      <a:pt x="0" y="0"/>
                    </a:moveTo>
                    <a:lnTo>
                      <a:pt x="0" y="0"/>
                    </a:lnTo>
                    <a:lnTo>
                      <a:pt x="21" y="12"/>
                    </a:lnTo>
                    <a:lnTo>
                      <a:pt x="15" y="24"/>
                    </a:lnTo>
                    <a:lnTo>
                      <a:pt x="27" y="32"/>
                    </a:lnTo>
                    <a:lnTo>
                      <a:pt x="45" y="32"/>
                    </a:lnTo>
                    <a:lnTo>
                      <a:pt x="63" y="21"/>
                    </a:lnTo>
                    <a:lnTo>
                      <a:pt x="0" y="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40" name="Freeform 590"/>
              <p:cNvSpPr>
                <a:spLocks/>
              </p:cNvSpPr>
              <p:nvPr/>
            </p:nvSpPr>
            <p:spPr bwMode="gray">
              <a:xfrm>
                <a:off x="4759" y="1579"/>
                <a:ext cx="45" cy="200"/>
              </a:xfrm>
              <a:custGeom>
                <a:avLst/>
                <a:gdLst>
                  <a:gd name="T0" fmla="*/ 0 w 48"/>
                  <a:gd name="T1" fmla="*/ 41 h 168"/>
                  <a:gd name="T2" fmla="*/ 0 w 48"/>
                  <a:gd name="T3" fmla="*/ 41 h 168"/>
                  <a:gd name="T4" fmla="*/ 9 w 48"/>
                  <a:gd name="T5" fmla="*/ 63 h 168"/>
                  <a:gd name="T6" fmla="*/ 9 w 48"/>
                  <a:gd name="T7" fmla="*/ 168 h 168"/>
                  <a:gd name="T8" fmla="*/ 17 w 48"/>
                  <a:gd name="T9" fmla="*/ 155 h 168"/>
                  <a:gd name="T10" fmla="*/ 29 w 48"/>
                  <a:gd name="T11" fmla="*/ 163 h 168"/>
                  <a:gd name="T12" fmla="*/ 15 w 48"/>
                  <a:gd name="T13" fmla="*/ 135 h 168"/>
                  <a:gd name="T14" fmla="*/ 22 w 48"/>
                  <a:gd name="T15" fmla="*/ 105 h 168"/>
                  <a:gd name="T16" fmla="*/ 48 w 48"/>
                  <a:gd name="T17" fmla="*/ 114 h 168"/>
                  <a:gd name="T18" fmla="*/ 23 w 48"/>
                  <a:gd name="T19" fmla="*/ 59 h 168"/>
                  <a:gd name="T20" fmla="*/ 17 w 48"/>
                  <a:gd name="T21" fmla="*/ 0 h 168"/>
                  <a:gd name="T22" fmla="*/ 0 w 48"/>
                  <a:gd name="T23" fmla="*/ 4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68">
                    <a:moveTo>
                      <a:pt x="0" y="41"/>
                    </a:moveTo>
                    <a:lnTo>
                      <a:pt x="0" y="41"/>
                    </a:lnTo>
                    <a:lnTo>
                      <a:pt x="9" y="63"/>
                    </a:lnTo>
                    <a:lnTo>
                      <a:pt x="9" y="168"/>
                    </a:lnTo>
                    <a:lnTo>
                      <a:pt x="17" y="155"/>
                    </a:lnTo>
                    <a:lnTo>
                      <a:pt x="29" y="163"/>
                    </a:lnTo>
                    <a:lnTo>
                      <a:pt x="15" y="135"/>
                    </a:lnTo>
                    <a:lnTo>
                      <a:pt x="22" y="105"/>
                    </a:lnTo>
                    <a:lnTo>
                      <a:pt x="48" y="114"/>
                    </a:lnTo>
                    <a:lnTo>
                      <a:pt x="23" y="59"/>
                    </a:lnTo>
                    <a:lnTo>
                      <a:pt x="17" y="0"/>
                    </a:lnTo>
                    <a:lnTo>
                      <a:pt x="0" y="41"/>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41" name="Freeform 591"/>
              <p:cNvSpPr>
                <a:spLocks/>
              </p:cNvSpPr>
              <p:nvPr/>
            </p:nvSpPr>
            <p:spPr bwMode="gray">
              <a:xfrm>
                <a:off x="4826" y="940"/>
                <a:ext cx="68" cy="28"/>
              </a:xfrm>
              <a:custGeom>
                <a:avLst/>
                <a:gdLst>
                  <a:gd name="T0" fmla="*/ 0 w 72"/>
                  <a:gd name="T1" fmla="*/ 0 h 24"/>
                  <a:gd name="T2" fmla="*/ 0 w 72"/>
                  <a:gd name="T3" fmla="*/ 0 h 24"/>
                  <a:gd name="T4" fmla="*/ 13 w 72"/>
                  <a:gd name="T5" fmla="*/ 17 h 24"/>
                  <a:gd name="T6" fmla="*/ 46 w 72"/>
                  <a:gd name="T7" fmla="*/ 24 h 24"/>
                  <a:gd name="T8" fmla="*/ 72 w 72"/>
                  <a:gd name="T9" fmla="*/ 18 h 24"/>
                  <a:gd name="T10" fmla="*/ 0 w 72"/>
                  <a:gd name="T11" fmla="*/ 0 h 24"/>
                </a:gdLst>
                <a:ahLst/>
                <a:cxnLst>
                  <a:cxn ang="0">
                    <a:pos x="T0" y="T1"/>
                  </a:cxn>
                  <a:cxn ang="0">
                    <a:pos x="T2" y="T3"/>
                  </a:cxn>
                  <a:cxn ang="0">
                    <a:pos x="T4" y="T5"/>
                  </a:cxn>
                  <a:cxn ang="0">
                    <a:pos x="T6" y="T7"/>
                  </a:cxn>
                  <a:cxn ang="0">
                    <a:pos x="T8" y="T9"/>
                  </a:cxn>
                  <a:cxn ang="0">
                    <a:pos x="T10" y="T11"/>
                  </a:cxn>
                </a:cxnLst>
                <a:rect l="0" t="0" r="r" b="b"/>
                <a:pathLst>
                  <a:path w="72" h="24">
                    <a:moveTo>
                      <a:pt x="0" y="0"/>
                    </a:moveTo>
                    <a:lnTo>
                      <a:pt x="0" y="0"/>
                    </a:lnTo>
                    <a:lnTo>
                      <a:pt x="13" y="17"/>
                    </a:lnTo>
                    <a:lnTo>
                      <a:pt x="46" y="24"/>
                    </a:lnTo>
                    <a:lnTo>
                      <a:pt x="72" y="18"/>
                    </a:lnTo>
                    <a:lnTo>
                      <a:pt x="0" y="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42" name="Freeform 592"/>
              <p:cNvSpPr>
                <a:spLocks/>
              </p:cNvSpPr>
              <p:nvPr/>
            </p:nvSpPr>
            <p:spPr bwMode="gray">
              <a:xfrm>
                <a:off x="1863" y="2578"/>
                <a:ext cx="59" cy="72"/>
              </a:xfrm>
              <a:custGeom>
                <a:avLst/>
                <a:gdLst>
                  <a:gd name="T0" fmla="*/ 0 w 63"/>
                  <a:gd name="T1" fmla="*/ 27 h 60"/>
                  <a:gd name="T2" fmla="*/ 0 w 63"/>
                  <a:gd name="T3" fmla="*/ 27 h 60"/>
                  <a:gd name="T4" fmla="*/ 17 w 63"/>
                  <a:gd name="T5" fmla="*/ 0 h 60"/>
                  <a:gd name="T6" fmla="*/ 63 w 63"/>
                  <a:gd name="T7" fmla="*/ 4 h 60"/>
                  <a:gd name="T8" fmla="*/ 57 w 63"/>
                  <a:gd name="T9" fmla="*/ 56 h 60"/>
                  <a:gd name="T10" fmla="*/ 24 w 63"/>
                  <a:gd name="T11" fmla="*/ 60 h 60"/>
                  <a:gd name="T12" fmla="*/ 0 w 63"/>
                  <a:gd name="T13" fmla="*/ 27 h 60"/>
                </a:gdLst>
                <a:ahLst/>
                <a:cxnLst>
                  <a:cxn ang="0">
                    <a:pos x="T0" y="T1"/>
                  </a:cxn>
                  <a:cxn ang="0">
                    <a:pos x="T2" y="T3"/>
                  </a:cxn>
                  <a:cxn ang="0">
                    <a:pos x="T4" y="T5"/>
                  </a:cxn>
                  <a:cxn ang="0">
                    <a:pos x="T6" y="T7"/>
                  </a:cxn>
                  <a:cxn ang="0">
                    <a:pos x="T8" y="T9"/>
                  </a:cxn>
                  <a:cxn ang="0">
                    <a:pos x="T10" y="T11"/>
                  </a:cxn>
                  <a:cxn ang="0">
                    <a:pos x="T12" y="T13"/>
                  </a:cxn>
                </a:cxnLst>
                <a:rect l="0" t="0" r="r" b="b"/>
                <a:pathLst>
                  <a:path w="63" h="60">
                    <a:moveTo>
                      <a:pt x="0" y="27"/>
                    </a:moveTo>
                    <a:lnTo>
                      <a:pt x="0" y="27"/>
                    </a:lnTo>
                    <a:lnTo>
                      <a:pt x="17" y="0"/>
                    </a:lnTo>
                    <a:lnTo>
                      <a:pt x="63" y="4"/>
                    </a:lnTo>
                    <a:lnTo>
                      <a:pt x="57" y="56"/>
                    </a:lnTo>
                    <a:lnTo>
                      <a:pt x="24" y="60"/>
                    </a:lnTo>
                    <a:lnTo>
                      <a:pt x="0" y="27"/>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43" name="Freeform 593"/>
              <p:cNvSpPr>
                <a:spLocks/>
              </p:cNvSpPr>
              <p:nvPr/>
            </p:nvSpPr>
            <p:spPr bwMode="gray">
              <a:xfrm>
                <a:off x="2862" y="761"/>
                <a:ext cx="153" cy="139"/>
              </a:xfrm>
              <a:custGeom>
                <a:avLst/>
                <a:gdLst>
                  <a:gd name="T0" fmla="*/ 0 w 164"/>
                  <a:gd name="T1" fmla="*/ 15 h 117"/>
                  <a:gd name="T2" fmla="*/ 0 w 164"/>
                  <a:gd name="T3" fmla="*/ 15 h 117"/>
                  <a:gd name="T4" fmla="*/ 2 w 164"/>
                  <a:gd name="T5" fmla="*/ 28 h 117"/>
                  <a:gd name="T6" fmla="*/ 19 w 164"/>
                  <a:gd name="T7" fmla="*/ 28 h 117"/>
                  <a:gd name="T8" fmla="*/ 13 w 164"/>
                  <a:gd name="T9" fmla="*/ 35 h 117"/>
                  <a:gd name="T10" fmla="*/ 27 w 164"/>
                  <a:gd name="T11" fmla="*/ 40 h 117"/>
                  <a:gd name="T12" fmla="*/ 9 w 164"/>
                  <a:gd name="T13" fmla="*/ 39 h 117"/>
                  <a:gd name="T14" fmla="*/ 39 w 164"/>
                  <a:gd name="T15" fmla="*/ 52 h 117"/>
                  <a:gd name="T16" fmla="*/ 27 w 164"/>
                  <a:gd name="T17" fmla="*/ 56 h 117"/>
                  <a:gd name="T18" fmla="*/ 35 w 164"/>
                  <a:gd name="T19" fmla="*/ 66 h 117"/>
                  <a:gd name="T20" fmla="*/ 60 w 164"/>
                  <a:gd name="T21" fmla="*/ 60 h 117"/>
                  <a:gd name="T22" fmla="*/ 60 w 164"/>
                  <a:gd name="T23" fmla="*/ 47 h 117"/>
                  <a:gd name="T24" fmla="*/ 73 w 164"/>
                  <a:gd name="T25" fmla="*/ 42 h 117"/>
                  <a:gd name="T26" fmla="*/ 75 w 164"/>
                  <a:gd name="T27" fmla="*/ 56 h 117"/>
                  <a:gd name="T28" fmla="*/ 91 w 164"/>
                  <a:gd name="T29" fmla="*/ 47 h 117"/>
                  <a:gd name="T30" fmla="*/ 88 w 164"/>
                  <a:gd name="T31" fmla="*/ 56 h 117"/>
                  <a:gd name="T32" fmla="*/ 103 w 164"/>
                  <a:gd name="T33" fmla="*/ 58 h 117"/>
                  <a:gd name="T34" fmla="*/ 46 w 164"/>
                  <a:gd name="T35" fmla="*/ 71 h 117"/>
                  <a:gd name="T36" fmla="*/ 48 w 164"/>
                  <a:gd name="T37" fmla="*/ 81 h 117"/>
                  <a:gd name="T38" fmla="*/ 94 w 164"/>
                  <a:gd name="T39" fmla="*/ 73 h 117"/>
                  <a:gd name="T40" fmla="*/ 63 w 164"/>
                  <a:gd name="T41" fmla="*/ 83 h 117"/>
                  <a:gd name="T42" fmla="*/ 81 w 164"/>
                  <a:gd name="T43" fmla="*/ 89 h 117"/>
                  <a:gd name="T44" fmla="*/ 50 w 164"/>
                  <a:gd name="T45" fmla="*/ 93 h 117"/>
                  <a:gd name="T46" fmla="*/ 98 w 164"/>
                  <a:gd name="T47" fmla="*/ 117 h 117"/>
                  <a:gd name="T48" fmla="*/ 129 w 164"/>
                  <a:gd name="T49" fmla="*/ 56 h 117"/>
                  <a:gd name="T50" fmla="*/ 164 w 164"/>
                  <a:gd name="T51" fmla="*/ 42 h 117"/>
                  <a:gd name="T52" fmla="*/ 125 w 164"/>
                  <a:gd name="T53" fmla="*/ 33 h 117"/>
                  <a:gd name="T54" fmla="*/ 119 w 164"/>
                  <a:gd name="T55" fmla="*/ 17 h 117"/>
                  <a:gd name="T56" fmla="*/ 107 w 164"/>
                  <a:gd name="T57" fmla="*/ 27 h 117"/>
                  <a:gd name="T58" fmla="*/ 112 w 164"/>
                  <a:gd name="T59" fmla="*/ 12 h 117"/>
                  <a:gd name="T60" fmla="*/ 85 w 164"/>
                  <a:gd name="T61" fmla="*/ 0 h 117"/>
                  <a:gd name="T62" fmla="*/ 75 w 164"/>
                  <a:gd name="T63" fmla="*/ 12 h 117"/>
                  <a:gd name="T64" fmla="*/ 88 w 164"/>
                  <a:gd name="T65" fmla="*/ 40 h 117"/>
                  <a:gd name="T66" fmla="*/ 59 w 164"/>
                  <a:gd name="T67" fmla="*/ 11 h 117"/>
                  <a:gd name="T68" fmla="*/ 48 w 164"/>
                  <a:gd name="T69" fmla="*/ 17 h 117"/>
                  <a:gd name="T70" fmla="*/ 55 w 164"/>
                  <a:gd name="T71" fmla="*/ 32 h 117"/>
                  <a:gd name="T72" fmla="*/ 25 w 164"/>
                  <a:gd name="T73" fmla="*/ 19 h 117"/>
                  <a:gd name="T74" fmla="*/ 46 w 164"/>
                  <a:gd name="T75" fmla="*/ 10 h 117"/>
                  <a:gd name="T76" fmla="*/ 0 w 164"/>
                  <a:gd name="T77" fmla="*/ 1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4" h="117">
                    <a:moveTo>
                      <a:pt x="0" y="15"/>
                    </a:moveTo>
                    <a:lnTo>
                      <a:pt x="0" y="15"/>
                    </a:lnTo>
                    <a:lnTo>
                      <a:pt x="2" y="28"/>
                    </a:lnTo>
                    <a:lnTo>
                      <a:pt x="19" y="28"/>
                    </a:lnTo>
                    <a:lnTo>
                      <a:pt x="13" y="35"/>
                    </a:lnTo>
                    <a:lnTo>
                      <a:pt x="27" y="40"/>
                    </a:lnTo>
                    <a:lnTo>
                      <a:pt x="9" y="39"/>
                    </a:lnTo>
                    <a:lnTo>
                      <a:pt x="39" y="52"/>
                    </a:lnTo>
                    <a:lnTo>
                      <a:pt x="27" y="56"/>
                    </a:lnTo>
                    <a:lnTo>
                      <a:pt x="35" y="66"/>
                    </a:lnTo>
                    <a:lnTo>
                      <a:pt x="60" y="60"/>
                    </a:lnTo>
                    <a:lnTo>
                      <a:pt x="60" y="47"/>
                    </a:lnTo>
                    <a:lnTo>
                      <a:pt x="73" y="42"/>
                    </a:lnTo>
                    <a:lnTo>
                      <a:pt x="75" y="56"/>
                    </a:lnTo>
                    <a:lnTo>
                      <a:pt x="91" y="47"/>
                    </a:lnTo>
                    <a:lnTo>
                      <a:pt x="88" y="56"/>
                    </a:lnTo>
                    <a:lnTo>
                      <a:pt x="103" y="58"/>
                    </a:lnTo>
                    <a:lnTo>
                      <a:pt x="46" y="71"/>
                    </a:lnTo>
                    <a:lnTo>
                      <a:pt x="48" y="81"/>
                    </a:lnTo>
                    <a:lnTo>
                      <a:pt x="94" y="73"/>
                    </a:lnTo>
                    <a:lnTo>
                      <a:pt x="63" y="83"/>
                    </a:lnTo>
                    <a:lnTo>
                      <a:pt x="81" y="89"/>
                    </a:lnTo>
                    <a:lnTo>
                      <a:pt x="50" y="93"/>
                    </a:lnTo>
                    <a:lnTo>
                      <a:pt x="98" y="117"/>
                    </a:lnTo>
                    <a:lnTo>
                      <a:pt x="129" y="56"/>
                    </a:lnTo>
                    <a:lnTo>
                      <a:pt x="164" y="42"/>
                    </a:lnTo>
                    <a:lnTo>
                      <a:pt x="125" y="33"/>
                    </a:lnTo>
                    <a:lnTo>
                      <a:pt x="119" y="17"/>
                    </a:lnTo>
                    <a:lnTo>
                      <a:pt x="107" y="27"/>
                    </a:lnTo>
                    <a:lnTo>
                      <a:pt x="112" y="12"/>
                    </a:lnTo>
                    <a:lnTo>
                      <a:pt x="85" y="0"/>
                    </a:lnTo>
                    <a:lnTo>
                      <a:pt x="75" y="12"/>
                    </a:lnTo>
                    <a:lnTo>
                      <a:pt x="88" y="40"/>
                    </a:lnTo>
                    <a:lnTo>
                      <a:pt x="59" y="11"/>
                    </a:lnTo>
                    <a:lnTo>
                      <a:pt x="48" y="17"/>
                    </a:lnTo>
                    <a:lnTo>
                      <a:pt x="55" y="32"/>
                    </a:lnTo>
                    <a:lnTo>
                      <a:pt x="25" y="19"/>
                    </a:lnTo>
                    <a:lnTo>
                      <a:pt x="46" y="10"/>
                    </a:lnTo>
                    <a:lnTo>
                      <a:pt x="0" y="15"/>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44" name="Freeform 594"/>
              <p:cNvSpPr>
                <a:spLocks/>
              </p:cNvSpPr>
              <p:nvPr/>
            </p:nvSpPr>
            <p:spPr bwMode="gray">
              <a:xfrm>
                <a:off x="2961" y="742"/>
                <a:ext cx="138" cy="59"/>
              </a:xfrm>
              <a:custGeom>
                <a:avLst/>
                <a:gdLst>
                  <a:gd name="T0" fmla="*/ 0 w 148"/>
                  <a:gd name="T1" fmla="*/ 13 h 50"/>
                  <a:gd name="T2" fmla="*/ 0 w 148"/>
                  <a:gd name="T3" fmla="*/ 13 h 50"/>
                  <a:gd name="T4" fmla="*/ 21 w 148"/>
                  <a:gd name="T5" fmla="*/ 17 h 50"/>
                  <a:gd name="T6" fmla="*/ 8 w 148"/>
                  <a:gd name="T7" fmla="*/ 23 h 50"/>
                  <a:gd name="T8" fmla="*/ 13 w 148"/>
                  <a:gd name="T9" fmla="*/ 27 h 50"/>
                  <a:gd name="T10" fmla="*/ 69 w 148"/>
                  <a:gd name="T11" fmla="*/ 26 h 50"/>
                  <a:gd name="T12" fmla="*/ 34 w 148"/>
                  <a:gd name="T13" fmla="*/ 33 h 50"/>
                  <a:gd name="T14" fmla="*/ 88 w 148"/>
                  <a:gd name="T15" fmla="*/ 50 h 50"/>
                  <a:gd name="T16" fmla="*/ 124 w 148"/>
                  <a:gd name="T17" fmla="*/ 40 h 50"/>
                  <a:gd name="T18" fmla="*/ 148 w 148"/>
                  <a:gd name="T19" fmla="*/ 23 h 50"/>
                  <a:gd name="T20" fmla="*/ 142 w 148"/>
                  <a:gd name="T21" fmla="*/ 14 h 50"/>
                  <a:gd name="T22" fmla="*/ 108 w 148"/>
                  <a:gd name="T23" fmla="*/ 16 h 50"/>
                  <a:gd name="T24" fmla="*/ 114 w 148"/>
                  <a:gd name="T25" fmla="*/ 6 h 50"/>
                  <a:gd name="T26" fmla="*/ 84 w 148"/>
                  <a:gd name="T27" fmla="*/ 16 h 50"/>
                  <a:gd name="T28" fmla="*/ 81 w 148"/>
                  <a:gd name="T29" fmla="*/ 0 h 50"/>
                  <a:gd name="T30" fmla="*/ 74 w 148"/>
                  <a:gd name="T31" fmla="*/ 20 h 50"/>
                  <a:gd name="T32" fmla="*/ 34 w 148"/>
                  <a:gd name="T33" fmla="*/ 0 h 50"/>
                  <a:gd name="T34" fmla="*/ 35 w 148"/>
                  <a:gd name="T35" fmla="*/ 12 h 50"/>
                  <a:gd name="T36" fmla="*/ 23 w 148"/>
                  <a:gd name="T37" fmla="*/ 6 h 50"/>
                  <a:gd name="T38" fmla="*/ 27 w 148"/>
                  <a:gd name="T39" fmla="*/ 18 h 50"/>
                  <a:gd name="T40" fmla="*/ 0 w 148"/>
                  <a:gd name="T41" fmla="*/ 1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50">
                    <a:moveTo>
                      <a:pt x="0" y="13"/>
                    </a:moveTo>
                    <a:lnTo>
                      <a:pt x="0" y="13"/>
                    </a:lnTo>
                    <a:lnTo>
                      <a:pt x="21" y="17"/>
                    </a:lnTo>
                    <a:lnTo>
                      <a:pt x="8" y="23"/>
                    </a:lnTo>
                    <a:lnTo>
                      <a:pt x="13" y="27"/>
                    </a:lnTo>
                    <a:lnTo>
                      <a:pt x="69" y="26"/>
                    </a:lnTo>
                    <a:lnTo>
                      <a:pt x="34" y="33"/>
                    </a:lnTo>
                    <a:lnTo>
                      <a:pt x="88" y="50"/>
                    </a:lnTo>
                    <a:lnTo>
                      <a:pt x="124" y="40"/>
                    </a:lnTo>
                    <a:lnTo>
                      <a:pt x="148" y="23"/>
                    </a:lnTo>
                    <a:lnTo>
                      <a:pt x="142" y="14"/>
                    </a:lnTo>
                    <a:lnTo>
                      <a:pt x="108" y="16"/>
                    </a:lnTo>
                    <a:lnTo>
                      <a:pt x="114" y="6"/>
                    </a:lnTo>
                    <a:lnTo>
                      <a:pt x="84" y="16"/>
                    </a:lnTo>
                    <a:lnTo>
                      <a:pt x="81" y="0"/>
                    </a:lnTo>
                    <a:lnTo>
                      <a:pt x="74" y="20"/>
                    </a:lnTo>
                    <a:lnTo>
                      <a:pt x="34" y="0"/>
                    </a:lnTo>
                    <a:lnTo>
                      <a:pt x="35" y="12"/>
                    </a:lnTo>
                    <a:lnTo>
                      <a:pt x="23" y="6"/>
                    </a:lnTo>
                    <a:lnTo>
                      <a:pt x="27" y="18"/>
                    </a:lnTo>
                    <a:lnTo>
                      <a:pt x="0" y="13"/>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45" name="Freeform 595"/>
              <p:cNvSpPr>
                <a:spLocks/>
              </p:cNvSpPr>
              <p:nvPr/>
            </p:nvSpPr>
            <p:spPr bwMode="gray">
              <a:xfrm>
                <a:off x="3009" y="837"/>
                <a:ext cx="60" cy="38"/>
              </a:xfrm>
              <a:custGeom>
                <a:avLst/>
                <a:gdLst>
                  <a:gd name="T0" fmla="*/ 0 w 64"/>
                  <a:gd name="T1" fmla="*/ 25 h 32"/>
                  <a:gd name="T2" fmla="*/ 0 w 64"/>
                  <a:gd name="T3" fmla="*/ 25 h 32"/>
                  <a:gd name="T4" fmla="*/ 4 w 64"/>
                  <a:gd name="T5" fmla="*/ 9 h 32"/>
                  <a:gd name="T6" fmla="*/ 31 w 64"/>
                  <a:gd name="T7" fmla="*/ 0 h 32"/>
                  <a:gd name="T8" fmla="*/ 37 w 64"/>
                  <a:gd name="T9" fmla="*/ 9 h 32"/>
                  <a:gd name="T10" fmla="*/ 64 w 64"/>
                  <a:gd name="T11" fmla="*/ 16 h 32"/>
                  <a:gd name="T12" fmla="*/ 25 w 64"/>
                  <a:gd name="T13" fmla="*/ 32 h 32"/>
                  <a:gd name="T14" fmla="*/ 31 w 64"/>
                  <a:gd name="T15" fmla="*/ 23 h 32"/>
                  <a:gd name="T16" fmla="*/ 0 w 64"/>
                  <a:gd name="T17"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32">
                    <a:moveTo>
                      <a:pt x="0" y="25"/>
                    </a:moveTo>
                    <a:lnTo>
                      <a:pt x="0" y="25"/>
                    </a:lnTo>
                    <a:lnTo>
                      <a:pt x="4" y="9"/>
                    </a:lnTo>
                    <a:lnTo>
                      <a:pt x="31" y="0"/>
                    </a:lnTo>
                    <a:lnTo>
                      <a:pt x="37" y="9"/>
                    </a:lnTo>
                    <a:lnTo>
                      <a:pt x="64" y="16"/>
                    </a:lnTo>
                    <a:lnTo>
                      <a:pt x="25" y="32"/>
                    </a:lnTo>
                    <a:lnTo>
                      <a:pt x="31" y="23"/>
                    </a:lnTo>
                    <a:lnTo>
                      <a:pt x="0" y="25"/>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46" name="Freeform 596"/>
              <p:cNvSpPr>
                <a:spLocks/>
              </p:cNvSpPr>
              <p:nvPr/>
            </p:nvSpPr>
            <p:spPr bwMode="gray">
              <a:xfrm>
                <a:off x="2869" y="1162"/>
                <a:ext cx="185" cy="389"/>
              </a:xfrm>
              <a:custGeom>
                <a:avLst/>
                <a:gdLst>
                  <a:gd name="T0" fmla="*/ 0 w 198"/>
                  <a:gd name="T1" fmla="*/ 246 h 326"/>
                  <a:gd name="T2" fmla="*/ 0 w 198"/>
                  <a:gd name="T3" fmla="*/ 246 h 326"/>
                  <a:gd name="T4" fmla="*/ 8 w 198"/>
                  <a:gd name="T5" fmla="*/ 284 h 326"/>
                  <a:gd name="T6" fmla="*/ 25 w 198"/>
                  <a:gd name="T7" fmla="*/ 300 h 326"/>
                  <a:gd name="T8" fmla="*/ 23 w 198"/>
                  <a:gd name="T9" fmla="*/ 326 h 326"/>
                  <a:gd name="T10" fmla="*/ 71 w 198"/>
                  <a:gd name="T11" fmla="*/ 310 h 326"/>
                  <a:gd name="T12" fmla="*/ 84 w 198"/>
                  <a:gd name="T13" fmla="*/ 257 h 326"/>
                  <a:gd name="T14" fmla="*/ 74 w 198"/>
                  <a:gd name="T15" fmla="*/ 256 h 326"/>
                  <a:gd name="T16" fmla="*/ 111 w 198"/>
                  <a:gd name="T17" fmla="*/ 240 h 326"/>
                  <a:gd name="T18" fmla="*/ 76 w 198"/>
                  <a:gd name="T19" fmla="*/ 236 h 326"/>
                  <a:gd name="T20" fmla="*/ 102 w 198"/>
                  <a:gd name="T21" fmla="*/ 240 h 326"/>
                  <a:gd name="T22" fmla="*/ 117 w 198"/>
                  <a:gd name="T23" fmla="*/ 226 h 326"/>
                  <a:gd name="T24" fmla="*/ 95 w 198"/>
                  <a:gd name="T25" fmla="*/ 209 h 326"/>
                  <a:gd name="T26" fmla="*/ 76 w 198"/>
                  <a:gd name="T27" fmla="*/ 221 h 326"/>
                  <a:gd name="T28" fmla="*/ 91 w 198"/>
                  <a:gd name="T29" fmla="*/ 211 h 326"/>
                  <a:gd name="T30" fmla="*/ 92 w 198"/>
                  <a:gd name="T31" fmla="*/ 163 h 326"/>
                  <a:gd name="T32" fmla="*/ 159 w 198"/>
                  <a:gd name="T33" fmla="*/ 120 h 326"/>
                  <a:gd name="T34" fmla="*/ 153 w 198"/>
                  <a:gd name="T35" fmla="*/ 109 h 326"/>
                  <a:gd name="T36" fmla="*/ 166 w 198"/>
                  <a:gd name="T37" fmla="*/ 87 h 326"/>
                  <a:gd name="T38" fmla="*/ 198 w 198"/>
                  <a:gd name="T39" fmla="*/ 80 h 326"/>
                  <a:gd name="T40" fmla="*/ 190 w 198"/>
                  <a:gd name="T41" fmla="*/ 27 h 326"/>
                  <a:gd name="T42" fmla="*/ 145 w 198"/>
                  <a:gd name="T43" fmla="*/ 0 h 326"/>
                  <a:gd name="T44" fmla="*/ 137 w 198"/>
                  <a:gd name="T45" fmla="*/ 0 h 326"/>
                  <a:gd name="T46" fmla="*/ 137 w 198"/>
                  <a:gd name="T47" fmla="*/ 17 h 326"/>
                  <a:gd name="T48" fmla="*/ 109 w 198"/>
                  <a:gd name="T49" fmla="*/ 15 h 326"/>
                  <a:gd name="T50" fmla="*/ 102 w 198"/>
                  <a:gd name="T51" fmla="*/ 27 h 326"/>
                  <a:gd name="T52" fmla="*/ 83 w 198"/>
                  <a:gd name="T53" fmla="*/ 31 h 326"/>
                  <a:gd name="T54" fmla="*/ 78 w 198"/>
                  <a:gd name="T55" fmla="*/ 52 h 326"/>
                  <a:gd name="T56" fmla="*/ 51 w 198"/>
                  <a:gd name="T57" fmla="*/ 77 h 326"/>
                  <a:gd name="T58" fmla="*/ 38 w 198"/>
                  <a:gd name="T59" fmla="*/ 113 h 326"/>
                  <a:gd name="T60" fmla="*/ 44 w 198"/>
                  <a:gd name="T61" fmla="*/ 126 h 326"/>
                  <a:gd name="T62" fmla="*/ 16 w 198"/>
                  <a:gd name="T63" fmla="*/ 137 h 326"/>
                  <a:gd name="T64" fmla="*/ 13 w 198"/>
                  <a:gd name="T65" fmla="*/ 184 h 326"/>
                  <a:gd name="T66" fmla="*/ 22 w 198"/>
                  <a:gd name="T67" fmla="*/ 194 h 326"/>
                  <a:gd name="T68" fmla="*/ 13 w 198"/>
                  <a:gd name="T69" fmla="*/ 202 h 326"/>
                  <a:gd name="T70" fmla="*/ 17 w 198"/>
                  <a:gd name="T71" fmla="*/ 222 h 326"/>
                  <a:gd name="T72" fmla="*/ 0 w 198"/>
                  <a:gd name="T73" fmla="*/ 24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326">
                    <a:moveTo>
                      <a:pt x="0" y="246"/>
                    </a:moveTo>
                    <a:lnTo>
                      <a:pt x="0" y="246"/>
                    </a:lnTo>
                    <a:lnTo>
                      <a:pt x="8" y="284"/>
                    </a:lnTo>
                    <a:lnTo>
                      <a:pt x="25" y="300"/>
                    </a:lnTo>
                    <a:lnTo>
                      <a:pt x="23" y="326"/>
                    </a:lnTo>
                    <a:lnTo>
                      <a:pt x="71" y="310"/>
                    </a:lnTo>
                    <a:lnTo>
                      <a:pt x="84" y="257"/>
                    </a:lnTo>
                    <a:lnTo>
                      <a:pt x="74" y="256"/>
                    </a:lnTo>
                    <a:lnTo>
                      <a:pt x="111" y="240"/>
                    </a:lnTo>
                    <a:lnTo>
                      <a:pt x="76" y="236"/>
                    </a:lnTo>
                    <a:lnTo>
                      <a:pt x="102" y="240"/>
                    </a:lnTo>
                    <a:lnTo>
                      <a:pt x="117" y="226"/>
                    </a:lnTo>
                    <a:lnTo>
                      <a:pt x="95" y="209"/>
                    </a:lnTo>
                    <a:lnTo>
                      <a:pt x="76" y="221"/>
                    </a:lnTo>
                    <a:lnTo>
                      <a:pt x="91" y="211"/>
                    </a:lnTo>
                    <a:lnTo>
                      <a:pt x="92" y="163"/>
                    </a:lnTo>
                    <a:lnTo>
                      <a:pt x="159" y="120"/>
                    </a:lnTo>
                    <a:lnTo>
                      <a:pt x="153" y="109"/>
                    </a:lnTo>
                    <a:lnTo>
                      <a:pt x="166" y="87"/>
                    </a:lnTo>
                    <a:lnTo>
                      <a:pt x="198" y="80"/>
                    </a:lnTo>
                    <a:lnTo>
                      <a:pt x="190" y="27"/>
                    </a:lnTo>
                    <a:lnTo>
                      <a:pt x="145" y="0"/>
                    </a:lnTo>
                    <a:lnTo>
                      <a:pt x="137" y="0"/>
                    </a:lnTo>
                    <a:lnTo>
                      <a:pt x="137" y="17"/>
                    </a:lnTo>
                    <a:lnTo>
                      <a:pt x="109" y="15"/>
                    </a:lnTo>
                    <a:lnTo>
                      <a:pt x="102" y="27"/>
                    </a:lnTo>
                    <a:lnTo>
                      <a:pt x="83" y="31"/>
                    </a:lnTo>
                    <a:lnTo>
                      <a:pt x="78" y="52"/>
                    </a:lnTo>
                    <a:lnTo>
                      <a:pt x="51" y="77"/>
                    </a:lnTo>
                    <a:lnTo>
                      <a:pt x="38" y="113"/>
                    </a:lnTo>
                    <a:lnTo>
                      <a:pt x="44" y="126"/>
                    </a:lnTo>
                    <a:lnTo>
                      <a:pt x="16" y="137"/>
                    </a:lnTo>
                    <a:lnTo>
                      <a:pt x="13" y="184"/>
                    </a:lnTo>
                    <a:lnTo>
                      <a:pt x="22" y="194"/>
                    </a:lnTo>
                    <a:lnTo>
                      <a:pt x="13" y="202"/>
                    </a:lnTo>
                    <a:lnTo>
                      <a:pt x="17" y="222"/>
                    </a:lnTo>
                    <a:lnTo>
                      <a:pt x="0" y="246"/>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47" name="Freeform 597"/>
              <p:cNvSpPr>
                <a:spLocks/>
              </p:cNvSpPr>
              <p:nvPr/>
            </p:nvSpPr>
            <p:spPr bwMode="gray">
              <a:xfrm>
                <a:off x="2793" y="1739"/>
                <a:ext cx="65" cy="41"/>
              </a:xfrm>
              <a:custGeom>
                <a:avLst/>
                <a:gdLst>
                  <a:gd name="T0" fmla="*/ 0 w 69"/>
                  <a:gd name="T1" fmla="*/ 23 h 34"/>
                  <a:gd name="T2" fmla="*/ 0 w 69"/>
                  <a:gd name="T3" fmla="*/ 23 h 34"/>
                  <a:gd name="T4" fmla="*/ 16 w 69"/>
                  <a:gd name="T5" fmla="*/ 34 h 34"/>
                  <a:gd name="T6" fmla="*/ 37 w 69"/>
                  <a:gd name="T7" fmla="*/ 24 h 34"/>
                  <a:gd name="T8" fmla="*/ 46 w 69"/>
                  <a:gd name="T9" fmla="*/ 33 h 34"/>
                  <a:gd name="T10" fmla="*/ 69 w 69"/>
                  <a:gd name="T11" fmla="*/ 15 h 34"/>
                  <a:gd name="T12" fmla="*/ 55 w 69"/>
                  <a:gd name="T13" fmla="*/ 13 h 34"/>
                  <a:gd name="T14" fmla="*/ 55 w 69"/>
                  <a:gd name="T15" fmla="*/ 4 h 34"/>
                  <a:gd name="T16" fmla="*/ 52 w 69"/>
                  <a:gd name="T17" fmla="*/ 2 h 34"/>
                  <a:gd name="T18" fmla="*/ 23 w 69"/>
                  <a:gd name="T19" fmla="*/ 0 h 34"/>
                  <a:gd name="T20" fmla="*/ 0 w 69"/>
                  <a:gd name="T2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4">
                    <a:moveTo>
                      <a:pt x="0" y="23"/>
                    </a:moveTo>
                    <a:lnTo>
                      <a:pt x="0" y="23"/>
                    </a:lnTo>
                    <a:lnTo>
                      <a:pt x="16" y="34"/>
                    </a:lnTo>
                    <a:lnTo>
                      <a:pt x="37" y="24"/>
                    </a:lnTo>
                    <a:lnTo>
                      <a:pt x="46" y="33"/>
                    </a:lnTo>
                    <a:lnTo>
                      <a:pt x="69" y="15"/>
                    </a:lnTo>
                    <a:lnTo>
                      <a:pt x="55" y="13"/>
                    </a:lnTo>
                    <a:lnTo>
                      <a:pt x="55" y="4"/>
                    </a:lnTo>
                    <a:lnTo>
                      <a:pt x="52" y="2"/>
                    </a:lnTo>
                    <a:lnTo>
                      <a:pt x="23" y="0"/>
                    </a:lnTo>
                    <a:lnTo>
                      <a:pt x="0" y="23"/>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48" name="Freeform 598"/>
              <p:cNvSpPr>
                <a:spLocks/>
              </p:cNvSpPr>
              <p:nvPr/>
            </p:nvSpPr>
            <p:spPr bwMode="gray">
              <a:xfrm>
                <a:off x="3220" y="1971"/>
                <a:ext cx="103" cy="99"/>
              </a:xfrm>
              <a:custGeom>
                <a:avLst/>
                <a:gdLst>
                  <a:gd name="T0" fmla="*/ 0 w 110"/>
                  <a:gd name="T1" fmla="*/ 77 h 83"/>
                  <a:gd name="T2" fmla="*/ 0 w 110"/>
                  <a:gd name="T3" fmla="*/ 77 h 83"/>
                  <a:gd name="T4" fmla="*/ 1 w 110"/>
                  <a:gd name="T5" fmla="*/ 68 h 83"/>
                  <a:gd name="T6" fmla="*/ 18 w 110"/>
                  <a:gd name="T7" fmla="*/ 50 h 83"/>
                  <a:gd name="T8" fmla="*/ 7 w 110"/>
                  <a:gd name="T9" fmla="*/ 42 h 83"/>
                  <a:gd name="T10" fmla="*/ 7 w 110"/>
                  <a:gd name="T11" fmla="*/ 21 h 83"/>
                  <a:gd name="T12" fmla="*/ 18 w 110"/>
                  <a:gd name="T13" fmla="*/ 3 h 83"/>
                  <a:gd name="T14" fmla="*/ 110 w 110"/>
                  <a:gd name="T15" fmla="*/ 0 h 83"/>
                  <a:gd name="T16" fmla="*/ 93 w 110"/>
                  <a:gd name="T17" fmla="*/ 11 h 83"/>
                  <a:gd name="T18" fmla="*/ 88 w 110"/>
                  <a:gd name="T19" fmla="*/ 46 h 83"/>
                  <a:gd name="T20" fmla="*/ 49 w 110"/>
                  <a:gd name="T21" fmla="*/ 67 h 83"/>
                  <a:gd name="T22" fmla="*/ 16 w 110"/>
                  <a:gd name="T23" fmla="*/ 83 h 83"/>
                  <a:gd name="T24" fmla="*/ 0 w 110"/>
                  <a:gd name="T25" fmla="*/ 7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83">
                    <a:moveTo>
                      <a:pt x="0" y="77"/>
                    </a:moveTo>
                    <a:lnTo>
                      <a:pt x="0" y="77"/>
                    </a:lnTo>
                    <a:lnTo>
                      <a:pt x="1" y="68"/>
                    </a:lnTo>
                    <a:lnTo>
                      <a:pt x="18" y="50"/>
                    </a:lnTo>
                    <a:lnTo>
                      <a:pt x="7" y="42"/>
                    </a:lnTo>
                    <a:lnTo>
                      <a:pt x="7" y="21"/>
                    </a:lnTo>
                    <a:lnTo>
                      <a:pt x="18" y="3"/>
                    </a:lnTo>
                    <a:lnTo>
                      <a:pt x="110" y="0"/>
                    </a:lnTo>
                    <a:lnTo>
                      <a:pt x="93" y="11"/>
                    </a:lnTo>
                    <a:lnTo>
                      <a:pt x="88" y="46"/>
                    </a:lnTo>
                    <a:lnTo>
                      <a:pt x="49" y="67"/>
                    </a:lnTo>
                    <a:lnTo>
                      <a:pt x="16" y="83"/>
                    </a:lnTo>
                    <a:lnTo>
                      <a:pt x="0" y="77"/>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49" name="Freeform 599"/>
              <p:cNvSpPr>
                <a:spLocks/>
              </p:cNvSpPr>
              <p:nvPr/>
            </p:nvSpPr>
            <p:spPr bwMode="gray">
              <a:xfrm>
                <a:off x="4120" y="2301"/>
                <a:ext cx="115" cy="280"/>
              </a:xfrm>
              <a:custGeom>
                <a:avLst/>
                <a:gdLst>
                  <a:gd name="T0" fmla="*/ 0 w 123"/>
                  <a:gd name="T1" fmla="*/ 38 h 236"/>
                  <a:gd name="T2" fmla="*/ 0 w 123"/>
                  <a:gd name="T3" fmla="*/ 38 h 236"/>
                  <a:gd name="T4" fmla="*/ 10 w 123"/>
                  <a:gd name="T5" fmla="*/ 19 h 236"/>
                  <a:gd name="T6" fmla="*/ 43 w 123"/>
                  <a:gd name="T7" fmla="*/ 0 h 236"/>
                  <a:gd name="T8" fmla="*/ 56 w 123"/>
                  <a:gd name="T9" fmla="*/ 19 h 236"/>
                  <a:gd name="T10" fmla="*/ 52 w 123"/>
                  <a:gd name="T11" fmla="*/ 50 h 236"/>
                  <a:gd name="T12" fmla="*/ 91 w 123"/>
                  <a:gd name="T13" fmla="*/ 36 h 236"/>
                  <a:gd name="T14" fmla="*/ 108 w 123"/>
                  <a:gd name="T15" fmla="*/ 50 h 236"/>
                  <a:gd name="T16" fmla="*/ 123 w 123"/>
                  <a:gd name="T17" fmla="*/ 82 h 236"/>
                  <a:gd name="T18" fmla="*/ 119 w 123"/>
                  <a:gd name="T19" fmla="*/ 101 h 236"/>
                  <a:gd name="T20" fmla="*/ 88 w 123"/>
                  <a:gd name="T21" fmla="*/ 100 h 236"/>
                  <a:gd name="T22" fmla="*/ 78 w 123"/>
                  <a:gd name="T23" fmla="*/ 109 h 236"/>
                  <a:gd name="T24" fmla="*/ 83 w 123"/>
                  <a:gd name="T25" fmla="*/ 143 h 236"/>
                  <a:gd name="T26" fmla="*/ 43 w 123"/>
                  <a:gd name="T27" fmla="*/ 113 h 236"/>
                  <a:gd name="T28" fmla="*/ 26 w 123"/>
                  <a:gd name="T29" fmla="*/ 164 h 236"/>
                  <a:gd name="T30" fmla="*/ 45 w 123"/>
                  <a:gd name="T31" fmla="*/ 211 h 236"/>
                  <a:gd name="T32" fmla="*/ 72 w 123"/>
                  <a:gd name="T33" fmla="*/ 227 h 236"/>
                  <a:gd name="T34" fmla="*/ 58 w 123"/>
                  <a:gd name="T35" fmla="*/ 236 h 236"/>
                  <a:gd name="T36" fmla="*/ 54 w 123"/>
                  <a:gd name="T37" fmla="*/ 222 h 236"/>
                  <a:gd name="T38" fmla="*/ 43 w 123"/>
                  <a:gd name="T39" fmla="*/ 222 h 236"/>
                  <a:gd name="T40" fmla="*/ 12 w 123"/>
                  <a:gd name="T41" fmla="*/ 197 h 236"/>
                  <a:gd name="T42" fmla="*/ 18 w 123"/>
                  <a:gd name="T43" fmla="*/ 167 h 236"/>
                  <a:gd name="T44" fmla="*/ 33 w 123"/>
                  <a:gd name="T45" fmla="*/ 139 h 236"/>
                  <a:gd name="T46" fmla="*/ 12 w 123"/>
                  <a:gd name="T47" fmla="*/ 93 h 236"/>
                  <a:gd name="T48" fmla="*/ 19 w 123"/>
                  <a:gd name="T49" fmla="*/ 73 h 236"/>
                  <a:gd name="T50" fmla="*/ 0 w 123"/>
                  <a:gd name="T51" fmla="*/ 3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3" h="236">
                    <a:moveTo>
                      <a:pt x="0" y="38"/>
                    </a:moveTo>
                    <a:lnTo>
                      <a:pt x="0" y="38"/>
                    </a:lnTo>
                    <a:lnTo>
                      <a:pt x="10" y="19"/>
                    </a:lnTo>
                    <a:lnTo>
                      <a:pt x="43" y="0"/>
                    </a:lnTo>
                    <a:lnTo>
                      <a:pt x="56" y="19"/>
                    </a:lnTo>
                    <a:lnTo>
                      <a:pt x="52" y="50"/>
                    </a:lnTo>
                    <a:lnTo>
                      <a:pt x="91" y="36"/>
                    </a:lnTo>
                    <a:lnTo>
                      <a:pt x="108" y="50"/>
                    </a:lnTo>
                    <a:lnTo>
                      <a:pt x="123" y="82"/>
                    </a:lnTo>
                    <a:lnTo>
                      <a:pt x="119" y="101"/>
                    </a:lnTo>
                    <a:lnTo>
                      <a:pt x="88" y="100"/>
                    </a:lnTo>
                    <a:lnTo>
                      <a:pt x="78" y="109"/>
                    </a:lnTo>
                    <a:lnTo>
                      <a:pt x="83" y="143"/>
                    </a:lnTo>
                    <a:lnTo>
                      <a:pt x="43" y="113"/>
                    </a:lnTo>
                    <a:lnTo>
                      <a:pt x="26" y="164"/>
                    </a:lnTo>
                    <a:lnTo>
                      <a:pt x="45" y="211"/>
                    </a:lnTo>
                    <a:lnTo>
                      <a:pt x="72" y="227"/>
                    </a:lnTo>
                    <a:lnTo>
                      <a:pt x="58" y="236"/>
                    </a:lnTo>
                    <a:lnTo>
                      <a:pt x="54" y="222"/>
                    </a:lnTo>
                    <a:lnTo>
                      <a:pt x="43" y="222"/>
                    </a:lnTo>
                    <a:lnTo>
                      <a:pt x="12" y="197"/>
                    </a:lnTo>
                    <a:lnTo>
                      <a:pt x="18" y="167"/>
                    </a:lnTo>
                    <a:lnTo>
                      <a:pt x="33" y="139"/>
                    </a:lnTo>
                    <a:lnTo>
                      <a:pt x="12" y="93"/>
                    </a:lnTo>
                    <a:lnTo>
                      <a:pt x="19" y="73"/>
                    </a:lnTo>
                    <a:lnTo>
                      <a:pt x="0" y="38"/>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50" name="Freeform 600"/>
              <p:cNvSpPr>
                <a:spLocks/>
              </p:cNvSpPr>
              <p:nvPr/>
            </p:nvSpPr>
            <p:spPr bwMode="gray">
              <a:xfrm>
                <a:off x="1807" y="2487"/>
                <a:ext cx="13" cy="15"/>
              </a:xfrm>
              <a:custGeom>
                <a:avLst/>
                <a:gdLst>
                  <a:gd name="T0" fmla="*/ 0 w 14"/>
                  <a:gd name="T1" fmla="*/ 12 h 12"/>
                  <a:gd name="T2" fmla="*/ 0 w 14"/>
                  <a:gd name="T3" fmla="*/ 12 h 12"/>
                  <a:gd name="T4" fmla="*/ 14 w 14"/>
                  <a:gd name="T5" fmla="*/ 10 h 12"/>
                  <a:gd name="T6" fmla="*/ 14 w 14"/>
                  <a:gd name="T7" fmla="*/ 0 h 12"/>
                  <a:gd name="T8" fmla="*/ 0 w 14"/>
                  <a:gd name="T9" fmla="*/ 12 h 12"/>
                </a:gdLst>
                <a:ahLst/>
                <a:cxnLst>
                  <a:cxn ang="0">
                    <a:pos x="T0" y="T1"/>
                  </a:cxn>
                  <a:cxn ang="0">
                    <a:pos x="T2" y="T3"/>
                  </a:cxn>
                  <a:cxn ang="0">
                    <a:pos x="T4" y="T5"/>
                  </a:cxn>
                  <a:cxn ang="0">
                    <a:pos x="T6" y="T7"/>
                  </a:cxn>
                  <a:cxn ang="0">
                    <a:pos x="T8" y="T9"/>
                  </a:cxn>
                </a:cxnLst>
                <a:rect l="0" t="0" r="r" b="b"/>
                <a:pathLst>
                  <a:path w="14" h="12">
                    <a:moveTo>
                      <a:pt x="0" y="12"/>
                    </a:moveTo>
                    <a:lnTo>
                      <a:pt x="0" y="12"/>
                    </a:lnTo>
                    <a:lnTo>
                      <a:pt x="14" y="10"/>
                    </a:lnTo>
                    <a:lnTo>
                      <a:pt x="14" y="0"/>
                    </a:lnTo>
                    <a:lnTo>
                      <a:pt x="0" y="12"/>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51" name="Freeform 601"/>
              <p:cNvSpPr>
                <a:spLocks/>
              </p:cNvSpPr>
              <p:nvPr/>
            </p:nvSpPr>
            <p:spPr bwMode="gray">
              <a:xfrm>
                <a:off x="3446" y="2198"/>
                <a:ext cx="77" cy="64"/>
              </a:xfrm>
              <a:custGeom>
                <a:avLst/>
                <a:gdLst>
                  <a:gd name="T0" fmla="*/ 0 w 82"/>
                  <a:gd name="T1" fmla="*/ 25 h 54"/>
                  <a:gd name="T2" fmla="*/ 0 w 82"/>
                  <a:gd name="T3" fmla="*/ 25 h 54"/>
                  <a:gd name="T4" fmla="*/ 5 w 82"/>
                  <a:gd name="T5" fmla="*/ 23 h 54"/>
                  <a:gd name="T6" fmla="*/ 10 w 82"/>
                  <a:gd name="T7" fmla="*/ 32 h 54"/>
                  <a:gd name="T8" fmla="*/ 46 w 82"/>
                  <a:gd name="T9" fmla="*/ 32 h 54"/>
                  <a:gd name="T10" fmla="*/ 76 w 82"/>
                  <a:gd name="T11" fmla="*/ 0 h 54"/>
                  <a:gd name="T12" fmla="*/ 82 w 82"/>
                  <a:gd name="T13" fmla="*/ 18 h 54"/>
                  <a:gd name="T14" fmla="*/ 71 w 82"/>
                  <a:gd name="T15" fmla="*/ 20 h 54"/>
                  <a:gd name="T16" fmla="*/ 76 w 82"/>
                  <a:gd name="T17" fmla="*/ 32 h 54"/>
                  <a:gd name="T18" fmla="*/ 64 w 82"/>
                  <a:gd name="T19" fmla="*/ 54 h 54"/>
                  <a:gd name="T20" fmla="*/ 15 w 82"/>
                  <a:gd name="T21" fmla="*/ 48 h 54"/>
                  <a:gd name="T22" fmla="*/ 0 w 82"/>
                  <a:gd name="T23"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54">
                    <a:moveTo>
                      <a:pt x="0" y="25"/>
                    </a:moveTo>
                    <a:lnTo>
                      <a:pt x="0" y="25"/>
                    </a:lnTo>
                    <a:lnTo>
                      <a:pt x="5" y="23"/>
                    </a:lnTo>
                    <a:lnTo>
                      <a:pt x="10" y="32"/>
                    </a:lnTo>
                    <a:lnTo>
                      <a:pt x="46" y="32"/>
                    </a:lnTo>
                    <a:lnTo>
                      <a:pt x="76" y="0"/>
                    </a:lnTo>
                    <a:lnTo>
                      <a:pt x="82" y="18"/>
                    </a:lnTo>
                    <a:lnTo>
                      <a:pt x="71" y="20"/>
                    </a:lnTo>
                    <a:lnTo>
                      <a:pt x="76" y="32"/>
                    </a:lnTo>
                    <a:lnTo>
                      <a:pt x="64" y="54"/>
                    </a:lnTo>
                    <a:lnTo>
                      <a:pt x="15" y="48"/>
                    </a:lnTo>
                    <a:lnTo>
                      <a:pt x="0" y="25"/>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52" name="Freeform 602"/>
              <p:cNvSpPr>
                <a:spLocks/>
              </p:cNvSpPr>
              <p:nvPr/>
            </p:nvSpPr>
            <p:spPr bwMode="gray">
              <a:xfrm>
                <a:off x="2814" y="1972"/>
                <a:ext cx="56" cy="140"/>
              </a:xfrm>
              <a:custGeom>
                <a:avLst/>
                <a:gdLst>
                  <a:gd name="T0" fmla="*/ 0 w 60"/>
                  <a:gd name="T1" fmla="*/ 54 h 118"/>
                  <a:gd name="T2" fmla="*/ 0 w 60"/>
                  <a:gd name="T3" fmla="*/ 54 h 118"/>
                  <a:gd name="T4" fmla="*/ 14 w 60"/>
                  <a:gd name="T5" fmla="*/ 44 h 118"/>
                  <a:gd name="T6" fmla="*/ 18 w 60"/>
                  <a:gd name="T7" fmla="*/ 1 h 118"/>
                  <a:gd name="T8" fmla="*/ 56 w 60"/>
                  <a:gd name="T9" fmla="*/ 0 h 118"/>
                  <a:gd name="T10" fmla="*/ 48 w 60"/>
                  <a:gd name="T11" fmla="*/ 15 h 118"/>
                  <a:gd name="T12" fmla="*/ 59 w 60"/>
                  <a:gd name="T13" fmla="*/ 33 h 118"/>
                  <a:gd name="T14" fmla="*/ 36 w 60"/>
                  <a:gd name="T15" fmla="*/ 54 h 118"/>
                  <a:gd name="T16" fmla="*/ 60 w 60"/>
                  <a:gd name="T17" fmla="*/ 68 h 118"/>
                  <a:gd name="T18" fmla="*/ 30 w 60"/>
                  <a:gd name="T19" fmla="*/ 118 h 118"/>
                  <a:gd name="T20" fmla="*/ 26 w 60"/>
                  <a:gd name="T21" fmla="*/ 89 h 118"/>
                  <a:gd name="T22" fmla="*/ 0 w 60"/>
                  <a:gd name="T23" fmla="*/ 5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18">
                    <a:moveTo>
                      <a:pt x="0" y="54"/>
                    </a:moveTo>
                    <a:lnTo>
                      <a:pt x="0" y="54"/>
                    </a:lnTo>
                    <a:lnTo>
                      <a:pt x="14" y="44"/>
                    </a:lnTo>
                    <a:lnTo>
                      <a:pt x="18" y="1"/>
                    </a:lnTo>
                    <a:lnTo>
                      <a:pt x="56" y="0"/>
                    </a:lnTo>
                    <a:lnTo>
                      <a:pt x="48" y="15"/>
                    </a:lnTo>
                    <a:lnTo>
                      <a:pt x="59" y="33"/>
                    </a:lnTo>
                    <a:lnTo>
                      <a:pt x="36" y="54"/>
                    </a:lnTo>
                    <a:lnTo>
                      <a:pt x="60" y="68"/>
                    </a:lnTo>
                    <a:lnTo>
                      <a:pt x="30" y="118"/>
                    </a:lnTo>
                    <a:lnTo>
                      <a:pt x="26" y="89"/>
                    </a:lnTo>
                    <a:lnTo>
                      <a:pt x="0" y="54"/>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53" name="Freeform 603"/>
              <p:cNvSpPr>
                <a:spLocks/>
              </p:cNvSpPr>
              <p:nvPr/>
            </p:nvSpPr>
            <p:spPr bwMode="gray">
              <a:xfrm>
                <a:off x="3085" y="1869"/>
                <a:ext cx="39" cy="37"/>
              </a:xfrm>
              <a:custGeom>
                <a:avLst/>
                <a:gdLst>
                  <a:gd name="T0" fmla="*/ 0 w 43"/>
                  <a:gd name="T1" fmla="*/ 23 h 32"/>
                  <a:gd name="T2" fmla="*/ 0 w 43"/>
                  <a:gd name="T3" fmla="*/ 23 h 32"/>
                  <a:gd name="T4" fmla="*/ 4 w 43"/>
                  <a:gd name="T5" fmla="*/ 1 h 32"/>
                  <a:gd name="T6" fmla="*/ 30 w 43"/>
                  <a:gd name="T7" fmla="*/ 0 h 32"/>
                  <a:gd name="T8" fmla="*/ 43 w 43"/>
                  <a:gd name="T9" fmla="*/ 16 h 32"/>
                  <a:gd name="T10" fmla="*/ 23 w 43"/>
                  <a:gd name="T11" fmla="*/ 17 h 32"/>
                  <a:gd name="T12" fmla="*/ 3 w 43"/>
                  <a:gd name="T13" fmla="*/ 32 h 32"/>
                  <a:gd name="T14" fmla="*/ 11 w 43"/>
                  <a:gd name="T15" fmla="*/ 23 h 32"/>
                  <a:gd name="T16" fmla="*/ 0 w 43"/>
                  <a:gd name="T17"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2">
                    <a:moveTo>
                      <a:pt x="0" y="23"/>
                    </a:moveTo>
                    <a:lnTo>
                      <a:pt x="0" y="23"/>
                    </a:lnTo>
                    <a:lnTo>
                      <a:pt x="4" y="1"/>
                    </a:lnTo>
                    <a:lnTo>
                      <a:pt x="30" y="0"/>
                    </a:lnTo>
                    <a:lnTo>
                      <a:pt x="43" y="16"/>
                    </a:lnTo>
                    <a:lnTo>
                      <a:pt x="23" y="17"/>
                    </a:lnTo>
                    <a:lnTo>
                      <a:pt x="3" y="32"/>
                    </a:lnTo>
                    <a:lnTo>
                      <a:pt x="11" y="23"/>
                    </a:lnTo>
                    <a:lnTo>
                      <a:pt x="0" y="23"/>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54" name="Freeform 604"/>
              <p:cNvSpPr>
                <a:spLocks/>
              </p:cNvSpPr>
              <p:nvPr/>
            </p:nvSpPr>
            <p:spPr bwMode="gray">
              <a:xfrm>
                <a:off x="3088" y="1864"/>
                <a:ext cx="268" cy="132"/>
              </a:xfrm>
              <a:custGeom>
                <a:avLst/>
                <a:gdLst>
                  <a:gd name="T0" fmla="*/ 0 w 286"/>
                  <a:gd name="T1" fmla="*/ 37 h 111"/>
                  <a:gd name="T2" fmla="*/ 0 w 286"/>
                  <a:gd name="T3" fmla="*/ 37 h 111"/>
                  <a:gd name="T4" fmla="*/ 12 w 286"/>
                  <a:gd name="T5" fmla="*/ 66 h 111"/>
                  <a:gd name="T6" fmla="*/ 0 w 286"/>
                  <a:gd name="T7" fmla="*/ 69 h 111"/>
                  <a:gd name="T8" fmla="*/ 12 w 286"/>
                  <a:gd name="T9" fmla="*/ 74 h 111"/>
                  <a:gd name="T10" fmla="*/ 16 w 286"/>
                  <a:gd name="T11" fmla="*/ 91 h 111"/>
                  <a:gd name="T12" fmla="*/ 32 w 286"/>
                  <a:gd name="T13" fmla="*/ 90 h 111"/>
                  <a:gd name="T14" fmla="*/ 16 w 286"/>
                  <a:gd name="T15" fmla="*/ 97 h 111"/>
                  <a:gd name="T16" fmla="*/ 35 w 286"/>
                  <a:gd name="T17" fmla="*/ 94 h 111"/>
                  <a:gd name="T18" fmla="*/ 55 w 286"/>
                  <a:gd name="T19" fmla="*/ 106 h 111"/>
                  <a:gd name="T20" fmla="*/ 73 w 286"/>
                  <a:gd name="T21" fmla="*/ 93 h 111"/>
                  <a:gd name="T22" fmla="*/ 101 w 286"/>
                  <a:gd name="T23" fmla="*/ 109 h 111"/>
                  <a:gd name="T24" fmla="*/ 150 w 286"/>
                  <a:gd name="T25" fmla="*/ 93 h 111"/>
                  <a:gd name="T26" fmla="*/ 148 w 286"/>
                  <a:gd name="T27" fmla="*/ 111 h 111"/>
                  <a:gd name="T28" fmla="*/ 159 w 286"/>
                  <a:gd name="T29" fmla="*/ 93 h 111"/>
                  <a:gd name="T30" fmla="*/ 251 w 286"/>
                  <a:gd name="T31" fmla="*/ 90 h 111"/>
                  <a:gd name="T32" fmla="*/ 286 w 286"/>
                  <a:gd name="T33" fmla="*/ 88 h 111"/>
                  <a:gd name="T34" fmla="*/ 275 w 286"/>
                  <a:gd name="T35" fmla="*/ 49 h 111"/>
                  <a:gd name="T36" fmla="*/ 283 w 286"/>
                  <a:gd name="T37" fmla="*/ 41 h 111"/>
                  <a:gd name="T38" fmla="*/ 254 w 286"/>
                  <a:gd name="T39" fmla="*/ 9 h 111"/>
                  <a:gd name="T40" fmla="*/ 235 w 286"/>
                  <a:gd name="T41" fmla="*/ 9 h 111"/>
                  <a:gd name="T42" fmla="*/ 182 w 286"/>
                  <a:gd name="T43" fmla="*/ 23 h 111"/>
                  <a:gd name="T44" fmla="*/ 137 w 286"/>
                  <a:gd name="T45" fmla="*/ 0 h 111"/>
                  <a:gd name="T46" fmla="*/ 109 w 286"/>
                  <a:gd name="T47" fmla="*/ 1 h 111"/>
                  <a:gd name="T48" fmla="*/ 74 w 286"/>
                  <a:gd name="T49" fmla="*/ 20 h 111"/>
                  <a:gd name="T50" fmla="*/ 45 w 286"/>
                  <a:gd name="T51" fmla="*/ 15 h 111"/>
                  <a:gd name="T52" fmla="*/ 54 w 286"/>
                  <a:gd name="T53" fmla="*/ 25 h 111"/>
                  <a:gd name="T54" fmla="*/ 0 w 286"/>
                  <a:gd name="T55" fmla="*/ 3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6" h="111">
                    <a:moveTo>
                      <a:pt x="0" y="37"/>
                    </a:moveTo>
                    <a:lnTo>
                      <a:pt x="0" y="37"/>
                    </a:lnTo>
                    <a:lnTo>
                      <a:pt x="12" y="66"/>
                    </a:lnTo>
                    <a:lnTo>
                      <a:pt x="0" y="69"/>
                    </a:lnTo>
                    <a:lnTo>
                      <a:pt x="12" y="74"/>
                    </a:lnTo>
                    <a:lnTo>
                      <a:pt x="16" y="91"/>
                    </a:lnTo>
                    <a:lnTo>
                      <a:pt x="32" y="90"/>
                    </a:lnTo>
                    <a:lnTo>
                      <a:pt x="16" y="97"/>
                    </a:lnTo>
                    <a:lnTo>
                      <a:pt x="35" y="94"/>
                    </a:lnTo>
                    <a:lnTo>
                      <a:pt x="55" y="106"/>
                    </a:lnTo>
                    <a:lnTo>
                      <a:pt x="73" y="93"/>
                    </a:lnTo>
                    <a:lnTo>
                      <a:pt x="101" y="109"/>
                    </a:lnTo>
                    <a:lnTo>
                      <a:pt x="150" y="93"/>
                    </a:lnTo>
                    <a:lnTo>
                      <a:pt x="148" y="111"/>
                    </a:lnTo>
                    <a:lnTo>
                      <a:pt x="159" y="93"/>
                    </a:lnTo>
                    <a:lnTo>
                      <a:pt x="251" y="90"/>
                    </a:lnTo>
                    <a:lnTo>
                      <a:pt x="286" y="88"/>
                    </a:lnTo>
                    <a:lnTo>
                      <a:pt x="275" y="49"/>
                    </a:lnTo>
                    <a:lnTo>
                      <a:pt x="283" y="41"/>
                    </a:lnTo>
                    <a:lnTo>
                      <a:pt x="254" y="9"/>
                    </a:lnTo>
                    <a:lnTo>
                      <a:pt x="235" y="9"/>
                    </a:lnTo>
                    <a:lnTo>
                      <a:pt x="182" y="23"/>
                    </a:lnTo>
                    <a:lnTo>
                      <a:pt x="137" y="0"/>
                    </a:lnTo>
                    <a:lnTo>
                      <a:pt x="109" y="1"/>
                    </a:lnTo>
                    <a:lnTo>
                      <a:pt x="74" y="20"/>
                    </a:lnTo>
                    <a:lnTo>
                      <a:pt x="45" y="15"/>
                    </a:lnTo>
                    <a:lnTo>
                      <a:pt x="54" y="25"/>
                    </a:lnTo>
                    <a:lnTo>
                      <a:pt x="0" y="37"/>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55" name="Freeform 605"/>
              <p:cNvSpPr>
                <a:spLocks/>
              </p:cNvSpPr>
              <p:nvPr/>
            </p:nvSpPr>
            <p:spPr bwMode="gray">
              <a:xfrm>
                <a:off x="2557" y="1559"/>
                <a:ext cx="60" cy="87"/>
              </a:xfrm>
              <a:custGeom>
                <a:avLst/>
                <a:gdLst>
                  <a:gd name="T0" fmla="*/ 0 w 63"/>
                  <a:gd name="T1" fmla="*/ 60 h 73"/>
                  <a:gd name="T2" fmla="*/ 0 w 63"/>
                  <a:gd name="T3" fmla="*/ 60 h 73"/>
                  <a:gd name="T4" fmla="*/ 9 w 63"/>
                  <a:gd name="T5" fmla="*/ 68 h 73"/>
                  <a:gd name="T6" fmla="*/ 2 w 63"/>
                  <a:gd name="T7" fmla="*/ 73 h 73"/>
                  <a:gd name="T8" fmla="*/ 59 w 63"/>
                  <a:gd name="T9" fmla="*/ 61 h 73"/>
                  <a:gd name="T10" fmla="*/ 63 w 63"/>
                  <a:gd name="T11" fmla="*/ 24 h 73"/>
                  <a:gd name="T12" fmla="*/ 56 w 63"/>
                  <a:gd name="T13" fmla="*/ 14 h 73"/>
                  <a:gd name="T14" fmla="*/ 39 w 63"/>
                  <a:gd name="T15" fmla="*/ 19 h 73"/>
                  <a:gd name="T16" fmla="*/ 32 w 63"/>
                  <a:gd name="T17" fmla="*/ 13 h 73"/>
                  <a:gd name="T18" fmla="*/ 39 w 63"/>
                  <a:gd name="T19" fmla="*/ 4 h 73"/>
                  <a:gd name="T20" fmla="*/ 32 w 63"/>
                  <a:gd name="T21" fmla="*/ 0 h 73"/>
                  <a:gd name="T22" fmla="*/ 26 w 63"/>
                  <a:gd name="T23" fmla="*/ 18 h 73"/>
                  <a:gd name="T24" fmla="*/ 2 w 63"/>
                  <a:gd name="T25" fmla="*/ 24 h 73"/>
                  <a:gd name="T26" fmla="*/ 10 w 63"/>
                  <a:gd name="T27" fmla="*/ 28 h 73"/>
                  <a:gd name="T28" fmla="*/ 5 w 63"/>
                  <a:gd name="T29" fmla="*/ 37 h 73"/>
                  <a:gd name="T30" fmla="*/ 20 w 63"/>
                  <a:gd name="T31" fmla="*/ 41 h 73"/>
                  <a:gd name="T32" fmla="*/ 6 w 63"/>
                  <a:gd name="T33" fmla="*/ 55 h 73"/>
                  <a:gd name="T34" fmla="*/ 24 w 63"/>
                  <a:gd name="T35" fmla="*/ 51 h 73"/>
                  <a:gd name="T36" fmla="*/ 0 w 63"/>
                  <a:gd name="T37" fmla="*/ 6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73">
                    <a:moveTo>
                      <a:pt x="0" y="60"/>
                    </a:moveTo>
                    <a:lnTo>
                      <a:pt x="0" y="60"/>
                    </a:lnTo>
                    <a:lnTo>
                      <a:pt x="9" y="68"/>
                    </a:lnTo>
                    <a:lnTo>
                      <a:pt x="2" y="73"/>
                    </a:lnTo>
                    <a:lnTo>
                      <a:pt x="59" y="61"/>
                    </a:lnTo>
                    <a:lnTo>
                      <a:pt x="63" y="24"/>
                    </a:lnTo>
                    <a:lnTo>
                      <a:pt x="56" y="14"/>
                    </a:lnTo>
                    <a:lnTo>
                      <a:pt x="39" y="19"/>
                    </a:lnTo>
                    <a:lnTo>
                      <a:pt x="32" y="13"/>
                    </a:lnTo>
                    <a:lnTo>
                      <a:pt x="39" y="4"/>
                    </a:lnTo>
                    <a:lnTo>
                      <a:pt x="32" y="0"/>
                    </a:lnTo>
                    <a:lnTo>
                      <a:pt x="26" y="18"/>
                    </a:lnTo>
                    <a:lnTo>
                      <a:pt x="2" y="24"/>
                    </a:lnTo>
                    <a:lnTo>
                      <a:pt x="10" y="28"/>
                    </a:lnTo>
                    <a:lnTo>
                      <a:pt x="5" y="37"/>
                    </a:lnTo>
                    <a:lnTo>
                      <a:pt x="20" y="41"/>
                    </a:lnTo>
                    <a:lnTo>
                      <a:pt x="6" y="55"/>
                    </a:lnTo>
                    <a:lnTo>
                      <a:pt x="24" y="51"/>
                    </a:lnTo>
                    <a:lnTo>
                      <a:pt x="0" y="6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56" name="Freeform 606"/>
              <p:cNvSpPr>
                <a:spLocks/>
              </p:cNvSpPr>
              <p:nvPr/>
            </p:nvSpPr>
            <p:spPr bwMode="gray">
              <a:xfrm>
                <a:off x="2588" y="1552"/>
                <a:ext cx="37" cy="35"/>
              </a:xfrm>
              <a:custGeom>
                <a:avLst/>
                <a:gdLst>
                  <a:gd name="T0" fmla="*/ 0 w 40"/>
                  <a:gd name="T1" fmla="*/ 19 h 30"/>
                  <a:gd name="T2" fmla="*/ 0 w 40"/>
                  <a:gd name="T3" fmla="*/ 19 h 30"/>
                  <a:gd name="T4" fmla="*/ 7 w 40"/>
                  <a:gd name="T5" fmla="*/ 25 h 30"/>
                  <a:gd name="T6" fmla="*/ 24 w 40"/>
                  <a:gd name="T7" fmla="*/ 20 h 30"/>
                  <a:gd name="T8" fmla="*/ 31 w 40"/>
                  <a:gd name="T9" fmla="*/ 30 h 30"/>
                  <a:gd name="T10" fmla="*/ 40 w 40"/>
                  <a:gd name="T11" fmla="*/ 19 h 30"/>
                  <a:gd name="T12" fmla="*/ 31 w 40"/>
                  <a:gd name="T13" fmla="*/ 4 h 30"/>
                  <a:gd name="T14" fmla="*/ 12 w 40"/>
                  <a:gd name="T15" fmla="*/ 0 h 30"/>
                  <a:gd name="T16" fmla="*/ 7 w 40"/>
                  <a:gd name="T17" fmla="*/ 10 h 30"/>
                  <a:gd name="T18" fmla="*/ 0 w 40"/>
                  <a:gd name="T19"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0">
                    <a:moveTo>
                      <a:pt x="0" y="19"/>
                    </a:moveTo>
                    <a:lnTo>
                      <a:pt x="0" y="19"/>
                    </a:lnTo>
                    <a:lnTo>
                      <a:pt x="7" y="25"/>
                    </a:lnTo>
                    <a:lnTo>
                      <a:pt x="24" y="20"/>
                    </a:lnTo>
                    <a:lnTo>
                      <a:pt x="31" y="30"/>
                    </a:lnTo>
                    <a:lnTo>
                      <a:pt x="40" y="19"/>
                    </a:lnTo>
                    <a:lnTo>
                      <a:pt x="31" y="4"/>
                    </a:lnTo>
                    <a:lnTo>
                      <a:pt x="12" y="0"/>
                    </a:lnTo>
                    <a:lnTo>
                      <a:pt x="7" y="10"/>
                    </a:lnTo>
                    <a:lnTo>
                      <a:pt x="0" y="19"/>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57" name="Freeform 607"/>
              <p:cNvSpPr>
                <a:spLocks/>
              </p:cNvSpPr>
              <p:nvPr/>
            </p:nvSpPr>
            <p:spPr bwMode="gray">
              <a:xfrm>
                <a:off x="2606" y="1475"/>
                <a:ext cx="8" cy="16"/>
              </a:xfrm>
              <a:custGeom>
                <a:avLst/>
                <a:gdLst>
                  <a:gd name="T0" fmla="*/ 0 w 9"/>
                  <a:gd name="T1" fmla="*/ 13 h 13"/>
                  <a:gd name="T2" fmla="*/ 0 w 9"/>
                  <a:gd name="T3" fmla="*/ 13 h 13"/>
                  <a:gd name="T4" fmla="*/ 0 w 9"/>
                  <a:gd name="T5" fmla="*/ 2 h 13"/>
                  <a:gd name="T6" fmla="*/ 9 w 9"/>
                  <a:gd name="T7" fmla="*/ 0 h 13"/>
                  <a:gd name="T8" fmla="*/ 0 w 9"/>
                  <a:gd name="T9" fmla="*/ 13 h 13"/>
                </a:gdLst>
                <a:ahLst/>
                <a:cxnLst>
                  <a:cxn ang="0">
                    <a:pos x="T0" y="T1"/>
                  </a:cxn>
                  <a:cxn ang="0">
                    <a:pos x="T2" y="T3"/>
                  </a:cxn>
                  <a:cxn ang="0">
                    <a:pos x="T4" y="T5"/>
                  </a:cxn>
                  <a:cxn ang="0">
                    <a:pos x="T6" y="T7"/>
                  </a:cxn>
                  <a:cxn ang="0">
                    <a:pos x="T8" y="T9"/>
                  </a:cxn>
                </a:cxnLst>
                <a:rect l="0" t="0" r="r" b="b"/>
                <a:pathLst>
                  <a:path w="9" h="13">
                    <a:moveTo>
                      <a:pt x="0" y="13"/>
                    </a:moveTo>
                    <a:lnTo>
                      <a:pt x="0" y="13"/>
                    </a:lnTo>
                    <a:lnTo>
                      <a:pt x="0" y="2"/>
                    </a:lnTo>
                    <a:lnTo>
                      <a:pt x="9" y="0"/>
                    </a:lnTo>
                    <a:lnTo>
                      <a:pt x="0" y="13"/>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58" name="Freeform 608"/>
              <p:cNvSpPr>
                <a:spLocks/>
              </p:cNvSpPr>
              <p:nvPr/>
            </p:nvSpPr>
            <p:spPr bwMode="gray">
              <a:xfrm>
                <a:off x="2609" y="1492"/>
                <a:ext cx="8" cy="9"/>
              </a:xfrm>
              <a:custGeom>
                <a:avLst/>
                <a:gdLst>
                  <a:gd name="T0" fmla="*/ 0 w 9"/>
                  <a:gd name="T1" fmla="*/ 7 h 8"/>
                  <a:gd name="T2" fmla="*/ 0 w 9"/>
                  <a:gd name="T3" fmla="*/ 7 h 8"/>
                  <a:gd name="T4" fmla="*/ 5 w 9"/>
                  <a:gd name="T5" fmla="*/ 0 h 8"/>
                  <a:gd name="T6" fmla="*/ 9 w 9"/>
                  <a:gd name="T7" fmla="*/ 8 h 8"/>
                  <a:gd name="T8" fmla="*/ 0 w 9"/>
                  <a:gd name="T9" fmla="*/ 7 h 8"/>
                </a:gdLst>
                <a:ahLst/>
                <a:cxnLst>
                  <a:cxn ang="0">
                    <a:pos x="T0" y="T1"/>
                  </a:cxn>
                  <a:cxn ang="0">
                    <a:pos x="T2" y="T3"/>
                  </a:cxn>
                  <a:cxn ang="0">
                    <a:pos x="T4" y="T5"/>
                  </a:cxn>
                  <a:cxn ang="0">
                    <a:pos x="T6" y="T7"/>
                  </a:cxn>
                  <a:cxn ang="0">
                    <a:pos x="T8" y="T9"/>
                  </a:cxn>
                </a:cxnLst>
                <a:rect l="0" t="0" r="r" b="b"/>
                <a:pathLst>
                  <a:path w="9" h="8">
                    <a:moveTo>
                      <a:pt x="0" y="7"/>
                    </a:moveTo>
                    <a:lnTo>
                      <a:pt x="0" y="7"/>
                    </a:lnTo>
                    <a:lnTo>
                      <a:pt x="5" y="0"/>
                    </a:lnTo>
                    <a:lnTo>
                      <a:pt x="9" y="8"/>
                    </a:lnTo>
                    <a:lnTo>
                      <a:pt x="0" y="7"/>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59" name="Freeform 609"/>
              <p:cNvSpPr>
                <a:spLocks/>
              </p:cNvSpPr>
              <p:nvPr/>
            </p:nvSpPr>
            <p:spPr bwMode="gray">
              <a:xfrm>
                <a:off x="2617" y="1467"/>
                <a:ext cx="113" cy="217"/>
              </a:xfrm>
              <a:custGeom>
                <a:avLst/>
                <a:gdLst>
                  <a:gd name="T0" fmla="*/ 0 w 120"/>
                  <a:gd name="T1" fmla="*/ 43 h 183"/>
                  <a:gd name="T2" fmla="*/ 0 w 120"/>
                  <a:gd name="T3" fmla="*/ 43 h 183"/>
                  <a:gd name="T4" fmla="*/ 5 w 120"/>
                  <a:gd name="T5" fmla="*/ 19 h 183"/>
                  <a:gd name="T6" fmla="*/ 18 w 120"/>
                  <a:gd name="T7" fmla="*/ 0 h 183"/>
                  <a:gd name="T8" fmla="*/ 45 w 120"/>
                  <a:gd name="T9" fmla="*/ 0 h 183"/>
                  <a:gd name="T10" fmla="*/ 29 w 120"/>
                  <a:gd name="T11" fmla="*/ 23 h 183"/>
                  <a:gd name="T12" fmla="*/ 66 w 120"/>
                  <a:gd name="T13" fmla="*/ 28 h 183"/>
                  <a:gd name="T14" fmla="*/ 42 w 120"/>
                  <a:gd name="T15" fmla="*/ 57 h 183"/>
                  <a:gd name="T16" fmla="*/ 70 w 120"/>
                  <a:gd name="T17" fmla="*/ 67 h 183"/>
                  <a:gd name="T18" fmla="*/ 96 w 120"/>
                  <a:gd name="T19" fmla="*/ 105 h 183"/>
                  <a:gd name="T20" fmla="*/ 89 w 120"/>
                  <a:gd name="T21" fmla="*/ 107 h 183"/>
                  <a:gd name="T22" fmla="*/ 101 w 120"/>
                  <a:gd name="T23" fmla="*/ 116 h 183"/>
                  <a:gd name="T24" fmla="*/ 94 w 120"/>
                  <a:gd name="T25" fmla="*/ 126 h 183"/>
                  <a:gd name="T26" fmla="*/ 120 w 120"/>
                  <a:gd name="T27" fmla="*/ 128 h 183"/>
                  <a:gd name="T28" fmla="*/ 104 w 120"/>
                  <a:gd name="T29" fmla="*/ 153 h 183"/>
                  <a:gd name="T30" fmla="*/ 115 w 120"/>
                  <a:gd name="T31" fmla="*/ 160 h 183"/>
                  <a:gd name="T32" fmla="*/ 7 w 120"/>
                  <a:gd name="T33" fmla="*/ 183 h 183"/>
                  <a:gd name="T34" fmla="*/ 55 w 120"/>
                  <a:gd name="T35" fmla="*/ 149 h 183"/>
                  <a:gd name="T36" fmla="*/ 41 w 120"/>
                  <a:gd name="T37" fmla="*/ 155 h 183"/>
                  <a:gd name="T38" fmla="*/ 14 w 120"/>
                  <a:gd name="T39" fmla="*/ 145 h 183"/>
                  <a:gd name="T40" fmla="*/ 34 w 120"/>
                  <a:gd name="T41" fmla="*/ 132 h 183"/>
                  <a:gd name="T42" fmla="*/ 22 w 120"/>
                  <a:gd name="T43" fmla="*/ 126 h 183"/>
                  <a:gd name="T44" fmla="*/ 49 w 120"/>
                  <a:gd name="T45" fmla="*/ 113 h 183"/>
                  <a:gd name="T46" fmla="*/ 53 w 120"/>
                  <a:gd name="T47" fmla="*/ 96 h 183"/>
                  <a:gd name="T48" fmla="*/ 38 w 120"/>
                  <a:gd name="T49" fmla="*/ 90 h 183"/>
                  <a:gd name="T50" fmla="*/ 45 w 120"/>
                  <a:gd name="T51" fmla="*/ 81 h 183"/>
                  <a:gd name="T52" fmla="*/ 17 w 120"/>
                  <a:gd name="T53" fmla="*/ 86 h 183"/>
                  <a:gd name="T54" fmla="*/ 18 w 120"/>
                  <a:gd name="T55" fmla="*/ 60 h 183"/>
                  <a:gd name="T56" fmla="*/ 5 w 120"/>
                  <a:gd name="T57" fmla="*/ 71 h 183"/>
                  <a:gd name="T58" fmla="*/ 13 w 120"/>
                  <a:gd name="T59" fmla="*/ 44 h 183"/>
                  <a:gd name="T60" fmla="*/ 0 w 120"/>
                  <a:gd name="T61" fmla="*/ 4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0" h="183">
                    <a:moveTo>
                      <a:pt x="0" y="43"/>
                    </a:moveTo>
                    <a:lnTo>
                      <a:pt x="0" y="43"/>
                    </a:lnTo>
                    <a:lnTo>
                      <a:pt x="5" y="19"/>
                    </a:lnTo>
                    <a:lnTo>
                      <a:pt x="18" y="0"/>
                    </a:lnTo>
                    <a:lnTo>
                      <a:pt x="45" y="0"/>
                    </a:lnTo>
                    <a:lnTo>
                      <a:pt x="29" y="23"/>
                    </a:lnTo>
                    <a:lnTo>
                      <a:pt x="66" y="28"/>
                    </a:lnTo>
                    <a:lnTo>
                      <a:pt x="42" y="57"/>
                    </a:lnTo>
                    <a:lnTo>
                      <a:pt x="70" y="67"/>
                    </a:lnTo>
                    <a:lnTo>
                      <a:pt x="96" y="105"/>
                    </a:lnTo>
                    <a:lnTo>
                      <a:pt x="89" y="107"/>
                    </a:lnTo>
                    <a:lnTo>
                      <a:pt x="101" y="116"/>
                    </a:lnTo>
                    <a:lnTo>
                      <a:pt x="94" y="126"/>
                    </a:lnTo>
                    <a:lnTo>
                      <a:pt x="120" y="128"/>
                    </a:lnTo>
                    <a:lnTo>
                      <a:pt x="104" y="153"/>
                    </a:lnTo>
                    <a:lnTo>
                      <a:pt x="115" y="160"/>
                    </a:lnTo>
                    <a:lnTo>
                      <a:pt x="7" y="183"/>
                    </a:lnTo>
                    <a:lnTo>
                      <a:pt x="55" y="149"/>
                    </a:lnTo>
                    <a:lnTo>
                      <a:pt x="41" y="155"/>
                    </a:lnTo>
                    <a:lnTo>
                      <a:pt x="14" y="145"/>
                    </a:lnTo>
                    <a:lnTo>
                      <a:pt x="34" y="132"/>
                    </a:lnTo>
                    <a:lnTo>
                      <a:pt x="22" y="126"/>
                    </a:lnTo>
                    <a:lnTo>
                      <a:pt x="49" y="113"/>
                    </a:lnTo>
                    <a:lnTo>
                      <a:pt x="53" y="96"/>
                    </a:lnTo>
                    <a:lnTo>
                      <a:pt x="38" y="90"/>
                    </a:lnTo>
                    <a:lnTo>
                      <a:pt x="45" y="81"/>
                    </a:lnTo>
                    <a:lnTo>
                      <a:pt x="17" y="86"/>
                    </a:lnTo>
                    <a:lnTo>
                      <a:pt x="18" y="60"/>
                    </a:lnTo>
                    <a:lnTo>
                      <a:pt x="5" y="71"/>
                    </a:lnTo>
                    <a:lnTo>
                      <a:pt x="13" y="44"/>
                    </a:lnTo>
                    <a:lnTo>
                      <a:pt x="0" y="43"/>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60" name="Freeform 610"/>
              <p:cNvSpPr>
                <a:spLocks/>
              </p:cNvSpPr>
              <p:nvPr/>
            </p:nvSpPr>
            <p:spPr bwMode="gray">
              <a:xfrm>
                <a:off x="445" y="2313"/>
                <a:ext cx="17" cy="24"/>
              </a:xfrm>
              <a:custGeom>
                <a:avLst/>
                <a:gdLst>
                  <a:gd name="T0" fmla="*/ 0 w 18"/>
                  <a:gd name="T1" fmla="*/ 8 h 20"/>
                  <a:gd name="T2" fmla="*/ 0 w 18"/>
                  <a:gd name="T3" fmla="*/ 8 h 20"/>
                  <a:gd name="T4" fmla="*/ 2 w 18"/>
                  <a:gd name="T5" fmla="*/ 0 h 20"/>
                  <a:gd name="T6" fmla="*/ 18 w 18"/>
                  <a:gd name="T7" fmla="*/ 12 h 20"/>
                  <a:gd name="T8" fmla="*/ 6 w 18"/>
                  <a:gd name="T9" fmla="*/ 20 h 20"/>
                  <a:gd name="T10" fmla="*/ 0 w 18"/>
                  <a:gd name="T11" fmla="*/ 8 h 20"/>
                </a:gdLst>
                <a:ahLst/>
                <a:cxnLst>
                  <a:cxn ang="0">
                    <a:pos x="T0" y="T1"/>
                  </a:cxn>
                  <a:cxn ang="0">
                    <a:pos x="T2" y="T3"/>
                  </a:cxn>
                  <a:cxn ang="0">
                    <a:pos x="T4" y="T5"/>
                  </a:cxn>
                  <a:cxn ang="0">
                    <a:pos x="T6" y="T7"/>
                  </a:cxn>
                  <a:cxn ang="0">
                    <a:pos x="T8" y="T9"/>
                  </a:cxn>
                  <a:cxn ang="0">
                    <a:pos x="T10" y="T11"/>
                  </a:cxn>
                </a:cxnLst>
                <a:rect l="0" t="0" r="r" b="b"/>
                <a:pathLst>
                  <a:path w="18" h="20">
                    <a:moveTo>
                      <a:pt x="0" y="8"/>
                    </a:moveTo>
                    <a:lnTo>
                      <a:pt x="0" y="8"/>
                    </a:lnTo>
                    <a:lnTo>
                      <a:pt x="2" y="0"/>
                    </a:lnTo>
                    <a:lnTo>
                      <a:pt x="18" y="12"/>
                    </a:lnTo>
                    <a:lnTo>
                      <a:pt x="6" y="20"/>
                    </a:lnTo>
                    <a:lnTo>
                      <a:pt x="0" y="8"/>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61" name="Freeform 611"/>
              <p:cNvSpPr>
                <a:spLocks/>
              </p:cNvSpPr>
              <p:nvPr/>
            </p:nvSpPr>
            <p:spPr bwMode="gray">
              <a:xfrm>
                <a:off x="461" y="1488"/>
                <a:ext cx="37" cy="28"/>
              </a:xfrm>
              <a:custGeom>
                <a:avLst/>
                <a:gdLst>
                  <a:gd name="T0" fmla="*/ 0 w 40"/>
                  <a:gd name="T1" fmla="*/ 11 h 24"/>
                  <a:gd name="T2" fmla="*/ 0 w 40"/>
                  <a:gd name="T3" fmla="*/ 11 h 24"/>
                  <a:gd name="T4" fmla="*/ 12 w 40"/>
                  <a:gd name="T5" fmla="*/ 24 h 24"/>
                  <a:gd name="T6" fmla="*/ 40 w 40"/>
                  <a:gd name="T7" fmla="*/ 4 h 24"/>
                  <a:gd name="T8" fmla="*/ 13 w 40"/>
                  <a:gd name="T9" fmla="*/ 0 h 24"/>
                  <a:gd name="T10" fmla="*/ 17 w 40"/>
                  <a:gd name="T11" fmla="*/ 9 h 24"/>
                  <a:gd name="T12" fmla="*/ 0 w 40"/>
                  <a:gd name="T13" fmla="*/ 11 h 24"/>
                </a:gdLst>
                <a:ahLst/>
                <a:cxnLst>
                  <a:cxn ang="0">
                    <a:pos x="T0" y="T1"/>
                  </a:cxn>
                  <a:cxn ang="0">
                    <a:pos x="T2" y="T3"/>
                  </a:cxn>
                  <a:cxn ang="0">
                    <a:pos x="T4" y="T5"/>
                  </a:cxn>
                  <a:cxn ang="0">
                    <a:pos x="T6" y="T7"/>
                  </a:cxn>
                  <a:cxn ang="0">
                    <a:pos x="T8" y="T9"/>
                  </a:cxn>
                  <a:cxn ang="0">
                    <a:pos x="T10" y="T11"/>
                  </a:cxn>
                  <a:cxn ang="0">
                    <a:pos x="T12" y="T13"/>
                  </a:cxn>
                </a:cxnLst>
                <a:rect l="0" t="0" r="r" b="b"/>
                <a:pathLst>
                  <a:path w="40" h="24">
                    <a:moveTo>
                      <a:pt x="0" y="11"/>
                    </a:moveTo>
                    <a:lnTo>
                      <a:pt x="0" y="11"/>
                    </a:lnTo>
                    <a:lnTo>
                      <a:pt x="12" y="24"/>
                    </a:lnTo>
                    <a:lnTo>
                      <a:pt x="40" y="4"/>
                    </a:lnTo>
                    <a:lnTo>
                      <a:pt x="13" y="0"/>
                    </a:lnTo>
                    <a:lnTo>
                      <a:pt x="17" y="9"/>
                    </a:lnTo>
                    <a:lnTo>
                      <a:pt x="0" y="11"/>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62" name="Freeform 612"/>
              <p:cNvSpPr>
                <a:spLocks/>
              </p:cNvSpPr>
              <p:nvPr/>
            </p:nvSpPr>
            <p:spPr bwMode="gray">
              <a:xfrm>
                <a:off x="704" y="1433"/>
                <a:ext cx="116" cy="134"/>
              </a:xfrm>
              <a:custGeom>
                <a:avLst/>
                <a:gdLst>
                  <a:gd name="T0" fmla="*/ 0 w 124"/>
                  <a:gd name="T1" fmla="*/ 12 h 112"/>
                  <a:gd name="T2" fmla="*/ 0 w 124"/>
                  <a:gd name="T3" fmla="*/ 12 h 112"/>
                  <a:gd name="T4" fmla="*/ 5 w 124"/>
                  <a:gd name="T5" fmla="*/ 28 h 112"/>
                  <a:gd name="T6" fmla="*/ 22 w 124"/>
                  <a:gd name="T7" fmla="*/ 35 h 112"/>
                  <a:gd name="T8" fmla="*/ 30 w 124"/>
                  <a:gd name="T9" fmla="*/ 29 h 112"/>
                  <a:gd name="T10" fmla="*/ 15 w 124"/>
                  <a:gd name="T11" fmla="*/ 21 h 112"/>
                  <a:gd name="T12" fmla="*/ 30 w 124"/>
                  <a:gd name="T13" fmla="*/ 21 h 112"/>
                  <a:gd name="T14" fmla="*/ 43 w 124"/>
                  <a:gd name="T15" fmla="*/ 35 h 112"/>
                  <a:gd name="T16" fmla="*/ 39 w 124"/>
                  <a:gd name="T17" fmla="*/ 10 h 112"/>
                  <a:gd name="T18" fmla="*/ 49 w 124"/>
                  <a:gd name="T19" fmla="*/ 32 h 112"/>
                  <a:gd name="T20" fmla="*/ 75 w 124"/>
                  <a:gd name="T21" fmla="*/ 44 h 112"/>
                  <a:gd name="T22" fmla="*/ 70 w 124"/>
                  <a:gd name="T23" fmla="*/ 60 h 112"/>
                  <a:gd name="T24" fmla="*/ 100 w 124"/>
                  <a:gd name="T25" fmla="*/ 79 h 112"/>
                  <a:gd name="T26" fmla="*/ 92 w 124"/>
                  <a:gd name="T27" fmla="*/ 95 h 112"/>
                  <a:gd name="T28" fmla="*/ 108 w 124"/>
                  <a:gd name="T29" fmla="*/ 82 h 112"/>
                  <a:gd name="T30" fmla="*/ 111 w 124"/>
                  <a:gd name="T31" fmla="*/ 112 h 112"/>
                  <a:gd name="T32" fmla="*/ 123 w 124"/>
                  <a:gd name="T33" fmla="*/ 107 h 112"/>
                  <a:gd name="T34" fmla="*/ 124 w 124"/>
                  <a:gd name="T35" fmla="*/ 84 h 112"/>
                  <a:gd name="T36" fmla="*/ 94 w 124"/>
                  <a:gd name="T37" fmla="*/ 72 h 112"/>
                  <a:gd name="T38" fmla="*/ 40 w 124"/>
                  <a:gd name="T39" fmla="*/ 0 h 112"/>
                  <a:gd name="T40" fmla="*/ 8 w 124"/>
                  <a:gd name="T41" fmla="*/ 21 h 112"/>
                  <a:gd name="T42" fmla="*/ 0 w 124"/>
                  <a:gd name="T4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4" h="112">
                    <a:moveTo>
                      <a:pt x="0" y="12"/>
                    </a:moveTo>
                    <a:lnTo>
                      <a:pt x="0" y="12"/>
                    </a:lnTo>
                    <a:lnTo>
                      <a:pt x="5" y="28"/>
                    </a:lnTo>
                    <a:lnTo>
                      <a:pt x="22" y="35"/>
                    </a:lnTo>
                    <a:lnTo>
                      <a:pt x="30" y="29"/>
                    </a:lnTo>
                    <a:lnTo>
                      <a:pt x="15" y="21"/>
                    </a:lnTo>
                    <a:lnTo>
                      <a:pt x="30" y="21"/>
                    </a:lnTo>
                    <a:lnTo>
                      <a:pt x="43" y="35"/>
                    </a:lnTo>
                    <a:lnTo>
                      <a:pt x="39" y="10"/>
                    </a:lnTo>
                    <a:lnTo>
                      <a:pt x="49" y="32"/>
                    </a:lnTo>
                    <a:lnTo>
                      <a:pt x="75" y="44"/>
                    </a:lnTo>
                    <a:lnTo>
                      <a:pt x="70" y="60"/>
                    </a:lnTo>
                    <a:lnTo>
                      <a:pt x="100" y="79"/>
                    </a:lnTo>
                    <a:lnTo>
                      <a:pt x="92" y="95"/>
                    </a:lnTo>
                    <a:lnTo>
                      <a:pt x="108" y="82"/>
                    </a:lnTo>
                    <a:lnTo>
                      <a:pt x="111" y="112"/>
                    </a:lnTo>
                    <a:lnTo>
                      <a:pt x="123" y="107"/>
                    </a:lnTo>
                    <a:lnTo>
                      <a:pt x="124" y="84"/>
                    </a:lnTo>
                    <a:lnTo>
                      <a:pt x="94" y="72"/>
                    </a:lnTo>
                    <a:lnTo>
                      <a:pt x="40" y="0"/>
                    </a:lnTo>
                    <a:lnTo>
                      <a:pt x="8" y="21"/>
                    </a:lnTo>
                    <a:lnTo>
                      <a:pt x="0" y="12"/>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63" name="Freeform 613"/>
              <p:cNvSpPr>
                <a:spLocks/>
              </p:cNvSpPr>
              <p:nvPr/>
            </p:nvSpPr>
            <p:spPr bwMode="gray">
              <a:xfrm>
                <a:off x="729" y="1476"/>
                <a:ext cx="20" cy="22"/>
              </a:xfrm>
              <a:custGeom>
                <a:avLst/>
                <a:gdLst>
                  <a:gd name="T0" fmla="*/ 0 w 21"/>
                  <a:gd name="T1" fmla="*/ 0 h 18"/>
                  <a:gd name="T2" fmla="*/ 0 w 21"/>
                  <a:gd name="T3" fmla="*/ 0 h 18"/>
                  <a:gd name="T4" fmla="*/ 7 w 21"/>
                  <a:gd name="T5" fmla="*/ 18 h 18"/>
                  <a:gd name="T6" fmla="*/ 7 w 21"/>
                  <a:gd name="T7" fmla="*/ 9 h 18"/>
                  <a:gd name="T8" fmla="*/ 21 w 21"/>
                  <a:gd name="T9" fmla="*/ 17 h 18"/>
                  <a:gd name="T10" fmla="*/ 9 w 21"/>
                  <a:gd name="T11" fmla="*/ 9 h 18"/>
                  <a:gd name="T12" fmla="*/ 21 w 21"/>
                  <a:gd name="T13" fmla="*/ 4 h 18"/>
                  <a:gd name="T14" fmla="*/ 0 w 21"/>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8">
                    <a:moveTo>
                      <a:pt x="0" y="0"/>
                    </a:moveTo>
                    <a:lnTo>
                      <a:pt x="0" y="0"/>
                    </a:lnTo>
                    <a:lnTo>
                      <a:pt x="7" y="18"/>
                    </a:lnTo>
                    <a:lnTo>
                      <a:pt x="7" y="9"/>
                    </a:lnTo>
                    <a:lnTo>
                      <a:pt x="21" y="17"/>
                    </a:lnTo>
                    <a:lnTo>
                      <a:pt x="9" y="9"/>
                    </a:lnTo>
                    <a:lnTo>
                      <a:pt x="21" y="4"/>
                    </a:lnTo>
                    <a:lnTo>
                      <a:pt x="0" y="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64" name="Freeform 614"/>
              <p:cNvSpPr>
                <a:spLocks/>
              </p:cNvSpPr>
              <p:nvPr/>
            </p:nvSpPr>
            <p:spPr bwMode="gray">
              <a:xfrm>
                <a:off x="737" y="1495"/>
                <a:ext cx="13" cy="33"/>
              </a:xfrm>
              <a:custGeom>
                <a:avLst/>
                <a:gdLst>
                  <a:gd name="T0" fmla="*/ 0 w 13"/>
                  <a:gd name="T1" fmla="*/ 0 h 27"/>
                  <a:gd name="T2" fmla="*/ 0 w 13"/>
                  <a:gd name="T3" fmla="*/ 0 h 27"/>
                  <a:gd name="T4" fmla="*/ 12 w 13"/>
                  <a:gd name="T5" fmla="*/ 5 h 27"/>
                  <a:gd name="T6" fmla="*/ 13 w 13"/>
                  <a:gd name="T7" fmla="*/ 27 h 27"/>
                  <a:gd name="T8" fmla="*/ 0 w 13"/>
                  <a:gd name="T9" fmla="*/ 0 h 27"/>
                </a:gdLst>
                <a:ahLst/>
                <a:cxnLst>
                  <a:cxn ang="0">
                    <a:pos x="T0" y="T1"/>
                  </a:cxn>
                  <a:cxn ang="0">
                    <a:pos x="T2" y="T3"/>
                  </a:cxn>
                  <a:cxn ang="0">
                    <a:pos x="T4" y="T5"/>
                  </a:cxn>
                  <a:cxn ang="0">
                    <a:pos x="T6" y="T7"/>
                  </a:cxn>
                  <a:cxn ang="0">
                    <a:pos x="T8" y="T9"/>
                  </a:cxn>
                </a:cxnLst>
                <a:rect l="0" t="0" r="r" b="b"/>
                <a:pathLst>
                  <a:path w="13" h="27">
                    <a:moveTo>
                      <a:pt x="0" y="0"/>
                    </a:moveTo>
                    <a:lnTo>
                      <a:pt x="0" y="0"/>
                    </a:lnTo>
                    <a:lnTo>
                      <a:pt x="12" y="5"/>
                    </a:lnTo>
                    <a:lnTo>
                      <a:pt x="13" y="27"/>
                    </a:lnTo>
                    <a:lnTo>
                      <a:pt x="0" y="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65" name="Freeform 615"/>
              <p:cNvSpPr>
                <a:spLocks/>
              </p:cNvSpPr>
              <p:nvPr/>
            </p:nvSpPr>
            <p:spPr bwMode="gray">
              <a:xfrm>
                <a:off x="751" y="1478"/>
                <a:ext cx="14" cy="22"/>
              </a:xfrm>
              <a:custGeom>
                <a:avLst/>
                <a:gdLst>
                  <a:gd name="T0" fmla="*/ 0 w 16"/>
                  <a:gd name="T1" fmla="*/ 0 h 18"/>
                  <a:gd name="T2" fmla="*/ 0 w 16"/>
                  <a:gd name="T3" fmla="*/ 0 h 18"/>
                  <a:gd name="T4" fmla="*/ 4 w 16"/>
                  <a:gd name="T5" fmla="*/ 18 h 18"/>
                  <a:gd name="T6" fmla="*/ 13 w 16"/>
                  <a:gd name="T7" fmla="*/ 18 h 18"/>
                  <a:gd name="T8" fmla="*/ 9 w 16"/>
                  <a:gd name="T9" fmla="*/ 2 h 18"/>
                  <a:gd name="T10" fmla="*/ 16 w 16"/>
                  <a:gd name="T11" fmla="*/ 13 h 18"/>
                  <a:gd name="T12" fmla="*/ 10 w 16"/>
                  <a:gd name="T13" fmla="*/ 0 h 18"/>
                  <a:gd name="T14" fmla="*/ 0 w 16"/>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8">
                    <a:moveTo>
                      <a:pt x="0" y="0"/>
                    </a:moveTo>
                    <a:lnTo>
                      <a:pt x="0" y="0"/>
                    </a:lnTo>
                    <a:lnTo>
                      <a:pt x="4" y="18"/>
                    </a:lnTo>
                    <a:lnTo>
                      <a:pt x="13" y="18"/>
                    </a:lnTo>
                    <a:lnTo>
                      <a:pt x="9" y="2"/>
                    </a:lnTo>
                    <a:lnTo>
                      <a:pt x="16" y="13"/>
                    </a:lnTo>
                    <a:lnTo>
                      <a:pt x="10" y="0"/>
                    </a:lnTo>
                    <a:lnTo>
                      <a:pt x="0" y="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66" name="Freeform 616"/>
              <p:cNvSpPr>
                <a:spLocks/>
              </p:cNvSpPr>
              <p:nvPr/>
            </p:nvSpPr>
            <p:spPr bwMode="gray">
              <a:xfrm>
                <a:off x="763" y="1509"/>
                <a:ext cx="13" cy="14"/>
              </a:xfrm>
              <a:custGeom>
                <a:avLst/>
                <a:gdLst>
                  <a:gd name="T0" fmla="*/ 0 w 13"/>
                  <a:gd name="T1" fmla="*/ 0 h 12"/>
                  <a:gd name="T2" fmla="*/ 0 w 13"/>
                  <a:gd name="T3" fmla="*/ 0 h 12"/>
                  <a:gd name="T4" fmla="*/ 12 w 13"/>
                  <a:gd name="T5" fmla="*/ 12 h 12"/>
                  <a:gd name="T6" fmla="*/ 13 w 13"/>
                  <a:gd name="T7" fmla="*/ 0 h 12"/>
                  <a:gd name="T8" fmla="*/ 0 w 13"/>
                  <a:gd name="T9" fmla="*/ 0 h 12"/>
                </a:gdLst>
                <a:ahLst/>
                <a:cxnLst>
                  <a:cxn ang="0">
                    <a:pos x="T0" y="T1"/>
                  </a:cxn>
                  <a:cxn ang="0">
                    <a:pos x="T2" y="T3"/>
                  </a:cxn>
                  <a:cxn ang="0">
                    <a:pos x="T4" y="T5"/>
                  </a:cxn>
                  <a:cxn ang="0">
                    <a:pos x="T6" y="T7"/>
                  </a:cxn>
                  <a:cxn ang="0">
                    <a:pos x="T8" y="T9"/>
                  </a:cxn>
                </a:cxnLst>
                <a:rect l="0" t="0" r="r" b="b"/>
                <a:pathLst>
                  <a:path w="13" h="12">
                    <a:moveTo>
                      <a:pt x="0" y="0"/>
                    </a:moveTo>
                    <a:lnTo>
                      <a:pt x="0" y="0"/>
                    </a:lnTo>
                    <a:lnTo>
                      <a:pt x="12" y="12"/>
                    </a:lnTo>
                    <a:lnTo>
                      <a:pt x="13" y="0"/>
                    </a:lnTo>
                    <a:lnTo>
                      <a:pt x="0" y="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67" name="Freeform 617"/>
              <p:cNvSpPr>
                <a:spLocks/>
              </p:cNvSpPr>
              <p:nvPr/>
            </p:nvSpPr>
            <p:spPr bwMode="gray">
              <a:xfrm>
                <a:off x="767" y="1528"/>
                <a:ext cx="19" cy="33"/>
              </a:xfrm>
              <a:custGeom>
                <a:avLst/>
                <a:gdLst>
                  <a:gd name="T0" fmla="*/ 0 w 20"/>
                  <a:gd name="T1" fmla="*/ 0 h 28"/>
                  <a:gd name="T2" fmla="*/ 0 w 20"/>
                  <a:gd name="T3" fmla="*/ 0 h 28"/>
                  <a:gd name="T4" fmla="*/ 15 w 20"/>
                  <a:gd name="T5" fmla="*/ 10 h 28"/>
                  <a:gd name="T6" fmla="*/ 20 w 20"/>
                  <a:gd name="T7" fmla="*/ 28 h 28"/>
                  <a:gd name="T8" fmla="*/ 0 w 20"/>
                  <a:gd name="T9" fmla="*/ 0 h 28"/>
                </a:gdLst>
                <a:ahLst/>
                <a:cxnLst>
                  <a:cxn ang="0">
                    <a:pos x="T0" y="T1"/>
                  </a:cxn>
                  <a:cxn ang="0">
                    <a:pos x="T2" y="T3"/>
                  </a:cxn>
                  <a:cxn ang="0">
                    <a:pos x="T4" y="T5"/>
                  </a:cxn>
                  <a:cxn ang="0">
                    <a:pos x="T6" y="T7"/>
                  </a:cxn>
                  <a:cxn ang="0">
                    <a:pos x="T8" y="T9"/>
                  </a:cxn>
                </a:cxnLst>
                <a:rect l="0" t="0" r="r" b="b"/>
                <a:pathLst>
                  <a:path w="20" h="28">
                    <a:moveTo>
                      <a:pt x="0" y="0"/>
                    </a:moveTo>
                    <a:lnTo>
                      <a:pt x="0" y="0"/>
                    </a:lnTo>
                    <a:lnTo>
                      <a:pt x="15" y="10"/>
                    </a:lnTo>
                    <a:lnTo>
                      <a:pt x="20" y="28"/>
                    </a:lnTo>
                    <a:lnTo>
                      <a:pt x="0" y="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68" name="Freeform 618"/>
              <p:cNvSpPr>
                <a:spLocks/>
              </p:cNvSpPr>
              <p:nvPr/>
            </p:nvSpPr>
            <p:spPr bwMode="gray">
              <a:xfrm>
                <a:off x="798" y="1537"/>
                <a:ext cx="10" cy="19"/>
              </a:xfrm>
              <a:custGeom>
                <a:avLst/>
                <a:gdLst>
                  <a:gd name="T0" fmla="*/ 0 w 11"/>
                  <a:gd name="T1" fmla="*/ 9 h 16"/>
                  <a:gd name="T2" fmla="*/ 0 w 11"/>
                  <a:gd name="T3" fmla="*/ 9 h 16"/>
                  <a:gd name="T4" fmla="*/ 6 w 11"/>
                  <a:gd name="T5" fmla="*/ 0 h 16"/>
                  <a:gd name="T6" fmla="*/ 11 w 11"/>
                  <a:gd name="T7" fmla="*/ 16 h 16"/>
                  <a:gd name="T8" fmla="*/ 0 w 11"/>
                  <a:gd name="T9" fmla="*/ 9 h 16"/>
                </a:gdLst>
                <a:ahLst/>
                <a:cxnLst>
                  <a:cxn ang="0">
                    <a:pos x="T0" y="T1"/>
                  </a:cxn>
                  <a:cxn ang="0">
                    <a:pos x="T2" y="T3"/>
                  </a:cxn>
                  <a:cxn ang="0">
                    <a:pos x="T4" y="T5"/>
                  </a:cxn>
                  <a:cxn ang="0">
                    <a:pos x="T6" y="T7"/>
                  </a:cxn>
                  <a:cxn ang="0">
                    <a:pos x="T8" y="T9"/>
                  </a:cxn>
                </a:cxnLst>
                <a:rect l="0" t="0" r="r" b="b"/>
                <a:pathLst>
                  <a:path w="11" h="16">
                    <a:moveTo>
                      <a:pt x="0" y="9"/>
                    </a:moveTo>
                    <a:lnTo>
                      <a:pt x="0" y="9"/>
                    </a:lnTo>
                    <a:lnTo>
                      <a:pt x="6" y="0"/>
                    </a:lnTo>
                    <a:lnTo>
                      <a:pt x="11" y="16"/>
                    </a:lnTo>
                    <a:lnTo>
                      <a:pt x="0" y="9"/>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69" name="Freeform 619"/>
              <p:cNvSpPr>
                <a:spLocks/>
              </p:cNvSpPr>
              <p:nvPr/>
            </p:nvSpPr>
            <p:spPr bwMode="gray">
              <a:xfrm>
                <a:off x="5430" y="1327"/>
                <a:ext cx="44" cy="17"/>
              </a:xfrm>
              <a:custGeom>
                <a:avLst/>
                <a:gdLst>
                  <a:gd name="T0" fmla="*/ 0 w 47"/>
                  <a:gd name="T1" fmla="*/ 5 h 15"/>
                  <a:gd name="T2" fmla="*/ 0 w 47"/>
                  <a:gd name="T3" fmla="*/ 5 h 15"/>
                  <a:gd name="T4" fmla="*/ 29 w 47"/>
                  <a:gd name="T5" fmla="*/ 0 h 15"/>
                  <a:gd name="T6" fmla="*/ 47 w 47"/>
                  <a:gd name="T7" fmla="*/ 7 h 15"/>
                  <a:gd name="T8" fmla="*/ 38 w 47"/>
                  <a:gd name="T9" fmla="*/ 15 h 15"/>
                  <a:gd name="T10" fmla="*/ 0 w 47"/>
                  <a:gd name="T11" fmla="*/ 5 h 15"/>
                </a:gdLst>
                <a:ahLst/>
                <a:cxnLst>
                  <a:cxn ang="0">
                    <a:pos x="T0" y="T1"/>
                  </a:cxn>
                  <a:cxn ang="0">
                    <a:pos x="T2" y="T3"/>
                  </a:cxn>
                  <a:cxn ang="0">
                    <a:pos x="T4" y="T5"/>
                  </a:cxn>
                  <a:cxn ang="0">
                    <a:pos x="T6" y="T7"/>
                  </a:cxn>
                  <a:cxn ang="0">
                    <a:pos x="T8" y="T9"/>
                  </a:cxn>
                  <a:cxn ang="0">
                    <a:pos x="T10" y="T11"/>
                  </a:cxn>
                </a:cxnLst>
                <a:rect l="0" t="0" r="r" b="b"/>
                <a:pathLst>
                  <a:path w="47" h="15">
                    <a:moveTo>
                      <a:pt x="0" y="5"/>
                    </a:moveTo>
                    <a:lnTo>
                      <a:pt x="0" y="5"/>
                    </a:lnTo>
                    <a:lnTo>
                      <a:pt x="29" y="0"/>
                    </a:lnTo>
                    <a:lnTo>
                      <a:pt x="47" y="7"/>
                    </a:lnTo>
                    <a:lnTo>
                      <a:pt x="38" y="15"/>
                    </a:lnTo>
                    <a:lnTo>
                      <a:pt x="0" y="5"/>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70" name="Freeform 620"/>
              <p:cNvSpPr>
                <a:spLocks/>
              </p:cNvSpPr>
              <p:nvPr/>
            </p:nvSpPr>
            <p:spPr bwMode="gray">
              <a:xfrm>
                <a:off x="1857" y="3252"/>
                <a:ext cx="76" cy="97"/>
              </a:xfrm>
              <a:custGeom>
                <a:avLst/>
                <a:gdLst>
                  <a:gd name="T0" fmla="*/ 0 w 81"/>
                  <a:gd name="T1" fmla="*/ 66 h 82"/>
                  <a:gd name="T2" fmla="*/ 0 w 81"/>
                  <a:gd name="T3" fmla="*/ 66 h 82"/>
                  <a:gd name="T4" fmla="*/ 14 w 81"/>
                  <a:gd name="T5" fmla="*/ 2 h 82"/>
                  <a:gd name="T6" fmla="*/ 25 w 81"/>
                  <a:gd name="T7" fmla="*/ 0 h 82"/>
                  <a:gd name="T8" fmla="*/ 71 w 81"/>
                  <a:gd name="T9" fmla="*/ 32 h 82"/>
                  <a:gd name="T10" fmla="*/ 81 w 81"/>
                  <a:gd name="T11" fmla="*/ 45 h 82"/>
                  <a:gd name="T12" fmla="*/ 78 w 81"/>
                  <a:gd name="T13" fmla="*/ 62 h 82"/>
                  <a:gd name="T14" fmla="*/ 56 w 81"/>
                  <a:gd name="T15" fmla="*/ 82 h 82"/>
                  <a:gd name="T16" fmla="*/ 0 w 81"/>
                  <a:gd name="T17" fmla="*/ 6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2">
                    <a:moveTo>
                      <a:pt x="0" y="66"/>
                    </a:moveTo>
                    <a:lnTo>
                      <a:pt x="0" y="66"/>
                    </a:lnTo>
                    <a:lnTo>
                      <a:pt x="14" y="2"/>
                    </a:lnTo>
                    <a:lnTo>
                      <a:pt x="25" y="0"/>
                    </a:lnTo>
                    <a:lnTo>
                      <a:pt x="71" y="32"/>
                    </a:lnTo>
                    <a:lnTo>
                      <a:pt x="81" y="45"/>
                    </a:lnTo>
                    <a:lnTo>
                      <a:pt x="78" y="62"/>
                    </a:lnTo>
                    <a:lnTo>
                      <a:pt x="56" y="82"/>
                    </a:lnTo>
                    <a:lnTo>
                      <a:pt x="0" y="66"/>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71" name="Freeform 621"/>
              <p:cNvSpPr>
                <a:spLocks/>
              </p:cNvSpPr>
              <p:nvPr/>
            </p:nvSpPr>
            <p:spPr bwMode="gray">
              <a:xfrm>
                <a:off x="4187" y="2253"/>
                <a:ext cx="100" cy="275"/>
              </a:xfrm>
              <a:custGeom>
                <a:avLst/>
                <a:gdLst>
                  <a:gd name="T0" fmla="*/ 0 w 107"/>
                  <a:gd name="T1" fmla="*/ 12 h 231"/>
                  <a:gd name="T2" fmla="*/ 0 w 107"/>
                  <a:gd name="T3" fmla="*/ 12 h 231"/>
                  <a:gd name="T4" fmla="*/ 16 w 107"/>
                  <a:gd name="T5" fmla="*/ 36 h 231"/>
                  <a:gd name="T6" fmla="*/ 37 w 107"/>
                  <a:gd name="T7" fmla="*/ 46 h 231"/>
                  <a:gd name="T8" fmla="*/ 26 w 107"/>
                  <a:gd name="T9" fmla="*/ 63 h 231"/>
                  <a:gd name="T10" fmla="*/ 64 w 107"/>
                  <a:gd name="T11" fmla="*/ 95 h 231"/>
                  <a:gd name="T12" fmla="*/ 81 w 107"/>
                  <a:gd name="T13" fmla="*/ 136 h 231"/>
                  <a:gd name="T14" fmla="*/ 82 w 107"/>
                  <a:gd name="T15" fmla="*/ 172 h 231"/>
                  <a:gd name="T16" fmla="*/ 36 w 107"/>
                  <a:gd name="T17" fmla="*/ 202 h 231"/>
                  <a:gd name="T18" fmla="*/ 44 w 107"/>
                  <a:gd name="T19" fmla="*/ 231 h 231"/>
                  <a:gd name="T20" fmla="*/ 59 w 107"/>
                  <a:gd name="T21" fmla="*/ 211 h 231"/>
                  <a:gd name="T22" fmla="*/ 67 w 107"/>
                  <a:gd name="T23" fmla="*/ 216 h 231"/>
                  <a:gd name="T24" fmla="*/ 70 w 107"/>
                  <a:gd name="T25" fmla="*/ 204 h 231"/>
                  <a:gd name="T26" fmla="*/ 107 w 107"/>
                  <a:gd name="T27" fmla="*/ 183 h 231"/>
                  <a:gd name="T28" fmla="*/ 102 w 107"/>
                  <a:gd name="T29" fmla="*/ 125 h 231"/>
                  <a:gd name="T30" fmla="*/ 52 w 107"/>
                  <a:gd name="T31" fmla="*/ 71 h 231"/>
                  <a:gd name="T32" fmla="*/ 58 w 107"/>
                  <a:gd name="T33" fmla="*/ 53 h 231"/>
                  <a:gd name="T34" fmla="*/ 88 w 107"/>
                  <a:gd name="T35" fmla="*/ 27 h 231"/>
                  <a:gd name="T36" fmla="*/ 47 w 107"/>
                  <a:gd name="T37" fmla="*/ 0 h 231"/>
                  <a:gd name="T38" fmla="*/ 0 w 107"/>
                  <a:gd name="T39"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7" h="231">
                    <a:moveTo>
                      <a:pt x="0" y="12"/>
                    </a:moveTo>
                    <a:lnTo>
                      <a:pt x="0" y="12"/>
                    </a:lnTo>
                    <a:lnTo>
                      <a:pt x="16" y="36"/>
                    </a:lnTo>
                    <a:lnTo>
                      <a:pt x="37" y="46"/>
                    </a:lnTo>
                    <a:lnTo>
                      <a:pt x="26" y="63"/>
                    </a:lnTo>
                    <a:lnTo>
                      <a:pt x="64" y="95"/>
                    </a:lnTo>
                    <a:lnTo>
                      <a:pt x="81" y="136"/>
                    </a:lnTo>
                    <a:lnTo>
                      <a:pt x="82" y="172"/>
                    </a:lnTo>
                    <a:lnTo>
                      <a:pt x="36" y="202"/>
                    </a:lnTo>
                    <a:lnTo>
                      <a:pt x="44" y="231"/>
                    </a:lnTo>
                    <a:lnTo>
                      <a:pt x="59" y="211"/>
                    </a:lnTo>
                    <a:lnTo>
                      <a:pt x="67" y="216"/>
                    </a:lnTo>
                    <a:lnTo>
                      <a:pt x="70" y="204"/>
                    </a:lnTo>
                    <a:lnTo>
                      <a:pt x="107" y="183"/>
                    </a:lnTo>
                    <a:lnTo>
                      <a:pt x="102" y="125"/>
                    </a:lnTo>
                    <a:lnTo>
                      <a:pt x="52" y="71"/>
                    </a:lnTo>
                    <a:lnTo>
                      <a:pt x="58" y="53"/>
                    </a:lnTo>
                    <a:lnTo>
                      <a:pt x="88" y="27"/>
                    </a:lnTo>
                    <a:lnTo>
                      <a:pt x="47" y="0"/>
                    </a:lnTo>
                    <a:lnTo>
                      <a:pt x="0" y="12"/>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72" name="Freeform 622"/>
              <p:cNvSpPr>
                <a:spLocks/>
              </p:cNvSpPr>
              <p:nvPr/>
            </p:nvSpPr>
            <p:spPr bwMode="gray">
              <a:xfrm>
                <a:off x="3335" y="2332"/>
                <a:ext cx="140" cy="119"/>
              </a:xfrm>
              <a:custGeom>
                <a:avLst/>
                <a:gdLst>
                  <a:gd name="T0" fmla="*/ 0 w 150"/>
                  <a:gd name="T1" fmla="*/ 100 h 100"/>
                  <a:gd name="T2" fmla="*/ 0 w 150"/>
                  <a:gd name="T3" fmla="*/ 100 h 100"/>
                  <a:gd name="T4" fmla="*/ 40 w 150"/>
                  <a:gd name="T5" fmla="*/ 78 h 100"/>
                  <a:gd name="T6" fmla="*/ 33 w 150"/>
                  <a:gd name="T7" fmla="*/ 67 h 100"/>
                  <a:gd name="T8" fmla="*/ 45 w 150"/>
                  <a:gd name="T9" fmla="*/ 55 h 100"/>
                  <a:gd name="T10" fmla="*/ 83 w 150"/>
                  <a:gd name="T11" fmla="*/ 11 h 100"/>
                  <a:gd name="T12" fmla="*/ 134 w 150"/>
                  <a:gd name="T13" fmla="*/ 0 h 100"/>
                  <a:gd name="T14" fmla="*/ 150 w 150"/>
                  <a:gd name="T15" fmla="*/ 40 h 100"/>
                  <a:gd name="T16" fmla="*/ 137 w 150"/>
                  <a:gd name="T17" fmla="*/ 55 h 100"/>
                  <a:gd name="T18" fmla="*/ 80 w 150"/>
                  <a:gd name="T19" fmla="*/ 81 h 100"/>
                  <a:gd name="T20" fmla="*/ 0 w 150"/>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00">
                    <a:moveTo>
                      <a:pt x="0" y="100"/>
                    </a:moveTo>
                    <a:lnTo>
                      <a:pt x="0" y="100"/>
                    </a:lnTo>
                    <a:lnTo>
                      <a:pt x="40" y="78"/>
                    </a:lnTo>
                    <a:lnTo>
                      <a:pt x="33" y="67"/>
                    </a:lnTo>
                    <a:lnTo>
                      <a:pt x="45" y="55"/>
                    </a:lnTo>
                    <a:lnTo>
                      <a:pt x="83" y="11"/>
                    </a:lnTo>
                    <a:lnTo>
                      <a:pt x="134" y="0"/>
                    </a:lnTo>
                    <a:lnTo>
                      <a:pt x="150" y="40"/>
                    </a:lnTo>
                    <a:lnTo>
                      <a:pt x="137" y="55"/>
                    </a:lnTo>
                    <a:lnTo>
                      <a:pt x="80" y="81"/>
                    </a:lnTo>
                    <a:lnTo>
                      <a:pt x="0" y="10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73" name="Freeform 623"/>
              <p:cNvSpPr>
                <a:spLocks/>
              </p:cNvSpPr>
              <p:nvPr/>
            </p:nvSpPr>
            <p:spPr bwMode="gray">
              <a:xfrm>
                <a:off x="3323" y="2366"/>
                <a:ext cx="54" cy="85"/>
              </a:xfrm>
              <a:custGeom>
                <a:avLst/>
                <a:gdLst>
                  <a:gd name="T0" fmla="*/ 0 w 58"/>
                  <a:gd name="T1" fmla="*/ 14 h 72"/>
                  <a:gd name="T2" fmla="*/ 0 w 58"/>
                  <a:gd name="T3" fmla="*/ 14 h 72"/>
                  <a:gd name="T4" fmla="*/ 13 w 58"/>
                  <a:gd name="T5" fmla="*/ 72 h 72"/>
                  <a:gd name="T6" fmla="*/ 53 w 58"/>
                  <a:gd name="T7" fmla="*/ 50 h 72"/>
                  <a:gd name="T8" fmla="*/ 46 w 58"/>
                  <a:gd name="T9" fmla="*/ 39 h 72"/>
                  <a:gd name="T10" fmla="*/ 58 w 58"/>
                  <a:gd name="T11" fmla="*/ 27 h 72"/>
                  <a:gd name="T12" fmla="*/ 58 w 58"/>
                  <a:gd name="T13" fmla="*/ 10 h 72"/>
                  <a:gd name="T14" fmla="*/ 29 w 58"/>
                  <a:gd name="T15" fmla="*/ 0 h 72"/>
                  <a:gd name="T16" fmla="*/ 0 w 58"/>
                  <a:gd name="T17" fmla="*/ 1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72">
                    <a:moveTo>
                      <a:pt x="0" y="14"/>
                    </a:moveTo>
                    <a:lnTo>
                      <a:pt x="0" y="14"/>
                    </a:lnTo>
                    <a:lnTo>
                      <a:pt x="13" y="72"/>
                    </a:lnTo>
                    <a:lnTo>
                      <a:pt x="53" y="50"/>
                    </a:lnTo>
                    <a:lnTo>
                      <a:pt x="46" y="39"/>
                    </a:lnTo>
                    <a:lnTo>
                      <a:pt x="58" y="27"/>
                    </a:lnTo>
                    <a:lnTo>
                      <a:pt x="58" y="10"/>
                    </a:lnTo>
                    <a:lnTo>
                      <a:pt x="29" y="0"/>
                    </a:lnTo>
                    <a:lnTo>
                      <a:pt x="0" y="14"/>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74" name="Freeform 624"/>
              <p:cNvSpPr>
                <a:spLocks/>
              </p:cNvSpPr>
              <p:nvPr/>
            </p:nvSpPr>
            <p:spPr bwMode="gray">
              <a:xfrm>
                <a:off x="2904" y="1756"/>
                <a:ext cx="136" cy="136"/>
              </a:xfrm>
              <a:custGeom>
                <a:avLst/>
                <a:gdLst>
                  <a:gd name="T0" fmla="*/ 0 w 145"/>
                  <a:gd name="T1" fmla="*/ 27 h 114"/>
                  <a:gd name="T2" fmla="*/ 0 w 145"/>
                  <a:gd name="T3" fmla="*/ 27 h 114"/>
                  <a:gd name="T4" fmla="*/ 0 w 145"/>
                  <a:gd name="T5" fmla="*/ 9 h 114"/>
                  <a:gd name="T6" fmla="*/ 37 w 145"/>
                  <a:gd name="T7" fmla="*/ 0 h 114"/>
                  <a:gd name="T8" fmla="*/ 67 w 145"/>
                  <a:gd name="T9" fmla="*/ 23 h 114"/>
                  <a:gd name="T10" fmla="*/ 101 w 145"/>
                  <a:gd name="T11" fmla="*/ 17 h 114"/>
                  <a:gd name="T12" fmla="*/ 142 w 145"/>
                  <a:gd name="T13" fmla="*/ 52 h 114"/>
                  <a:gd name="T14" fmla="*/ 136 w 145"/>
                  <a:gd name="T15" fmla="*/ 88 h 114"/>
                  <a:gd name="T16" fmla="*/ 145 w 145"/>
                  <a:gd name="T17" fmla="*/ 106 h 114"/>
                  <a:gd name="T18" fmla="*/ 115 w 145"/>
                  <a:gd name="T19" fmla="*/ 114 h 114"/>
                  <a:gd name="T20" fmla="*/ 100 w 145"/>
                  <a:gd name="T21" fmla="*/ 83 h 114"/>
                  <a:gd name="T22" fmla="*/ 88 w 145"/>
                  <a:gd name="T23" fmla="*/ 95 h 114"/>
                  <a:gd name="T24" fmla="*/ 37 w 145"/>
                  <a:gd name="T25" fmla="*/ 64 h 114"/>
                  <a:gd name="T26" fmla="*/ 14 w 145"/>
                  <a:gd name="T27" fmla="*/ 32 h 114"/>
                  <a:gd name="T28" fmla="*/ 2 w 145"/>
                  <a:gd name="T29" fmla="*/ 39 h 114"/>
                  <a:gd name="T30" fmla="*/ 0 w 145"/>
                  <a:gd name="T31"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114">
                    <a:moveTo>
                      <a:pt x="0" y="27"/>
                    </a:moveTo>
                    <a:lnTo>
                      <a:pt x="0" y="27"/>
                    </a:lnTo>
                    <a:lnTo>
                      <a:pt x="0" y="9"/>
                    </a:lnTo>
                    <a:lnTo>
                      <a:pt x="37" y="0"/>
                    </a:lnTo>
                    <a:lnTo>
                      <a:pt x="67" y="23"/>
                    </a:lnTo>
                    <a:lnTo>
                      <a:pt x="101" y="17"/>
                    </a:lnTo>
                    <a:lnTo>
                      <a:pt x="142" y="52"/>
                    </a:lnTo>
                    <a:lnTo>
                      <a:pt x="136" y="88"/>
                    </a:lnTo>
                    <a:lnTo>
                      <a:pt x="145" y="106"/>
                    </a:lnTo>
                    <a:lnTo>
                      <a:pt x="115" y="114"/>
                    </a:lnTo>
                    <a:lnTo>
                      <a:pt x="100" y="83"/>
                    </a:lnTo>
                    <a:lnTo>
                      <a:pt x="88" y="95"/>
                    </a:lnTo>
                    <a:lnTo>
                      <a:pt x="37" y="64"/>
                    </a:lnTo>
                    <a:lnTo>
                      <a:pt x="14" y="32"/>
                    </a:lnTo>
                    <a:lnTo>
                      <a:pt x="2" y="39"/>
                    </a:lnTo>
                    <a:lnTo>
                      <a:pt x="0" y="27"/>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75" name="Freeform 625"/>
              <p:cNvSpPr>
                <a:spLocks/>
              </p:cNvSpPr>
              <p:nvPr/>
            </p:nvSpPr>
            <p:spPr bwMode="gray">
              <a:xfrm>
                <a:off x="2879" y="2769"/>
                <a:ext cx="16" cy="22"/>
              </a:xfrm>
              <a:custGeom>
                <a:avLst/>
                <a:gdLst>
                  <a:gd name="T0" fmla="*/ 0 w 16"/>
                  <a:gd name="T1" fmla="*/ 6 h 18"/>
                  <a:gd name="T2" fmla="*/ 0 w 16"/>
                  <a:gd name="T3" fmla="*/ 6 h 18"/>
                  <a:gd name="T4" fmla="*/ 5 w 16"/>
                  <a:gd name="T5" fmla="*/ 18 h 18"/>
                  <a:gd name="T6" fmla="*/ 16 w 16"/>
                  <a:gd name="T7" fmla="*/ 0 h 18"/>
                  <a:gd name="T8" fmla="*/ 0 w 16"/>
                  <a:gd name="T9" fmla="*/ 6 h 18"/>
                </a:gdLst>
                <a:ahLst/>
                <a:cxnLst>
                  <a:cxn ang="0">
                    <a:pos x="T0" y="T1"/>
                  </a:cxn>
                  <a:cxn ang="0">
                    <a:pos x="T2" y="T3"/>
                  </a:cxn>
                  <a:cxn ang="0">
                    <a:pos x="T4" y="T5"/>
                  </a:cxn>
                  <a:cxn ang="0">
                    <a:pos x="T6" y="T7"/>
                  </a:cxn>
                  <a:cxn ang="0">
                    <a:pos x="T8" y="T9"/>
                  </a:cxn>
                </a:cxnLst>
                <a:rect l="0" t="0" r="r" b="b"/>
                <a:pathLst>
                  <a:path w="16" h="18">
                    <a:moveTo>
                      <a:pt x="0" y="6"/>
                    </a:moveTo>
                    <a:lnTo>
                      <a:pt x="0" y="6"/>
                    </a:lnTo>
                    <a:lnTo>
                      <a:pt x="5" y="18"/>
                    </a:lnTo>
                    <a:lnTo>
                      <a:pt x="16" y="0"/>
                    </a:lnTo>
                    <a:lnTo>
                      <a:pt x="0" y="6"/>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76" name="Freeform 626"/>
              <p:cNvSpPr>
                <a:spLocks/>
              </p:cNvSpPr>
              <p:nvPr/>
            </p:nvSpPr>
            <p:spPr bwMode="gray">
              <a:xfrm>
                <a:off x="3128" y="2728"/>
                <a:ext cx="24" cy="35"/>
              </a:xfrm>
              <a:custGeom>
                <a:avLst/>
                <a:gdLst>
                  <a:gd name="T0" fmla="*/ 0 w 27"/>
                  <a:gd name="T1" fmla="*/ 5 h 30"/>
                  <a:gd name="T2" fmla="*/ 0 w 27"/>
                  <a:gd name="T3" fmla="*/ 5 h 30"/>
                  <a:gd name="T4" fmla="*/ 4 w 27"/>
                  <a:gd name="T5" fmla="*/ 17 h 30"/>
                  <a:gd name="T6" fmla="*/ 9 w 27"/>
                  <a:gd name="T7" fmla="*/ 30 h 30"/>
                  <a:gd name="T8" fmla="*/ 27 w 27"/>
                  <a:gd name="T9" fmla="*/ 13 h 30"/>
                  <a:gd name="T10" fmla="*/ 26 w 27"/>
                  <a:gd name="T11" fmla="*/ 0 h 30"/>
                  <a:gd name="T12" fmla="*/ 0 w 27"/>
                  <a:gd name="T13" fmla="*/ 5 h 30"/>
                </a:gdLst>
                <a:ahLst/>
                <a:cxnLst>
                  <a:cxn ang="0">
                    <a:pos x="T0" y="T1"/>
                  </a:cxn>
                  <a:cxn ang="0">
                    <a:pos x="T2" y="T3"/>
                  </a:cxn>
                  <a:cxn ang="0">
                    <a:pos x="T4" y="T5"/>
                  </a:cxn>
                  <a:cxn ang="0">
                    <a:pos x="T6" y="T7"/>
                  </a:cxn>
                  <a:cxn ang="0">
                    <a:pos x="T8" y="T9"/>
                  </a:cxn>
                  <a:cxn ang="0">
                    <a:pos x="T10" y="T11"/>
                  </a:cxn>
                  <a:cxn ang="0">
                    <a:pos x="T12" y="T13"/>
                  </a:cxn>
                </a:cxnLst>
                <a:rect l="0" t="0" r="r" b="b"/>
                <a:pathLst>
                  <a:path w="27" h="30">
                    <a:moveTo>
                      <a:pt x="0" y="5"/>
                    </a:moveTo>
                    <a:lnTo>
                      <a:pt x="0" y="5"/>
                    </a:lnTo>
                    <a:lnTo>
                      <a:pt x="4" y="17"/>
                    </a:lnTo>
                    <a:lnTo>
                      <a:pt x="9" y="30"/>
                    </a:lnTo>
                    <a:lnTo>
                      <a:pt x="27" y="13"/>
                    </a:lnTo>
                    <a:lnTo>
                      <a:pt x="26" y="0"/>
                    </a:lnTo>
                    <a:lnTo>
                      <a:pt x="0" y="5"/>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77" name="Freeform 627"/>
              <p:cNvSpPr>
                <a:spLocks/>
              </p:cNvSpPr>
              <p:nvPr/>
            </p:nvSpPr>
            <p:spPr bwMode="gray">
              <a:xfrm>
                <a:off x="3175" y="2002"/>
                <a:ext cx="34" cy="23"/>
              </a:xfrm>
              <a:custGeom>
                <a:avLst/>
                <a:gdLst>
                  <a:gd name="T0" fmla="*/ 0 w 36"/>
                  <a:gd name="T1" fmla="*/ 9 h 19"/>
                  <a:gd name="T2" fmla="*/ 0 w 36"/>
                  <a:gd name="T3" fmla="*/ 9 h 19"/>
                  <a:gd name="T4" fmla="*/ 13 w 36"/>
                  <a:gd name="T5" fmla="*/ 19 h 19"/>
                  <a:gd name="T6" fmla="*/ 36 w 36"/>
                  <a:gd name="T7" fmla="*/ 0 h 19"/>
                  <a:gd name="T8" fmla="*/ 0 w 36"/>
                  <a:gd name="T9" fmla="*/ 9 h 19"/>
                </a:gdLst>
                <a:ahLst/>
                <a:cxnLst>
                  <a:cxn ang="0">
                    <a:pos x="T0" y="T1"/>
                  </a:cxn>
                  <a:cxn ang="0">
                    <a:pos x="T2" y="T3"/>
                  </a:cxn>
                  <a:cxn ang="0">
                    <a:pos x="T4" y="T5"/>
                  </a:cxn>
                  <a:cxn ang="0">
                    <a:pos x="T6" y="T7"/>
                  </a:cxn>
                  <a:cxn ang="0">
                    <a:pos x="T8" y="T9"/>
                  </a:cxn>
                </a:cxnLst>
                <a:rect l="0" t="0" r="r" b="b"/>
                <a:pathLst>
                  <a:path w="36" h="19">
                    <a:moveTo>
                      <a:pt x="0" y="9"/>
                    </a:moveTo>
                    <a:lnTo>
                      <a:pt x="0" y="9"/>
                    </a:lnTo>
                    <a:lnTo>
                      <a:pt x="13" y="19"/>
                    </a:lnTo>
                    <a:lnTo>
                      <a:pt x="36" y="0"/>
                    </a:lnTo>
                    <a:lnTo>
                      <a:pt x="0" y="9"/>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78" name="Freeform 628"/>
              <p:cNvSpPr>
                <a:spLocks/>
              </p:cNvSpPr>
              <p:nvPr/>
            </p:nvSpPr>
            <p:spPr bwMode="gray">
              <a:xfrm>
                <a:off x="2844" y="2645"/>
                <a:ext cx="25" cy="22"/>
              </a:xfrm>
              <a:custGeom>
                <a:avLst/>
                <a:gdLst>
                  <a:gd name="T0" fmla="*/ 0 w 27"/>
                  <a:gd name="T1" fmla="*/ 18 h 18"/>
                  <a:gd name="T2" fmla="*/ 0 w 27"/>
                  <a:gd name="T3" fmla="*/ 18 h 18"/>
                  <a:gd name="T4" fmla="*/ 2 w 27"/>
                  <a:gd name="T5" fmla="*/ 0 h 18"/>
                  <a:gd name="T6" fmla="*/ 27 w 27"/>
                  <a:gd name="T7" fmla="*/ 0 h 18"/>
                  <a:gd name="T8" fmla="*/ 27 w 27"/>
                  <a:gd name="T9" fmla="*/ 16 h 18"/>
                  <a:gd name="T10" fmla="*/ 0 w 27"/>
                  <a:gd name="T11" fmla="*/ 18 h 18"/>
                </a:gdLst>
                <a:ahLst/>
                <a:cxnLst>
                  <a:cxn ang="0">
                    <a:pos x="T0" y="T1"/>
                  </a:cxn>
                  <a:cxn ang="0">
                    <a:pos x="T2" y="T3"/>
                  </a:cxn>
                  <a:cxn ang="0">
                    <a:pos x="T4" y="T5"/>
                  </a:cxn>
                  <a:cxn ang="0">
                    <a:pos x="T6" y="T7"/>
                  </a:cxn>
                  <a:cxn ang="0">
                    <a:pos x="T8" y="T9"/>
                  </a:cxn>
                  <a:cxn ang="0">
                    <a:pos x="T10" y="T11"/>
                  </a:cxn>
                </a:cxnLst>
                <a:rect l="0" t="0" r="r" b="b"/>
                <a:pathLst>
                  <a:path w="27" h="18">
                    <a:moveTo>
                      <a:pt x="0" y="18"/>
                    </a:moveTo>
                    <a:lnTo>
                      <a:pt x="0" y="18"/>
                    </a:lnTo>
                    <a:lnTo>
                      <a:pt x="2" y="0"/>
                    </a:lnTo>
                    <a:lnTo>
                      <a:pt x="27" y="0"/>
                    </a:lnTo>
                    <a:lnTo>
                      <a:pt x="27" y="16"/>
                    </a:lnTo>
                    <a:lnTo>
                      <a:pt x="0" y="18"/>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79" name="Freeform 629"/>
              <p:cNvSpPr>
                <a:spLocks/>
              </p:cNvSpPr>
              <p:nvPr/>
            </p:nvSpPr>
            <p:spPr bwMode="gray">
              <a:xfrm>
                <a:off x="3184" y="2351"/>
                <a:ext cx="219" cy="269"/>
              </a:xfrm>
              <a:custGeom>
                <a:avLst/>
                <a:gdLst>
                  <a:gd name="T0" fmla="*/ 0 w 234"/>
                  <a:gd name="T1" fmla="*/ 158 h 226"/>
                  <a:gd name="T2" fmla="*/ 0 w 234"/>
                  <a:gd name="T3" fmla="*/ 158 h 226"/>
                  <a:gd name="T4" fmla="*/ 17 w 234"/>
                  <a:gd name="T5" fmla="*/ 147 h 226"/>
                  <a:gd name="T6" fmla="*/ 18 w 234"/>
                  <a:gd name="T7" fmla="*/ 119 h 226"/>
                  <a:gd name="T8" fmla="*/ 49 w 234"/>
                  <a:gd name="T9" fmla="*/ 81 h 226"/>
                  <a:gd name="T10" fmla="*/ 62 w 234"/>
                  <a:gd name="T11" fmla="*/ 14 h 226"/>
                  <a:gd name="T12" fmla="*/ 86 w 234"/>
                  <a:gd name="T13" fmla="*/ 0 h 226"/>
                  <a:gd name="T14" fmla="*/ 103 w 234"/>
                  <a:gd name="T15" fmla="*/ 44 h 226"/>
                  <a:gd name="T16" fmla="*/ 156 w 234"/>
                  <a:gd name="T17" fmla="*/ 84 h 226"/>
                  <a:gd name="T18" fmla="*/ 137 w 234"/>
                  <a:gd name="T19" fmla="*/ 107 h 226"/>
                  <a:gd name="T20" fmla="*/ 153 w 234"/>
                  <a:gd name="T21" fmla="*/ 112 h 226"/>
                  <a:gd name="T22" fmla="*/ 172 w 234"/>
                  <a:gd name="T23" fmla="*/ 141 h 226"/>
                  <a:gd name="T24" fmla="*/ 234 w 234"/>
                  <a:gd name="T25" fmla="*/ 156 h 226"/>
                  <a:gd name="T26" fmla="*/ 185 w 234"/>
                  <a:gd name="T27" fmla="*/ 203 h 226"/>
                  <a:gd name="T28" fmla="*/ 138 w 234"/>
                  <a:gd name="T29" fmla="*/ 220 h 226"/>
                  <a:gd name="T30" fmla="*/ 93 w 234"/>
                  <a:gd name="T31" fmla="*/ 226 h 226"/>
                  <a:gd name="T32" fmla="*/ 44 w 234"/>
                  <a:gd name="T33" fmla="*/ 210 h 226"/>
                  <a:gd name="T34" fmla="*/ 27 w 234"/>
                  <a:gd name="T35" fmla="*/ 177 h 226"/>
                  <a:gd name="T36" fmla="*/ 0 w 234"/>
                  <a:gd name="T37" fmla="*/ 15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226">
                    <a:moveTo>
                      <a:pt x="0" y="158"/>
                    </a:moveTo>
                    <a:lnTo>
                      <a:pt x="0" y="158"/>
                    </a:lnTo>
                    <a:lnTo>
                      <a:pt x="17" y="147"/>
                    </a:lnTo>
                    <a:lnTo>
                      <a:pt x="18" y="119"/>
                    </a:lnTo>
                    <a:lnTo>
                      <a:pt x="49" y="81"/>
                    </a:lnTo>
                    <a:lnTo>
                      <a:pt x="62" y="14"/>
                    </a:lnTo>
                    <a:lnTo>
                      <a:pt x="86" y="0"/>
                    </a:lnTo>
                    <a:lnTo>
                      <a:pt x="103" y="44"/>
                    </a:lnTo>
                    <a:lnTo>
                      <a:pt x="156" y="84"/>
                    </a:lnTo>
                    <a:lnTo>
                      <a:pt x="137" y="107"/>
                    </a:lnTo>
                    <a:lnTo>
                      <a:pt x="153" y="112"/>
                    </a:lnTo>
                    <a:lnTo>
                      <a:pt x="172" y="141"/>
                    </a:lnTo>
                    <a:lnTo>
                      <a:pt x="234" y="156"/>
                    </a:lnTo>
                    <a:lnTo>
                      <a:pt x="185" y="203"/>
                    </a:lnTo>
                    <a:lnTo>
                      <a:pt x="138" y="220"/>
                    </a:lnTo>
                    <a:lnTo>
                      <a:pt x="93" y="226"/>
                    </a:lnTo>
                    <a:lnTo>
                      <a:pt x="44" y="210"/>
                    </a:lnTo>
                    <a:lnTo>
                      <a:pt x="27" y="177"/>
                    </a:lnTo>
                    <a:lnTo>
                      <a:pt x="0" y="158"/>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80" name="Freeform 630"/>
              <p:cNvSpPr>
                <a:spLocks/>
              </p:cNvSpPr>
              <p:nvPr/>
            </p:nvSpPr>
            <p:spPr bwMode="gray">
              <a:xfrm>
                <a:off x="3313" y="2451"/>
                <a:ext cx="21" cy="34"/>
              </a:xfrm>
              <a:custGeom>
                <a:avLst/>
                <a:gdLst>
                  <a:gd name="T0" fmla="*/ 0 w 23"/>
                  <a:gd name="T1" fmla="*/ 23 h 28"/>
                  <a:gd name="T2" fmla="*/ 0 w 23"/>
                  <a:gd name="T3" fmla="*/ 23 h 28"/>
                  <a:gd name="T4" fmla="*/ 16 w 23"/>
                  <a:gd name="T5" fmla="*/ 28 h 28"/>
                  <a:gd name="T6" fmla="*/ 23 w 23"/>
                  <a:gd name="T7" fmla="*/ 20 h 28"/>
                  <a:gd name="T8" fmla="*/ 11 w 23"/>
                  <a:gd name="T9" fmla="*/ 18 h 28"/>
                  <a:gd name="T10" fmla="*/ 23 w 23"/>
                  <a:gd name="T11" fmla="*/ 11 h 28"/>
                  <a:gd name="T12" fmla="*/ 19 w 23"/>
                  <a:gd name="T13" fmla="*/ 0 h 28"/>
                  <a:gd name="T14" fmla="*/ 0 w 23"/>
                  <a:gd name="T15" fmla="*/ 2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8">
                    <a:moveTo>
                      <a:pt x="0" y="23"/>
                    </a:moveTo>
                    <a:lnTo>
                      <a:pt x="0" y="23"/>
                    </a:lnTo>
                    <a:lnTo>
                      <a:pt x="16" y="28"/>
                    </a:lnTo>
                    <a:lnTo>
                      <a:pt x="23" y="20"/>
                    </a:lnTo>
                    <a:lnTo>
                      <a:pt x="11" y="18"/>
                    </a:lnTo>
                    <a:lnTo>
                      <a:pt x="23" y="11"/>
                    </a:lnTo>
                    <a:lnTo>
                      <a:pt x="19" y="0"/>
                    </a:lnTo>
                    <a:lnTo>
                      <a:pt x="0" y="23"/>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81" name="Freeform 631"/>
              <p:cNvSpPr>
                <a:spLocks/>
              </p:cNvSpPr>
              <p:nvPr/>
            </p:nvSpPr>
            <p:spPr bwMode="gray">
              <a:xfrm>
                <a:off x="2461" y="2435"/>
                <a:ext cx="44" cy="9"/>
              </a:xfrm>
              <a:custGeom>
                <a:avLst/>
                <a:gdLst>
                  <a:gd name="T0" fmla="*/ 0 w 47"/>
                  <a:gd name="T1" fmla="*/ 8 h 8"/>
                  <a:gd name="T2" fmla="*/ 0 w 47"/>
                  <a:gd name="T3" fmla="*/ 8 h 8"/>
                  <a:gd name="T4" fmla="*/ 3 w 47"/>
                  <a:gd name="T5" fmla="*/ 0 h 8"/>
                  <a:gd name="T6" fmla="*/ 47 w 47"/>
                  <a:gd name="T7" fmla="*/ 3 h 8"/>
                  <a:gd name="T8" fmla="*/ 0 w 47"/>
                  <a:gd name="T9" fmla="*/ 8 h 8"/>
                </a:gdLst>
                <a:ahLst/>
                <a:cxnLst>
                  <a:cxn ang="0">
                    <a:pos x="T0" y="T1"/>
                  </a:cxn>
                  <a:cxn ang="0">
                    <a:pos x="T2" y="T3"/>
                  </a:cxn>
                  <a:cxn ang="0">
                    <a:pos x="T4" y="T5"/>
                  </a:cxn>
                  <a:cxn ang="0">
                    <a:pos x="T6" y="T7"/>
                  </a:cxn>
                  <a:cxn ang="0">
                    <a:pos x="T8" y="T9"/>
                  </a:cxn>
                </a:cxnLst>
                <a:rect l="0" t="0" r="r" b="b"/>
                <a:pathLst>
                  <a:path w="47" h="8">
                    <a:moveTo>
                      <a:pt x="0" y="8"/>
                    </a:moveTo>
                    <a:lnTo>
                      <a:pt x="0" y="8"/>
                    </a:lnTo>
                    <a:lnTo>
                      <a:pt x="3" y="0"/>
                    </a:lnTo>
                    <a:lnTo>
                      <a:pt x="47" y="3"/>
                    </a:lnTo>
                    <a:lnTo>
                      <a:pt x="0" y="8"/>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82" name="Freeform 632"/>
              <p:cNvSpPr>
                <a:spLocks/>
              </p:cNvSpPr>
              <p:nvPr/>
            </p:nvSpPr>
            <p:spPr bwMode="gray">
              <a:xfrm>
                <a:off x="2487" y="2451"/>
                <a:ext cx="107" cy="99"/>
              </a:xfrm>
              <a:custGeom>
                <a:avLst/>
                <a:gdLst>
                  <a:gd name="T0" fmla="*/ 0 w 113"/>
                  <a:gd name="T1" fmla="*/ 27 h 83"/>
                  <a:gd name="T2" fmla="*/ 0 w 113"/>
                  <a:gd name="T3" fmla="*/ 27 h 83"/>
                  <a:gd name="T4" fmla="*/ 19 w 113"/>
                  <a:gd name="T5" fmla="*/ 16 h 83"/>
                  <a:gd name="T6" fmla="*/ 19 w 113"/>
                  <a:gd name="T7" fmla="*/ 0 h 83"/>
                  <a:gd name="T8" fmla="*/ 56 w 113"/>
                  <a:gd name="T9" fmla="*/ 2 h 83"/>
                  <a:gd name="T10" fmla="*/ 66 w 113"/>
                  <a:gd name="T11" fmla="*/ 11 h 83"/>
                  <a:gd name="T12" fmla="*/ 93 w 113"/>
                  <a:gd name="T13" fmla="*/ 2 h 83"/>
                  <a:gd name="T14" fmla="*/ 108 w 113"/>
                  <a:gd name="T15" fmla="*/ 39 h 83"/>
                  <a:gd name="T16" fmla="*/ 113 w 113"/>
                  <a:gd name="T17" fmla="*/ 67 h 83"/>
                  <a:gd name="T18" fmla="*/ 103 w 113"/>
                  <a:gd name="T19" fmla="*/ 65 h 83"/>
                  <a:gd name="T20" fmla="*/ 101 w 113"/>
                  <a:gd name="T21" fmla="*/ 80 h 83"/>
                  <a:gd name="T22" fmla="*/ 85 w 113"/>
                  <a:gd name="T23" fmla="*/ 83 h 83"/>
                  <a:gd name="T24" fmla="*/ 85 w 113"/>
                  <a:gd name="T25" fmla="*/ 67 h 83"/>
                  <a:gd name="T26" fmla="*/ 74 w 113"/>
                  <a:gd name="T27" fmla="*/ 66 h 83"/>
                  <a:gd name="T28" fmla="*/ 59 w 113"/>
                  <a:gd name="T29" fmla="*/ 43 h 83"/>
                  <a:gd name="T30" fmla="*/ 26 w 113"/>
                  <a:gd name="T31" fmla="*/ 56 h 83"/>
                  <a:gd name="T32" fmla="*/ 0 w 113"/>
                  <a:gd name="T33" fmla="*/ 2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83">
                    <a:moveTo>
                      <a:pt x="0" y="27"/>
                    </a:moveTo>
                    <a:lnTo>
                      <a:pt x="0" y="27"/>
                    </a:lnTo>
                    <a:lnTo>
                      <a:pt x="19" y="16"/>
                    </a:lnTo>
                    <a:lnTo>
                      <a:pt x="19" y="0"/>
                    </a:lnTo>
                    <a:lnTo>
                      <a:pt x="56" y="2"/>
                    </a:lnTo>
                    <a:lnTo>
                      <a:pt x="66" y="11"/>
                    </a:lnTo>
                    <a:lnTo>
                      <a:pt x="93" y="2"/>
                    </a:lnTo>
                    <a:lnTo>
                      <a:pt x="108" y="39"/>
                    </a:lnTo>
                    <a:lnTo>
                      <a:pt x="113" y="67"/>
                    </a:lnTo>
                    <a:lnTo>
                      <a:pt x="103" y="65"/>
                    </a:lnTo>
                    <a:lnTo>
                      <a:pt x="101" y="80"/>
                    </a:lnTo>
                    <a:lnTo>
                      <a:pt x="85" y="83"/>
                    </a:lnTo>
                    <a:lnTo>
                      <a:pt x="85" y="67"/>
                    </a:lnTo>
                    <a:lnTo>
                      <a:pt x="74" y="66"/>
                    </a:lnTo>
                    <a:lnTo>
                      <a:pt x="59" y="43"/>
                    </a:lnTo>
                    <a:lnTo>
                      <a:pt x="26" y="56"/>
                    </a:lnTo>
                    <a:lnTo>
                      <a:pt x="0" y="27"/>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83" name="Freeform 633"/>
              <p:cNvSpPr>
                <a:spLocks/>
              </p:cNvSpPr>
              <p:nvPr/>
            </p:nvSpPr>
            <p:spPr bwMode="gray">
              <a:xfrm>
                <a:off x="3353" y="2135"/>
                <a:ext cx="28" cy="10"/>
              </a:xfrm>
              <a:custGeom>
                <a:avLst/>
                <a:gdLst>
                  <a:gd name="T0" fmla="*/ 0 w 29"/>
                  <a:gd name="T1" fmla="*/ 0 h 8"/>
                  <a:gd name="T2" fmla="*/ 0 w 29"/>
                  <a:gd name="T3" fmla="*/ 0 h 8"/>
                  <a:gd name="T4" fmla="*/ 15 w 29"/>
                  <a:gd name="T5" fmla="*/ 8 h 8"/>
                  <a:gd name="T6" fmla="*/ 29 w 29"/>
                  <a:gd name="T7" fmla="*/ 2 h 8"/>
                  <a:gd name="T8" fmla="*/ 0 w 29"/>
                  <a:gd name="T9" fmla="*/ 0 h 8"/>
                </a:gdLst>
                <a:ahLst/>
                <a:cxnLst>
                  <a:cxn ang="0">
                    <a:pos x="T0" y="T1"/>
                  </a:cxn>
                  <a:cxn ang="0">
                    <a:pos x="T2" y="T3"/>
                  </a:cxn>
                  <a:cxn ang="0">
                    <a:pos x="T4" y="T5"/>
                  </a:cxn>
                  <a:cxn ang="0">
                    <a:pos x="T6" y="T7"/>
                  </a:cxn>
                  <a:cxn ang="0">
                    <a:pos x="T8" y="T9"/>
                  </a:cxn>
                </a:cxnLst>
                <a:rect l="0" t="0" r="r" b="b"/>
                <a:pathLst>
                  <a:path w="29" h="8">
                    <a:moveTo>
                      <a:pt x="0" y="0"/>
                    </a:moveTo>
                    <a:lnTo>
                      <a:pt x="0" y="0"/>
                    </a:lnTo>
                    <a:lnTo>
                      <a:pt x="15" y="8"/>
                    </a:lnTo>
                    <a:lnTo>
                      <a:pt x="29" y="2"/>
                    </a:lnTo>
                    <a:lnTo>
                      <a:pt x="0" y="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84" name="Freeform 634"/>
              <p:cNvSpPr>
                <a:spLocks/>
              </p:cNvSpPr>
              <p:nvPr/>
            </p:nvSpPr>
            <p:spPr bwMode="gray">
              <a:xfrm>
                <a:off x="3200" y="2052"/>
                <a:ext cx="21" cy="80"/>
              </a:xfrm>
              <a:custGeom>
                <a:avLst/>
                <a:gdLst>
                  <a:gd name="T0" fmla="*/ 0 w 23"/>
                  <a:gd name="T1" fmla="*/ 35 h 68"/>
                  <a:gd name="T2" fmla="*/ 0 w 23"/>
                  <a:gd name="T3" fmla="*/ 35 h 68"/>
                  <a:gd name="T4" fmla="*/ 12 w 23"/>
                  <a:gd name="T5" fmla="*/ 68 h 68"/>
                  <a:gd name="T6" fmla="*/ 14 w 23"/>
                  <a:gd name="T7" fmla="*/ 67 h 68"/>
                  <a:gd name="T8" fmla="*/ 21 w 23"/>
                  <a:gd name="T9" fmla="*/ 32 h 68"/>
                  <a:gd name="T10" fmla="*/ 12 w 23"/>
                  <a:gd name="T11" fmla="*/ 35 h 68"/>
                  <a:gd name="T12" fmla="*/ 14 w 23"/>
                  <a:gd name="T13" fmla="*/ 18 h 68"/>
                  <a:gd name="T14" fmla="*/ 22 w 23"/>
                  <a:gd name="T15" fmla="*/ 9 h 68"/>
                  <a:gd name="T16" fmla="*/ 23 w 23"/>
                  <a:gd name="T17" fmla="*/ 0 h 68"/>
                  <a:gd name="T18" fmla="*/ 16 w 23"/>
                  <a:gd name="T19" fmla="*/ 1 h 68"/>
                  <a:gd name="T20" fmla="*/ 0 w 23"/>
                  <a:gd name="T21" fmla="*/ 3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68">
                    <a:moveTo>
                      <a:pt x="0" y="35"/>
                    </a:moveTo>
                    <a:lnTo>
                      <a:pt x="0" y="35"/>
                    </a:lnTo>
                    <a:lnTo>
                      <a:pt x="12" y="68"/>
                    </a:lnTo>
                    <a:lnTo>
                      <a:pt x="14" y="67"/>
                    </a:lnTo>
                    <a:lnTo>
                      <a:pt x="21" y="32"/>
                    </a:lnTo>
                    <a:lnTo>
                      <a:pt x="12" y="35"/>
                    </a:lnTo>
                    <a:lnTo>
                      <a:pt x="14" y="18"/>
                    </a:lnTo>
                    <a:lnTo>
                      <a:pt x="22" y="9"/>
                    </a:lnTo>
                    <a:lnTo>
                      <a:pt x="23" y="0"/>
                    </a:lnTo>
                    <a:lnTo>
                      <a:pt x="16" y="1"/>
                    </a:lnTo>
                    <a:lnTo>
                      <a:pt x="0" y="35"/>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85" name="Freeform 635"/>
              <p:cNvSpPr>
                <a:spLocks/>
              </p:cNvSpPr>
              <p:nvPr/>
            </p:nvSpPr>
            <p:spPr bwMode="gray">
              <a:xfrm>
                <a:off x="3211" y="2051"/>
                <a:ext cx="61" cy="87"/>
              </a:xfrm>
              <a:custGeom>
                <a:avLst/>
                <a:gdLst>
                  <a:gd name="T0" fmla="*/ 0 w 66"/>
                  <a:gd name="T1" fmla="*/ 36 h 73"/>
                  <a:gd name="T2" fmla="*/ 0 w 66"/>
                  <a:gd name="T3" fmla="*/ 36 h 73"/>
                  <a:gd name="T4" fmla="*/ 2 w 66"/>
                  <a:gd name="T5" fmla="*/ 19 h 73"/>
                  <a:gd name="T6" fmla="*/ 10 w 66"/>
                  <a:gd name="T7" fmla="*/ 10 h 73"/>
                  <a:gd name="T8" fmla="*/ 26 w 66"/>
                  <a:gd name="T9" fmla="*/ 16 h 73"/>
                  <a:gd name="T10" fmla="*/ 59 w 66"/>
                  <a:gd name="T11" fmla="*/ 0 h 73"/>
                  <a:gd name="T12" fmla="*/ 66 w 66"/>
                  <a:gd name="T13" fmla="*/ 19 h 73"/>
                  <a:gd name="T14" fmla="*/ 32 w 66"/>
                  <a:gd name="T15" fmla="*/ 32 h 73"/>
                  <a:gd name="T16" fmla="*/ 48 w 66"/>
                  <a:gd name="T17" fmla="*/ 48 h 73"/>
                  <a:gd name="T18" fmla="*/ 40 w 66"/>
                  <a:gd name="T19" fmla="*/ 58 h 73"/>
                  <a:gd name="T20" fmla="*/ 19 w 66"/>
                  <a:gd name="T21" fmla="*/ 73 h 73"/>
                  <a:gd name="T22" fmla="*/ 2 w 66"/>
                  <a:gd name="T23" fmla="*/ 68 h 73"/>
                  <a:gd name="T24" fmla="*/ 9 w 66"/>
                  <a:gd name="T25" fmla="*/ 33 h 73"/>
                  <a:gd name="T26" fmla="*/ 0 w 66"/>
                  <a:gd name="T27"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73">
                    <a:moveTo>
                      <a:pt x="0" y="36"/>
                    </a:moveTo>
                    <a:lnTo>
                      <a:pt x="0" y="36"/>
                    </a:lnTo>
                    <a:lnTo>
                      <a:pt x="2" y="19"/>
                    </a:lnTo>
                    <a:lnTo>
                      <a:pt x="10" y="10"/>
                    </a:lnTo>
                    <a:lnTo>
                      <a:pt x="26" y="16"/>
                    </a:lnTo>
                    <a:lnTo>
                      <a:pt x="59" y="0"/>
                    </a:lnTo>
                    <a:lnTo>
                      <a:pt x="66" y="19"/>
                    </a:lnTo>
                    <a:lnTo>
                      <a:pt x="32" y="32"/>
                    </a:lnTo>
                    <a:lnTo>
                      <a:pt x="48" y="48"/>
                    </a:lnTo>
                    <a:lnTo>
                      <a:pt x="40" y="58"/>
                    </a:lnTo>
                    <a:lnTo>
                      <a:pt x="19" y="73"/>
                    </a:lnTo>
                    <a:lnTo>
                      <a:pt x="2" y="68"/>
                    </a:lnTo>
                    <a:lnTo>
                      <a:pt x="9" y="33"/>
                    </a:lnTo>
                    <a:lnTo>
                      <a:pt x="0" y="36"/>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86" name="Freeform 636"/>
              <p:cNvSpPr>
                <a:spLocks/>
              </p:cNvSpPr>
              <p:nvPr/>
            </p:nvSpPr>
            <p:spPr bwMode="gray">
              <a:xfrm>
                <a:off x="3200" y="2601"/>
                <a:ext cx="114" cy="168"/>
              </a:xfrm>
              <a:custGeom>
                <a:avLst/>
                <a:gdLst>
                  <a:gd name="T0" fmla="*/ 0 w 122"/>
                  <a:gd name="T1" fmla="*/ 8 h 142"/>
                  <a:gd name="T2" fmla="*/ 0 w 122"/>
                  <a:gd name="T3" fmla="*/ 8 h 142"/>
                  <a:gd name="T4" fmla="*/ 16 w 122"/>
                  <a:gd name="T5" fmla="*/ 39 h 142"/>
                  <a:gd name="T6" fmla="*/ 0 w 122"/>
                  <a:gd name="T7" fmla="*/ 66 h 142"/>
                  <a:gd name="T8" fmla="*/ 12 w 122"/>
                  <a:gd name="T9" fmla="*/ 74 h 142"/>
                  <a:gd name="T10" fmla="*/ 2 w 122"/>
                  <a:gd name="T11" fmla="*/ 85 h 142"/>
                  <a:gd name="T12" fmla="*/ 83 w 122"/>
                  <a:gd name="T13" fmla="*/ 142 h 142"/>
                  <a:gd name="T14" fmla="*/ 117 w 122"/>
                  <a:gd name="T15" fmla="*/ 96 h 142"/>
                  <a:gd name="T16" fmla="*/ 110 w 122"/>
                  <a:gd name="T17" fmla="*/ 84 h 142"/>
                  <a:gd name="T18" fmla="*/ 110 w 122"/>
                  <a:gd name="T19" fmla="*/ 27 h 142"/>
                  <a:gd name="T20" fmla="*/ 122 w 122"/>
                  <a:gd name="T21" fmla="*/ 10 h 142"/>
                  <a:gd name="T22" fmla="*/ 77 w 122"/>
                  <a:gd name="T23" fmla="*/ 16 h 142"/>
                  <a:gd name="T24" fmla="*/ 28 w 122"/>
                  <a:gd name="T25" fmla="*/ 0 h 142"/>
                  <a:gd name="T26" fmla="*/ 0 w 122"/>
                  <a:gd name="T27" fmla="*/ 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42">
                    <a:moveTo>
                      <a:pt x="0" y="8"/>
                    </a:moveTo>
                    <a:lnTo>
                      <a:pt x="0" y="8"/>
                    </a:lnTo>
                    <a:lnTo>
                      <a:pt x="16" y="39"/>
                    </a:lnTo>
                    <a:lnTo>
                      <a:pt x="0" y="66"/>
                    </a:lnTo>
                    <a:lnTo>
                      <a:pt x="12" y="74"/>
                    </a:lnTo>
                    <a:lnTo>
                      <a:pt x="2" y="85"/>
                    </a:lnTo>
                    <a:lnTo>
                      <a:pt x="83" y="142"/>
                    </a:lnTo>
                    <a:lnTo>
                      <a:pt x="117" y="96"/>
                    </a:lnTo>
                    <a:lnTo>
                      <a:pt x="110" y="84"/>
                    </a:lnTo>
                    <a:lnTo>
                      <a:pt x="110" y="27"/>
                    </a:lnTo>
                    <a:lnTo>
                      <a:pt x="122" y="10"/>
                    </a:lnTo>
                    <a:lnTo>
                      <a:pt x="77" y="16"/>
                    </a:lnTo>
                    <a:lnTo>
                      <a:pt x="28" y="0"/>
                    </a:lnTo>
                    <a:lnTo>
                      <a:pt x="0" y="8"/>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87" name="Freeform 637"/>
              <p:cNvSpPr>
                <a:spLocks/>
              </p:cNvSpPr>
              <p:nvPr/>
            </p:nvSpPr>
            <p:spPr bwMode="gray">
              <a:xfrm>
                <a:off x="3381" y="2120"/>
                <a:ext cx="26" cy="28"/>
              </a:xfrm>
              <a:custGeom>
                <a:avLst/>
                <a:gdLst>
                  <a:gd name="T0" fmla="*/ 0 w 28"/>
                  <a:gd name="T1" fmla="*/ 15 h 24"/>
                  <a:gd name="T2" fmla="*/ 0 w 28"/>
                  <a:gd name="T3" fmla="*/ 15 h 24"/>
                  <a:gd name="T4" fmla="*/ 23 w 28"/>
                  <a:gd name="T5" fmla="*/ 0 h 24"/>
                  <a:gd name="T6" fmla="*/ 28 w 28"/>
                  <a:gd name="T7" fmla="*/ 24 h 24"/>
                  <a:gd name="T8" fmla="*/ 0 w 28"/>
                  <a:gd name="T9" fmla="*/ 15 h 24"/>
                </a:gdLst>
                <a:ahLst/>
                <a:cxnLst>
                  <a:cxn ang="0">
                    <a:pos x="T0" y="T1"/>
                  </a:cxn>
                  <a:cxn ang="0">
                    <a:pos x="T2" y="T3"/>
                  </a:cxn>
                  <a:cxn ang="0">
                    <a:pos x="T4" y="T5"/>
                  </a:cxn>
                  <a:cxn ang="0">
                    <a:pos x="T6" y="T7"/>
                  </a:cxn>
                  <a:cxn ang="0">
                    <a:pos x="T8" y="T9"/>
                  </a:cxn>
                </a:cxnLst>
                <a:rect l="0" t="0" r="r" b="b"/>
                <a:pathLst>
                  <a:path w="28" h="24">
                    <a:moveTo>
                      <a:pt x="0" y="15"/>
                    </a:moveTo>
                    <a:lnTo>
                      <a:pt x="0" y="15"/>
                    </a:lnTo>
                    <a:lnTo>
                      <a:pt x="23" y="0"/>
                    </a:lnTo>
                    <a:lnTo>
                      <a:pt x="28" y="24"/>
                    </a:lnTo>
                    <a:lnTo>
                      <a:pt x="0" y="15"/>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88" name="Freeform 638"/>
              <p:cNvSpPr>
                <a:spLocks/>
              </p:cNvSpPr>
              <p:nvPr/>
            </p:nvSpPr>
            <p:spPr bwMode="gray">
              <a:xfrm>
                <a:off x="3215" y="2021"/>
                <a:ext cx="22" cy="32"/>
              </a:xfrm>
              <a:custGeom>
                <a:avLst/>
                <a:gdLst>
                  <a:gd name="T0" fmla="*/ 0 w 24"/>
                  <a:gd name="T1" fmla="*/ 27 h 27"/>
                  <a:gd name="T2" fmla="*/ 0 w 24"/>
                  <a:gd name="T3" fmla="*/ 27 h 27"/>
                  <a:gd name="T4" fmla="*/ 7 w 24"/>
                  <a:gd name="T5" fmla="*/ 26 h 27"/>
                  <a:gd name="T6" fmla="*/ 24 w 24"/>
                  <a:gd name="T7" fmla="*/ 8 h 27"/>
                  <a:gd name="T8" fmla="*/ 13 w 24"/>
                  <a:gd name="T9" fmla="*/ 0 h 27"/>
                  <a:gd name="T10" fmla="*/ 0 w 24"/>
                  <a:gd name="T11" fmla="*/ 27 h 27"/>
                </a:gdLst>
                <a:ahLst/>
                <a:cxnLst>
                  <a:cxn ang="0">
                    <a:pos x="T0" y="T1"/>
                  </a:cxn>
                  <a:cxn ang="0">
                    <a:pos x="T2" y="T3"/>
                  </a:cxn>
                  <a:cxn ang="0">
                    <a:pos x="T4" y="T5"/>
                  </a:cxn>
                  <a:cxn ang="0">
                    <a:pos x="T6" y="T7"/>
                  </a:cxn>
                  <a:cxn ang="0">
                    <a:pos x="T8" y="T9"/>
                  </a:cxn>
                  <a:cxn ang="0">
                    <a:pos x="T10" y="T11"/>
                  </a:cxn>
                </a:cxnLst>
                <a:rect l="0" t="0" r="r" b="b"/>
                <a:pathLst>
                  <a:path w="24" h="27">
                    <a:moveTo>
                      <a:pt x="0" y="27"/>
                    </a:moveTo>
                    <a:lnTo>
                      <a:pt x="0" y="27"/>
                    </a:lnTo>
                    <a:lnTo>
                      <a:pt x="7" y="26"/>
                    </a:lnTo>
                    <a:lnTo>
                      <a:pt x="24" y="8"/>
                    </a:lnTo>
                    <a:lnTo>
                      <a:pt x="13" y="0"/>
                    </a:lnTo>
                    <a:lnTo>
                      <a:pt x="0" y="27"/>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89" name="Freeform 639"/>
              <p:cNvSpPr>
                <a:spLocks/>
              </p:cNvSpPr>
              <p:nvPr/>
            </p:nvSpPr>
            <p:spPr bwMode="gray">
              <a:xfrm>
                <a:off x="3182" y="2857"/>
                <a:ext cx="45" cy="145"/>
              </a:xfrm>
              <a:custGeom>
                <a:avLst/>
                <a:gdLst>
                  <a:gd name="T0" fmla="*/ 0 w 48"/>
                  <a:gd name="T1" fmla="*/ 66 h 121"/>
                  <a:gd name="T2" fmla="*/ 0 w 48"/>
                  <a:gd name="T3" fmla="*/ 66 h 121"/>
                  <a:gd name="T4" fmla="*/ 6 w 48"/>
                  <a:gd name="T5" fmla="*/ 73 h 121"/>
                  <a:gd name="T6" fmla="*/ 25 w 48"/>
                  <a:gd name="T7" fmla="*/ 79 h 121"/>
                  <a:gd name="T8" fmla="*/ 22 w 48"/>
                  <a:gd name="T9" fmla="*/ 102 h 121"/>
                  <a:gd name="T10" fmla="*/ 40 w 48"/>
                  <a:gd name="T11" fmla="*/ 121 h 121"/>
                  <a:gd name="T12" fmla="*/ 48 w 48"/>
                  <a:gd name="T13" fmla="*/ 86 h 121"/>
                  <a:gd name="T14" fmla="*/ 33 w 48"/>
                  <a:gd name="T15" fmla="*/ 62 h 121"/>
                  <a:gd name="T16" fmla="*/ 38 w 48"/>
                  <a:gd name="T17" fmla="*/ 76 h 121"/>
                  <a:gd name="T18" fmla="*/ 28 w 48"/>
                  <a:gd name="T19" fmla="*/ 75 h 121"/>
                  <a:gd name="T20" fmla="*/ 19 w 48"/>
                  <a:gd name="T21" fmla="*/ 44 h 121"/>
                  <a:gd name="T22" fmla="*/ 17 w 48"/>
                  <a:gd name="T23" fmla="*/ 2 h 121"/>
                  <a:gd name="T24" fmla="*/ 3 w 48"/>
                  <a:gd name="T25" fmla="*/ 0 h 121"/>
                  <a:gd name="T26" fmla="*/ 15 w 48"/>
                  <a:gd name="T27" fmla="*/ 18 h 121"/>
                  <a:gd name="T28" fmla="*/ 0 w 48"/>
                  <a:gd name="T29" fmla="*/ 6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121">
                    <a:moveTo>
                      <a:pt x="0" y="66"/>
                    </a:moveTo>
                    <a:lnTo>
                      <a:pt x="0" y="66"/>
                    </a:lnTo>
                    <a:lnTo>
                      <a:pt x="6" y="73"/>
                    </a:lnTo>
                    <a:lnTo>
                      <a:pt x="25" y="79"/>
                    </a:lnTo>
                    <a:lnTo>
                      <a:pt x="22" y="102"/>
                    </a:lnTo>
                    <a:lnTo>
                      <a:pt x="40" y="121"/>
                    </a:lnTo>
                    <a:lnTo>
                      <a:pt x="48" y="86"/>
                    </a:lnTo>
                    <a:lnTo>
                      <a:pt x="33" y="62"/>
                    </a:lnTo>
                    <a:lnTo>
                      <a:pt x="38" y="76"/>
                    </a:lnTo>
                    <a:lnTo>
                      <a:pt x="28" y="75"/>
                    </a:lnTo>
                    <a:lnTo>
                      <a:pt x="19" y="44"/>
                    </a:lnTo>
                    <a:lnTo>
                      <a:pt x="17" y="2"/>
                    </a:lnTo>
                    <a:lnTo>
                      <a:pt x="3" y="0"/>
                    </a:lnTo>
                    <a:lnTo>
                      <a:pt x="15" y="18"/>
                    </a:lnTo>
                    <a:lnTo>
                      <a:pt x="0" y="66"/>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90" name="Freeform 640"/>
              <p:cNvSpPr>
                <a:spLocks/>
              </p:cNvSpPr>
              <p:nvPr/>
            </p:nvSpPr>
            <p:spPr bwMode="gray">
              <a:xfrm>
                <a:off x="2461" y="2451"/>
                <a:ext cx="44" cy="33"/>
              </a:xfrm>
              <a:custGeom>
                <a:avLst/>
                <a:gdLst>
                  <a:gd name="T0" fmla="*/ 0 w 47"/>
                  <a:gd name="T1" fmla="*/ 2 h 27"/>
                  <a:gd name="T2" fmla="*/ 0 w 47"/>
                  <a:gd name="T3" fmla="*/ 2 h 27"/>
                  <a:gd name="T4" fmla="*/ 14 w 47"/>
                  <a:gd name="T5" fmla="*/ 16 h 27"/>
                  <a:gd name="T6" fmla="*/ 30 w 47"/>
                  <a:gd name="T7" fmla="*/ 12 h 27"/>
                  <a:gd name="T8" fmla="*/ 20 w 47"/>
                  <a:gd name="T9" fmla="*/ 16 h 27"/>
                  <a:gd name="T10" fmla="*/ 28 w 47"/>
                  <a:gd name="T11" fmla="*/ 27 h 27"/>
                  <a:gd name="T12" fmla="*/ 47 w 47"/>
                  <a:gd name="T13" fmla="*/ 16 h 27"/>
                  <a:gd name="T14" fmla="*/ 47 w 47"/>
                  <a:gd name="T15" fmla="*/ 0 h 27"/>
                  <a:gd name="T16" fmla="*/ 0 w 47"/>
                  <a:gd name="T1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27">
                    <a:moveTo>
                      <a:pt x="0" y="2"/>
                    </a:moveTo>
                    <a:lnTo>
                      <a:pt x="0" y="2"/>
                    </a:lnTo>
                    <a:lnTo>
                      <a:pt x="14" y="16"/>
                    </a:lnTo>
                    <a:lnTo>
                      <a:pt x="30" y="12"/>
                    </a:lnTo>
                    <a:lnTo>
                      <a:pt x="20" y="16"/>
                    </a:lnTo>
                    <a:lnTo>
                      <a:pt x="28" y="27"/>
                    </a:lnTo>
                    <a:lnTo>
                      <a:pt x="47" y="16"/>
                    </a:lnTo>
                    <a:lnTo>
                      <a:pt x="47" y="0"/>
                    </a:lnTo>
                    <a:lnTo>
                      <a:pt x="0" y="2"/>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91" name="Freeform 641"/>
              <p:cNvSpPr>
                <a:spLocks/>
              </p:cNvSpPr>
              <p:nvPr/>
            </p:nvSpPr>
            <p:spPr bwMode="gray">
              <a:xfrm>
                <a:off x="3442" y="2198"/>
                <a:ext cx="9" cy="29"/>
              </a:xfrm>
              <a:custGeom>
                <a:avLst/>
                <a:gdLst>
                  <a:gd name="T0" fmla="*/ 0 w 10"/>
                  <a:gd name="T1" fmla="*/ 20 h 25"/>
                  <a:gd name="T2" fmla="*/ 0 w 10"/>
                  <a:gd name="T3" fmla="*/ 20 h 25"/>
                  <a:gd name="T4" fmla="*/ 5 w 10"/>
                  <a:gd name="T5" fmla="*/ 25 h 25"/>
                  <a:gd name="T6" fmla="*/ 10 w 10"/>
                  <a:gd name="T7" fmla="*/ 23 h 25"/>
                  <a:gd name="T8" fmla="*/ 6 w 10"/>
                  <a:gd name="T9" fmla="*/ 0 h 25"/>
                  <a:gd name="T10" fmla="*/ 0 w 10"/>
                  <a:gd name="T11" fmla="*/ 20 h 25"/>
                </a:gdLst>
                <a:ahLst/>
                <a:cxnLst>
                  <a:cxn ang="0">
                    <a:pos x="T0" y="T1"/>
                  </a:cxn>
                  <a:cxn ang="0">
                    <a:pos x="T2" y="T3"/>
                  </a:cxn>
                  <a:cxn ang="0">
                    <a:pos x="T4" y="T5"/>
                  </a:cxn>
                  <a:cxn ang="0">
                    <a:pos x="T6" y="T7"/>
                  </a:cxn>
                  <a:cxn ang="0">
                    <a:pos x="T8" y="T9"/>
                  </a:cxn>
                  <a:cxn ang="0">
                    <a:pos x="T10" y="T11"/>
                  </a:cxn>
                </a:cxnLst>
                <a:rect l="0" t="0" r="r" b="b"/>
                <a:pathLst>
                  <a:path w="10" h="25">
                    <a:moveTo>
                      <a:pt x="0" y="20"/>
                    </a:moveTo>
                    <a:lnTo>
                      <a:pt x="0" y="20"/>
                    </a:lnTo>
                    <a:lnTo>
                      <a:pt x="5" y="25"/>
                    </a:lnTo>
                    <a:lnTo>
                      <a:pt x="10" y="23"/>
                    </a:lnTo>
                    <a:lnTo>
                      <a:pt x="6" y="0"/>
                    </a:lnTo>
                    <a:lnTo>
                      <a:pt x="0" y="2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92" name="Freeform 642"/>
              <p:cNvSpPr>
                <a:spLocks/>
              </p:cNvSpPr>
              <p:nvPr/>
            </p:nvSpPr>
            <p:spPr bwMode="gray">
              <a:xfrm>
                <a:off x="3128" y="2702"/>
                <a:ext cx="23" cy="31"/>
              </a:xfrm>
              <a:custGeom>
                <a:avLst/>
                <a:gdLst>
                  <a:gd name="T0" fmla="*/ 0 w 26"/>
                  <a:gd name="T1" fmla="*/ 26 h 26"/>
                  <a:gd name="T2" fmla="*/ 0 w 26"/>
                  <a:gd name="T3" fmla="*/ 26 h 26"/>
                  <a:gd name="T4" fmla="*/ 11 w 26"/>
                  <a:gd name="T5" fmla="*/ 5 h 26"/>
                  <a:gd name="T6" fmla="*/ 23 w 26"/>
                  <a:gd name="T7" fmla="*/ 0 h 26"/>
                  <a:gd name="T8" fmla="*/ 26 w 26"/>
                  <a:gd name="T9" fmla="*/ 21 h 26"/>
                  <a:gd name="T10" fmla="*/ 0 w 26"/>
                  <a:gd name="T11" fmla="*/ 26 h 26"/>
                </a:gdLst>
                <a:ahLst/>
                <a:cxnLst>
                  <a:cxn ang="0">
                    <a:pos x="T0" y="T1"/>
                  </a:cxn>
                  <a:cxn ang="0">
                    <a:pos x="T2" y="T3"/>
                  </a:cxn>
                  <a:cxn ang="0">
                    <a:pos x="T4" y="T5"/>
                  </a:cxn>
                  <a:cxn ang="0">
                    <a:pos x="T6" y="T7"/>
                  </a:cxn>
                  <a:cxn ang="0">
                    <a:pos x="T8" y="T9"/>
                  </a:cxn>
                  <a:cxn ang="0">
                    <a:pos x="T10" y="T11"/>
                  </a:cxn>
                </a:cxnLst>
                <a:rect l="0" t="0" r="r" b="b"/>
                <a:pathLst>
                  <a:path w="26" h="26">
                    <a:moveTo>
                      <a:pt x="0" y="26"/>
                    </a:moveTo>
                    <a:lnTo>
                      <a:pt x="0" y="26"/>
                    </a:lnTo>
                    <a:lnTo>
                      <a:pt x="11" y="5"/>
                    </a:lnTo>
                    <a:lnTo>
                      <a:pt x="23" y="0"/>
                    </a:lnTo>
                    <a:lnTo>
                      <a:pt x="26" y="21"/>
                    </a:lnTo>
                    <a:lnTo>
                      <a:pt x="0" y="26"/>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93" name="Freeform 643"/>
              <p:cNvSpPr>
                <a:spLocks/>
              </p:cNvSpPr>
              <p:nvPr/>
            </p:nvSpPr>
            <p:spPr bwMode="gray">
              <a:xfrm>
                <a:off x="2512" y="2503"/>
                <a:ext cx="45" cy="55"/>
              </a:xfrm>
              <a:custGeom>
                <a:avLst/>
                <a:gdLst>
                  <a:gd name="T0" fmla="*/ 0 w 48"/>
                  <a:gd name="T1" fmla="*/ 13 h 47"/>
                  <a:gd name="T2" fmla="*/ 0 w 48"/>
                  <a:gd name="T3" fmla="*/ 13 h 47"/>
                  <a:gd name="T4" fmla="*/ 5 w 48"/>
                  <a:gd name="T5" fmla="*/ 31 h 47"/>
                  <a:gd name="T6" fmla="*/ 29 w 48"/>
                  <a:gd name="T7" fmla="*/ 47 h 47"/>
                  <a:gd name="T8" fmla="*/ 48 w 48"/>
                  <a:gd name="T9" fmla="*/ 23 h 47"/>
                  <a:gd name="T10" fmla="*/ 33 w 48"/>
                  <a:gd name="T11" fmla="*/ 0 h 47"/>
                  <a:gd name="T12" fmla="*/ 0 w 48"/>
                  <a:gd name="T13" fmla="*/ 13 h 47"/>
                </a:gdLst>
                <a:ahLst/>
                <a:cxnLst>
                  <a:cxn ang="0">
                    <a:pos x="T0" y="T1"/>
                  </a:cxn>
                  <a:cxn ang="0">
                    <a:pos x="T2" y="T3"/>
                  </a:cxn>
                  <a:cxn ang="0">
                    <a:pos x="T4" y="T5"/>
                  </a:cxn>
                  <a:cxn ang="0">
                    <a:pos x="T6" y="T7"/>
                  </a:cxn>
                  <a:cxn ang="0">
                    <a:pos x="T8" y="T9"/>
                  </a:cxn>
                  <a:cxn ang="0">
                    <a:pos x="T10" y="T11"/>
                  </a:cxn>
                  <a:cxn ang="0">
                    <a:pos x="T12" y="T13"/>
                  </a:cxn>
                </a:cxnLst>
                <a:rect l="0" t="0" r="r" b="b"/>
                <a:pathLst>
                  <a:path w="48" h="47">
                    <a:moveTo>
                      <a:pt x="0" y="13"/>
                    </a:moveTo>
                    <a:lnTo>
                      <a:pt x="0" y="13"/>
                    </a:lnTo>
                    <a:lnTo>
                      <a:pt x="5" y="31"/>
                    </a:lnTo>
                    <a:lnTo>
                      <a:pt x="29" y="47"/>
                    </a:lnTo>
                    <a:lnTo>
                      <a:pt x="48" y="23"/>
                    </a:lnTo>
                    <a:lnTo>
                      <a:pt x="33" y="0"/>
                    </a:lnTo>
                    <a:lnTo>
                      <a:pt x="0" y="13"/>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94" name="Freeform 644"/>
              <p:cNvSpPr>
                <a:spLocks/>
              </p:cNvSpPr>
              <p:nvPr/>
            </p:nvSpPr>
            <p:spPr bwMode="gray">
              <a:xfrm>
                <a:off x="3303" y="2466"/>
                <a:ext cx="146" cy="249"/>
              </a:xfrm>
              <a:custGeom>
                <a:avLst/>
                <a:gdLst>
                  <a:gd name="T0" fmla="*/ 0 w 157"/>
                  <a:gd name="T1" fmla="*/ 198 h 210"/>
                  <a:gd name="T2" fmla="*/ 0 w 157"/>
                  <a:gd name="T3" fmla="*/ 198 h 210"/>
                  <a:gd name="T4" fmla="*/ 0 w 157"/>
                  <a:gd name="T5" fmla="*/ 141 h 210"/>
                  <a:gd name="T6" fmla="*/ 12 w 157"/>
                  <a:gd name="T7" fmla="*/ 124 h 210"/>
                  <a:gd name="T8" fmla="*/ 59 w 157"/>
                  <a:gd name="T9" fmla="*/ 107 h 210"/>
                  <a:gd name="T10" fmla="*/ 108 w 157"/>
                  <a:gd name="T11" fmla="*/ 60 h 210"/>
                  <a:gd name="T12" fmla="*/ 46 w 157"/>
                  <a:gd name="T13" fmla="*/ 45 h 210"/>
                  <a:gd name="T14" fmla="*/ 27 w 157"/>
                  <a:gd name="T15" fmla="*/ 16 h 210"/>
                  <a:gd name="T16" fmla="*/ 34 w 157"/>
                  <a:gd name="T17" fmla="*/ 8 h 210"/>
                  <a:gd name="T18" fmla="*/ 58 w 157"/>
                  <a:gd name="T19" fmla="*/ 25 h 210"/>
                  <a:gd name="T20" fmla="*/ 150 w 157"/>
                  <a:gd name="T21" fmla="*/ 0 h 210"/>
                  <a:gd name="T22" fmla="*/ 157 w 157"/>
                  <a:gd name="T23" fmla="*/ 25 h 210"/>
                  <a:gd name="T24" fmla="*/ 101 w 157"/>
                  <a:gd name="T25" fmla="*/ 122 h 210"/>
                  <a:gd name="T26" fmla="*/ 7 w 157"/>
                  <a:gd name="T27" fmla="*/ 210 h 210"/>
                  <a:gd name="T28" fmla="*/ 0 w 157"/>
                  <a:gd name="T29" fmla="*/ 19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210">
                    <a:moveTo>
                      <a:pt x="0" y="198"/>
                    </a:moveTo>
                    <a:lnTo>
                      <a:pt x="0" y="198"/>
                    </a:lnTo>
                    <a:lnTo>
                      <a:pt x="0" y="141"/>
                    </a:lnTo>
                    <a:lnTo>
                      <a:pt x="12" y="124"/>
                    </a:lnTo>
                    <a:lnTo>
                      <a:pt x="59" y="107"/>
                    </a:lnTo>
                    <a:lnTo>
                      <a:pt x="108" y="60"/>
                    </a:lnTo>
                    <a:lnTo>
                      <a:pt x="46" y="45"/>
                    </a:lnTo>
                    <a:lnTo>
                      <a:pt x="27" y="16"/>
                    </a:lnTo>
                    <a:lnTo>
                      <a:pt x="34" y="8"/>
                    </a:lnTo>
                    <a:lnTo>
                      <a:pt x="58" y="25"/>
                    </a:lnTo>
                    <a:lnTo>
                      <a:pt x="150" y="0"/>
                    </a:lnTo>
                    <a:lnTo>
                      <a:pt x="157" y="25"/>
                    </a:lnTo>
                    <a:lnTo>
                      <a:pt x="101" y="122"/>
                    </a:lnTo>
                    <a:lnTo>
                      <a:pt x="7" y="210"/>
                    </a:lnTo>
                    <a:lnTo>
                      <a:pt x="0" y="198"/>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95" name="Freeform 645"/>
              <p:cNvSpPr>
                <a:spLocks/>
              </p:cNvSpPr>
              <p:nvPr/>
            </p:nvSpPr>
            <p:spPr bwMode="gray">
              <a:xfrm>
                <a:off x="3152" y="3165"/>
                <a:ext cx="19" cy="29"/>
              </a:xfrm>
              <a:custGeom>
                <a:avLst/>
                <a:gdLst>
                  <a:gd name="T0" fmla="*/ 0 w 19"/>
                  <a:gd name="T1" fmla="*/ 14 h 25"/>
                  <a:gd name="T2" fmla="*/ 0 w 19"/>
                  <a:gd name="T3" fmla="*/ 14 h 25"/>
                  <a:gd name="T4" fmla="*/ 11 w 19"/>
                  <a:gd name="T5" fmla="*/ 25 h 25"/>
                  <a:gd name="T6" fmla="*/ 19 w 19"/>
                  <a:gd name="T7" fmla="*/ 16 h 25"/>
                  <a:gd name="T8" fmla="*/ 17 w 19"/>
                  <a:gd name="T9" fmla="*/ 0 h 25"/>
                  <a:gd name="T10" fmla="*/ 0 w 19"/>
                  <a:gd name="T11" fmla="*/ 14 h 25"/>
                </a:gdLst>
                <a:ahLst/>
                <a:cxnLst>
                  <a:cxn ang="0">
                    <a:pos x="T0" y="T1"/>
                  </a:cxn>
                  <a:cxn ang="0">
                    <a:pos x="T2" y="T3"/>
                  </a:cxn>
                  <a:cxn ang="0">
                    <a:pos x="T4" y="T5"/>
                  </a:cxn>
                  <a:cxn ang="0">
                    <a:pos x="T6" y="T7"/>
                  </a:cxn>
                  <a:cxn ang="0">
                    <a:pos x="T8" y="T9"/>
                  </a:cxn>
                  <a:cxn ang="0">
                    <a:pos x="T10" y="T11"/>
                  </a:cxn>
                </a:cxnLst>
                <a:rect l="0" t="0" r="r" b="b"/>
                <a:pathLst>
                  <a:path w="19" h="25">
                    <a:moveTo>
                      <a:pt x="0" y="14"/>
                    </a:moveTo>
                    <a:lnTo>
                      <a:pt x="0" y="14"/>
                    </a:lnTo>
                    <a:lnTo>
                      <a:pt x="11" y="25"/>
                    </a:lnTo>
                    <a:lnTo>
                      <a:pt x="19" y="16"/>
                    </a:lnTo>
                    <a:lnTo>
                      <a:pt x="17" y="0"/>
                    </a:lnTo>
                    <a:lnTo>
                      <a:pt x="0" y="14"/>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96" name="Freeform 646"/>
              <p:cNvSpPr>
                <a:spLocks/>
              </p:cNvSpPr>
              <p:nvPr/>
            </p:nvSpPr>
            <p:spPr bwMode="gray">
              <a:xfrm>
                <a:off x="2702" y="2480"/>
                <a:ext cx="32" cy="93"/>
              </a:xfrm>
              <a:custGeom>
                <a:avLst/>
                <a:gdLst>
                  <a:gd name="T0" fmla="*/ 0 w 34"/>
                  <a:gd name="T1" fmla="*/ 0 h 78"/>
                  <a:gd name="T2" fmla="*/ 0 w 34"/>
                  <a:gd name="T3" fmla="*/ 0 h 78"/>
                  <a:gd name="T4" fmla="*/ 16 w 34"/>
                  <a:gd name="T5" fmla="*/ 3 h 78"/>
                  <a:gd name="T6" fmla="*/ 34 w 34"/>
                  <a:gd name="T7" fmla="*/ 75 h 78"/>
                  <a:gd name="T8" fmla="*/ 22 w 34"/>
                  <a:gd name="T9" fmla="*/ 78 h 78"/>
                  <a:gd name="T10" fmla="*/ 0 w 34"/>
                  <a:gd name="T11" fmla="*/ 0 h 78"/>
                </a:gdLst>
                <a:ahLst/>
                <a:cxnLst>
                  <a:cxn ang="0">
                    <a:pos x="T0" y="T1"/>
                  </a:cxn>
                  <a:cxn ang="0">
                    <a:pos x="T2" y="T3"/>
                  </a:cxn>
                  <a:cxn ang="0">
                    <a:pos x="T4" y="T5"/>
                  </a:cxn>
                  <a:cxn ang="0">
                    <a:pos x="T6" y="T7"/>
                  </a:cxn>
                  <a:cxn ang="0">
                    <a:pos x="T8" y="T9"/>
                  </a:cxn>
                  <a:cxn ang="0">
                    <a:pos x="T10" y="T11"/>
                  </a:cxn>
                </a:cxnLst>
                <a:rect l="0" t="0" r="r" b="b"/>
                <a:pathLst>
                  <a:path w="34" h="78">
                    <a:moveTo>
                      <a:pt x="0" y="0"/>
                    </a:moveTo>
                    <a:lnTo>
                      <a:pt x="0" y="0"/>
                    </a:lnTo>
                    <a:lnTo>
                      <a:pt x="16" y="3"/>
                    </a:lnTo>
                    <a:lnTo>
                      <a:pt x="34" y="75"/>
                    </a:lnTo>
                    <a:lnTo>
                      <a:pt x="22" y="78"/>
                    </a:lnTo>
                    <a:lnTo>
                      <a:pt x="0" y="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97" name="Freeform 647"/>
              <p:cNvSpPr>
                <a:spLocks/>
              </p:cNvSpPr>
              <p:nvPr/>
            </p:nvSpPr>
            <p:spPr bwMode="gray">
              <a:xfrm>
                <a:off x="3097" y="3226"/>
                <a:ext cx="34" cy="44"/>
              </a:xfrm>
              <a:custGeom>
                <a:avLst/>
                <a:gdLst>
                  <a:gd name="T0" fmla="*/ 0 w 36"/>
                  <a:gd name="T1" fmla="*/ 18 h 37"/>
                  <a:gd name="T2" fmla="*/ 0 w 36"/>
                  <a:gd name="T3" fmla="*/ 18 h 37"/>
                  <a:gd name="T4" fmla="*/ 13 w 36"/>
                  <a:gd name="T5" fmla="*/ 37 h 37"/>
                  <a:gd name="T6" fmla="*/ 36 w 36"/>
                  <a:gd name="T7" fmla="*/ 18 h 37"/>
                  <a:gd name="T8" fmla="*/ 25 w 36"/>
                  <a:gd name="T9" fmla="*/ 0 h 37"/>
                  <a:gd name="T10" fmla="*/ 0 w 36"/>
                  <a:gd name="T11" fmla="*/ 18 h 37"/>
                </a:gdLst>
                <a:ahLst/>
                <a:cxnLst>
                  <a:cxn ang="0">
                    <a:pos x="T0" y="T1"/>
                  </a:cxn>
                  <a:cxn ang="0">
                    <a:pos x="T2" y="T3"/>
                  </a:cxn>
                  <a:cxn ang="0">
                    <a:pos x="T4" y="T5"/>
                  </a:cxn>
                  <a:cxn ang="0">
                    <a:pos x="T6" y="T7"/>
                  </a:cxn>
                  <a:cxn ang="0">
                    <a:pos x="T8" y="T9"/>
                  </a:cxn>
                  <a:cxn ang="0">
                    <a:pos x="T10" y="T11"/>
                  </a:cxn>
                </a:cxnLst>
                <a:rect l="0" t="0" r="r" b="b"/>
                <a:pathLst>
                  <a:path w="36" h="37">
                    <a:moveTo>
                      <a:pt x="0" y="18"/>
                    </a:moveTo>
                    <a:lnTo>
                      <a:pt x="0" y="18"/>
                    </a:lnTo>
                    <a:lnTo>
                      <a:pt x="13" y="37"/>
                    </a:lnTo>
                    <a:lnTo>
                      <a:pt x="36" y="18"/>
                    </a:lnTo>
                    <a:lnTo>
                      <a:pt x="25" y="0"/>
                    </a:lnTo>
                    <a:lnTo>
                      <a:pt x="0" y="18"/>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98" name="Freeform 648"/>
              <p:cNvSpPr>
                <a:spLocks/>
              </p:cNvSpPr>
              <p:nvPr/>
            </p:nvSpPr>
            <p:spPr bwMode="gray">
              <a:xfrm>
                <a:off x="3043" y="1546"/>
                <a:ext cx="115" cy="113"/>
              </a:xfrm>
              <a:custGeom>
                <a:avLst/>
                <a:gdLst>
                  <a:gd name="T0" fmla="*/ 40 w 123"/>
                  <a:gd name="T1" fmla="*/ 0 h 95"/>
                  <a:gd name="T2" fmla="*/ 51 w 123"/>
                  <a:gd name="T3" fmla="*/ 1 h 95"/>
                  <a:gd name="T4" fmla="*/ 60 w 123"/>
                  <a:gd name="T5" fmla="*/ 7 h 95"/>
                  <a:gd name="T6" fmla="*/ 77 w 123"/>
                  <a:gd name="T7" fmla="*/ 7 h 95"/>
                  <a:gd name="T8" fmla="*/ 95 w 123"/>
                  <a:gd name="T9" fmla="*/ 10 h 95"/>
                  <a:gd name="T10" fmla="*/ 102 w 123"/>
                  <a:gd name="T11" fmla="*/ 22 h 95"/>
                  <a:gd name="T12" fmla="*/ 109 w 123"/>
                  <a:gd name="T13" fmla="*/ 38 h 95"/>
                  <a:gd name="T14" fmla="*/ 112 w 123"/>
                  <a:gd name="T15" fmla="*/ 43 h 95"/>
                  <a:gd name="T16" fmla="*/ 118 w 123"/>
                  <a:gd name="T17" fmla="*/ 49 h 95"/>
                  <a:gd name="T18" fmla="*/ 123 w 123"/>
                  <a:gd name="T19" fmla="*/ 53 h 95"/>
                  <a:gd name="T20" fmla="*/ 123 w 123"/>
                  <a:gd name="T21" fmla="*/ 59 h 95"/>
                  <a:gd name="T22" fmla="*/ 116 w 123"/>
                  <a:gd name="T23" fmla="*/ 59 h 95"/>
                  <a:gd name="T24" fmla="*/ 103 w 123"/>
                  <a:gd name="T25" fmla="*/ 59 h 95"/>
                  <a:gd name="T26" fmla="*/ 109 w 123"/>
                  <a:gd name="T27" fmla="*/ 65 h 95"/>
                  <a:gd name="T28" fmla="*/ 114 w 123"/>
                  <a:gd name="T29" fmla="*/ 68 h 95"/>
                  <a:gd name="T30" fmla="*/ 116 w 123"/>
                  <a:gd name="T31" fmla="*/ 78 h 95"/>
                  <a:gd name="T32" fmla="*/ 109 w 123"/>
                  <a:gd name="T33" fmla="*/ 81 h 95"/>
                  <a:gd name="T34" fmla="*/ 99 w 123"/>
                  <a:gd name="T35" fmla="*/ 81 h 95"/>
                  <a:gd name="T36" fmla="*/ 98 w 123"/>
                  <a:gd name="T37" fmla="*/ 81 h 95"/>
                  <a:gd name="T38" fmla="*/ 95 w 123"/>
                  <a:gd name="T39" fmla="*/ 85 h 95"/>
                  <a:gd name="T40" fmla="*/ 95 w 123"/>
                  <a:gd name="T41" fmla="*/ 93 h 95"/>
                  <a:gd name="T42" fmla="*/ 87 w 123"/>
                  <a:gd name="T43" fmla="*/ 95 h 95"/>
                  <a:gd name="T44" fmla="*/ 81 w 123"/>
                  <a:gd name="T45" fmla="*/ 91 h 95"/>
                  <a:gd name="T46" fmla="*/ 71 w 123"/>
                  <a:gd name="T47" fmla="*/ 89 h 95"/>
                  <a:gd name="T48" fmla="*/ 63 w 123"/>
                  <a:gd name="T49" fmla="*/ 85 h 95"/>
                  <a:gd name="T50" fmla="*/ 55 w 123"/>
                  <a:gd name="T51" fmla="*/ 86 h 95"/>
                  <a:gd name="T52" fmla="*/ 29 w 123"/>
                  <a:gd name="T53" fmla="*/ 78 h 95"/>
                  <a:gd name="T54" fmla="*/ 20 w 123"/>
                  <a:gd name="T55" fmla="*/ 80 h 95"/>
                  <a:gd name="T56" fmla="*/ 10 w 123"/>
                  <a:gd name="T57" fmla="*/ 78 h 95"/>
                  <a:gd name="T58" fmla="*/ 6 w 123"/>
                  <a:gd name="T59" fmla="*/ 85 h 95"/>
                  <a:gd name="T60" fmla="*/ 0 w 123"/>
                  <a:gd name="T61" fmla="*/ 68 h 95"/>
                  <a:gd name="T62" fmla="*/ 12 w 123"/>
                  <a:gd name="T63" fmla="*/ 59 h 95"/>
                  <a:gd name="T64" fmla="*/ 2 w 123"/>
                  <a:gd name="T65" fmla="*/ 38 h 95"/>
                  <a:gd name="T66" fmla="*/ 10 w 123"/>
                  <a:gd name="T67" fmla="*/ 40 h 95"/>
                  <a:gd name="T68" fmla="*/ 12 w 123"/>
                  <a:gd name="T69" fmla="*/ 35 h 95"/>
                  <a:gd name="T70" fmla="*/ 14 w 123"/>
                  <a:gd name="T71" fmla="*/ 28 h 95"/>
                  <a:gd name="T72" fmla="*/ 18 w 123"/>
                  <a:gd name="T73" fmla="*/ 24 h 95"/>
                  <a:gd name="T74" fmla="*/ 20 w 123"/>
                  <a:gd name="T75" fmla="*/ 15 h 95"/>
                  <a:gd name="T76" fmla="*/ 27 w 123"/>
                  <a:gd name="T77" fmla="*/ 7 h 95"/>
                  <a:gd name="T78" fmla="*/ 33 w 123"/>
                  <a:gd name="T79" fmla="*/ 0 h 95"/>
                  <a:gd name="T80" fmla="*/ 40 w 123"/>
                  <a:gd name="T8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95">
                    <a:moveTo>
                      <a:pt x="40" y="0"/>
                    </a:moveTo>
                    <a:lnTo>
                      <a:pt x="51" y="1"/>
                    </a:lnTo>
                    <a:lnTo>
                      <a:pt x="60" y="7"/>
                    </a:lnTo>
                    <a:lnTo>
                      <a:pt x="77" y="7"/>
                    </a:lnTo>
                    <a:lnTo>
                      <a:pt x="95" y="10"/>
                    </a:lnTo>
                    <a:lnTo>
                      <a:pt x="102" y="22"/>
                    </a:lnTo>
                    <a:lnTo>
                      <a:pt x="109" y="38"/>
                    </a:lnTo>
                    <a:lnTo>
                      <a:pt x="112" y="43"/>
                    </a:lnTo>
                    <a:lnTo>
                      <a:pt x="118" y="49"/>
                    </a:lnTo>
                    <a:lnTo>
                      <a:pt x="123" y="53"/>
                    </a:lnTo>
                    <a:lnTo>
                      <a:pt x="123" y="59"/>
                    </a:lnTo>
                    <a:lnTo>
                      <a:pt x="116" y="59"/>
                    </a:lnTo>
                    <a:lnTo>
                      <a:pt x="103" y="59"/>
                    </a:lnTo>
                    <a:lnTo>
                      <a:pt x="109" y="65"/>
                    </a:lnTo>
                    <a:lnTo>
                      <a:pt x="114" y="68"/>
                    </a:lnTo>
                    <a:lnTo>
                      <a:pt x="116" y="78"/>
                    </a:lnTo>
                    <a:lnTo>
                      <a:pt x="109" y="81"/>
                    </a:lnTo>
                    <a:lnTo>
                      <a:pt x="99" y="81"/>
                    </a:lnTo>
                    <a:lnTo>
                      <a:pt x="98" y="81"/>
                    </a:lnTo>
                    <a:lnTo>
                      <a:pt x="95" y="85"/>
                    </a:lnTo>
                    <a:lnTo>
                      <a:pt x="95" y="93"/>
                    </a:lnTo>
                    <a:lnTo>
                      <a:pt x="87" y="95"/>
                    </a:lnTo>
                    <a:lnTo>
                      <a:pt x="81" y="91"/>
                    </a:lnTo>
                    <a:lnTo>
                      <a:pt x="71" y="89"/>
                    </a:lnTo>
                    <a:lnTo>
                      <a:pt x="63" y="85"/>
                    </a:lnTo>
                    <a:lnTo>
                      <a:pt x="55" y="86"/>
                    </a:lnTo>
                    <a:lnTo>
                      <a:pt x="29" y="78"/>
                    </a:lnTo>
                    <a:lnTo>
                      <a:pt x="20" y="80"/>
                    </a:lnTo>
                    <a:lnTo>
                      <a:pt x="10" y="78"/>
                    </a:lnTo>
                    <a:lnTo>
                      <a:pt x="6" y="85"/>
                    </a:lnTo>
                    <a:lnTo>
                      <a:pt x="0" y="68"/>
                    </a:lnTo>
                    <a:lnTo>
                      <a:pt x="12" y="59"/>
                    </a:lnTo>
                    <a:lnTo>
                      <a:pt x="2" y="38"/>
                    </a:lnTo>
                    <a:lnTo>
                      <a:pt x="10" y="40"/>
                    </a:lnTo>
                    <a:lnTo>
                      <a:pt x="12" y="35"/>
                    </a:lnTo>
                    <a:lnTo>
                      <a:pt x="14" y="28"/>
                    </a:lnTo>
                    <a:lnTo>
                      <a:pt x="18" y="24"/>
                    </a:lnTo>
                    <a:lnTo>
                      <a:pt x="20" y="15"/>
                    </a:lnTo>
                    <a:lnTo>
                      <a:pt x="27" y="7"/>
                    </a:lnTo>
                    <a:lnTo>
                      <a:pt x="33" y="0"/>
                    </a:lnTo>
                    <a:lnTo>
                      <a:pt x="40" y="0"/>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299" name="Freeform 649"/>
              <p:cNvSpPr>
                <a:spLocks/>
              </p:cNvSpPr>
              <p:nvPr/>
            </p:nvSpPr>
            <p:spPr bwMode="gray">
              <a:xfrm>
                <a:off x="3026" y="1626"/>
                <a:ext cx="255" cy="187"/>
              </a:xfrm>
              <a:custGeom>
                <a:avLst/>
                <a:gdLst>
                  <a:gd name="T0" fmla="*/ 140 w 272"/>
                  <a:gd name="T1" fmla="*/ 6 h 157"/>
                  <a:gd name="T2" fmla="*/ 153 w 272"/>
                  <a:gd name="T3" fmla="*/ 0 h 157"/>
                  <a:gd name="T4" fmla="*/ 170 w 272"/>
                  <a:gd name="T5" fmla="*/ 11 h 157"/>
                  <a:gd name="T6" fmla="*/ 175 w 272"/>
                  <a:gd name="T7" fmla="*/ 23 h 157"/>
                  <a:gd name="T8" fmla="*/ 196 w 272"/>
                  <a:gd name="T9" fmla="*/ 33 h 157"/>
                  <a:gd name="T10" fmla="*/ 221 w 272"/>
                  <a:gd name="T11" fmla="*/ 51 h 157"/>
                  <a:gd name="T12" fmla="*/ 239 w 272"/>
                  <a:gd name="T13" fmla="*/ 51 h 157"/>
                  <a:gd name="T14" fmla="*/ 264 w 272"/>
                  <a:gd name="T15" fmla="*/ 58 h 157"/>
                  <a:gd name="T16" fmla="*/ 258 w 272"/>
                  <a:gd name="T17" fmla="*/ 85 h 157"/>
                  <a:gd name="T18" fmla="*/ 236 w 272"/>
                  <a:gd name="T19" fmla="*/ 109 h 157"/>
                  <a:gd name="T20" fmla="*/ 201 w 272"/>
                  <a:gd name="T21" fmla="*/ 129 h 157"/>
                  <a:gd name="T22" fmla="*/ 201 w 272"/>
                  <a:gd name="T23" fmla="*/ 138 h 157"/>
                  <a:gd name="T24" fmla="*/ 185 w 272"/>
                  <a:gd name="T25" fmla="*/ 157 h 157"/>
                  <a:gd name="T26" fmla="*/ 181 w 272"/>
                  <a:gd name="T27" fmla="*/ 126 h 157"/>
                  <a:gd name="T28" fmla="*/ 152 w 272"/>
                  <a:gd name="T29" fmla="*/ 122 h 157"/>
                  <a:gd name="T30" fmla="*/ 151 w 272"/>
                  <a:gd name="T31" fmla="*/ 113 h 157"/>
                  <a:gd name="T32" fmla="*/ 116 w 272"/>
                  <a:gd name="T33" fmla="*/ 139 h 157"/>
                  <a:gd name="T34" fmla="*/ 104 w 272"/>
                  <a:gd name="T35" fmla="*/ 124 h 157"/>
                  <a:gd name="T36" fmla="*/ 115 w 272"/>
                  <a:gd name="T37" fmla="*/ 115 h 157"/>
                  <a:gd name="T38" fmla="*/ 120 w 272"/>
                  <a:gd name="T39" fmla="*/ 106 h 157"/>
                  <a:gd name="T40" fmla="*/ 108 w 272"/>
                  <a:gd name="T41" fmla="*/ 89 h 157"/>
                  <a:gd name="T42" fmla="*/ 82 w 272"/>
                  <a:gd name="T43" fmla="*/ 81 h 157"/>
                  <a:gd name="T44" fmla="*/ 41 w 272"/>
                  <a:gd name="T45" fmla="*/ 85 h 157"/>
                  <a:gd name="T46" fmla="*/ 11 w 272"/>
                  <a:gd name="T47" fmla="*/ 88 h 157"/>
                  <a:gd name="T48" fmla="*/ 6 w 272"/>
                  <a:gd name="T49" fmla="*/ 65 h 157"/>
                  <a:gd name="T50" fmla="*/ 30 w 272"/>
                  <a:gd name="T51" fmla="*/ 35 h 157"/>
                  <a:gd name="T52" fmla="*/ 24 w 272"/>
                  <a:gd name="T53" fmla="*/ 14 h 157"/>
                  <a:gd name="T54" fmla="*/ 38 w 272"/>
                  <a:gd name="T55" fmla="*/ 13 h 157"/>
                  <a:gd name="T56" fmla="*/ 59 w 272"/>
                  <a:gd name="T57" fmla="*/ 15 h 157"/>
                  <a:gd name="T58" fmla="*/ 81 w 272"/>
                  <a:gd name="T59" fmla="*/ 17 h 157"/>
                  <a:gd name="T60" fmla="*/ 99 w 272"/>
                  <a:gd name="T61" fmla="*/ 24 h 157"/>
                  <a:gd name="T62" fmla="*/ 113 w 272"/>
                  <a:gd name="T63" fmla="*/ 26 h 157"/>
                  <a:gd name="T64" fmla="*/ 116 w 272"/>
                  <a:gd name="T65" fmla="*/ 14 h 157"/>
                  <a:gd name="T66" fmla="*/ 132 w 272"/>
                  <a:gd name="T67" fmla="*/ 1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2" h="157">
                    <a:moveTo>
                      <a:pt x="135" y="7"/>
                    </a:moveTo>
                    <a:lnTo>
                      <a:pt x="140" y="6"/>
                    </a:lnTo>
                    <a:lnTo>
                      <a:pt x="148" y="1"/>
                    </a:lnTo>
                    <a:lnTo>
                      <a:pt x="153" y="0"/>
                    </a:lnTo>
                    <a:lnTo>
                      <a:pt x="166" y="1"/>
                    </a:lnTo>
                    <a:lnTo>
                      <a:pt x="170" y="11"/>
                    </a:lnTo>
                    <a:lnTo>
                      <a:pt x="173" y="19"/>
                    </a:lnTo>
                    <a:lnTo>
                      <a:pt x="175" y="23"/>
                    </a:lnTo>
                    <a:lnTo>
                      <a:pt x="182" y="22"/>
                    </a:lnTo>
                    <a:lnTo>
                      <a:pt x="196" y="33"/>
                    </a:lnTo>
                    <a:lnTo>
                      <a:pt x="203" y="44"/>
                    </a:lnTo>
                    <a:lnTo>
                      <a:pt x="221" y="51"/>
                    </a:lnTo>
                    <a:lnTo>
                      <a:pt x="234" y="53"/>
                    </a:lnTo>
                    <a:lnTo>
                      <a:pt x="239" y="51"/>
                    </a:lnTo>
                    <a:lnTo>
                      <a:pt x="250" y="57"/>
                    </a:lnTo>
                    <a:lnTo>
                      <a:pt x="264" y="58"/>
                    </a:lnTo>
                    <a:lnTo>
                      <a:pt x="272" y="82"/>
                    </a:lnTo>
                    <a:lnTo>
                      <a:pt x="258" y="85"/>
                    </a:lnTo>
                    <a:lnTo>
                      <a:pt x="256" y="96"/>
                    </a:lnTo>
                    <a:lnTo>
                      <a:pt x="236" y="109"/>
                    </a:lnTo>
                    <a:lnTo>
                      <a:pt x="203" y="118"/>
                    </a:lnTo>
                    <a:lnTo>
                      <a:pt x="201" y="129"/>
                    </a:lnTo>
                    <a:lnTo>
                      <a:pt x="187" y="124"/>
                    </a:lnTo>
                    <a:lnTo>
                      <a:pt x="201" y="138"/>
                    </a:lnTo>
                    <a:lnTo>
                      <a:pt x="220" y="141"/>
                    </a:lnTo>
                    <a:lnTo>
                      <a:pt x="185" y="157"/>
                    </a:lnTo>
                    <a:lnTo>
                      <a:pt x="163" y="139"/>
                    </a:lnTo>
                    <a:lnTo>
                      <a:pt x="181" y="126"/>
                    </a:lnTo>
                    <a:lnTo>
                      <a:pt x="163" y="122"/>
                    </a:lnTo>
                    <a:lnTo>
                      <a:pt x="152" y="122"/>
                    </a:lnTo>
                    <a:lnTo>
                      <a:pt x="154" y="110"/>
                    </a:lnTo>
                    <a:lnTo>
                      <a:pt x="151" y="113"/>
                    </a:lnTo>
                    <a:lnTo>
                      <a:pt x="125" y="119"/>
                    </a:lnTo>
                    <a:lnTo>
                      <a:pt x="116" y="139"/>
                    </a:lnTo>
                    <a:lnTo>
                      <a:pt x="99" y="138"/>
                    </a:lnTo>
                    <a:lnTo>
                      <a:pt x="104" y="124"/>
                    </a:lnTo>
                    <a:lnTo>
                      <a:pt x="105" y="118"/>
                    </a:lnTo>
                    <a:lnTo>
                      <a:pt x="115" y="115"/>
                    </a:lnTo>
                    <a:lnTo>
                      <a:pt x="120" y="110"/>
                    </a:lnTo>
                    <a:lnTo>
                      <a:pt x="120" y="106"/>
                    </a:lnTo>
                    <a:lnTo>
                      <a:pt x="115" y="103"/>
                    </a:lnTo>
                    <a:lnTo>
                      <a:pt x="108" y="89"/>
                    </a:lnTo>
                    <a:lnTo>
                      <a:pt x="97" y="81"/>
                    </a:lnTo>
                    <a:lnTo>
                      <a:pt x="82" y="81"/>
                    </a:lnTo>
                    <a:lnTo>
                      <a:pt x="66" y="84"/>
                    </a:lnTo>
                    <a:lnTo>
                      <a:pt x="41" y="85"/>
                    </a:lnTo>
                    <a:lnTo>
                      <a:pt x="30" y="88"/>
                    </a:lnTo>
                    <a:lnTo>
                      <a:pt x="11" y="88"/>
                    </a:lnTo>
                    <a:lnTo>
                      <a:pt x="0" y="80"/>
                    </a:lnTo>
                    <a:lnTo>
                      <a:pt x="6" y="65"/>
                    </a:lnTo>
                    <a:lnTo>
                      <a:pt x="18" y="50"/>
                    </a:lnTo>
                    <a:lnTo>
                      <a:pt x="30" y="35"/>
                    </a:lnTo>
                    <a:lnTo>
                      <a:pt x="24" y="17"/>
                    </a:lnTo>
                    <a:lnTo>
                      <a:pt x="24" y="14"/>
                    </a:lnTo>
                    <a:lnTo>
                      <a:pt x="28" y="11"/>
                    </a:lnTo>
                    <a:lnTo>
                      <a:pt x="38" y="13"/>
                    </a:lnTo>
                    <a:lnTo>
                      <a:pt x="47" y="11"/>
                    </a:lnTo>
                    <a:lnTo>
                      <a:pt x="59" y="15"/>
                    </a:lnTo>
                    <a:lnTo>
                      <a:pt x="72" y="19"/>
                    </a:lnTo>
                    <a:lnTo>
                      <a:pt x="81" y="17"/>
                    </a:lnTo>
                    <a:lnTo>
                      <a:pt x="89" y="22"/>
                    </a:lnTo>
                    <a:lnTo>
                      <a:pt x="99" y="24"/>
                    </a:lnTo>
                    <a:lnTo>
                      <a:pt x="105" y="28"/>
                    </a:lnTo>
                    <a:lnTo>
                      <a:pt x="113" y="26"/>
                    </a:lnTo>
                    <a:lnTo>
                      <a:pt x="113" y="18"/>
                    </a:lnTo>
                    <a:lnTo>
                      <a:pt x="116" y="14"/>
                    </a:lnTo>
                    <a:lnTo>
                      <a:pt x="127" y="14"/>
                    </a:lnTo>
                    <a:lnTo>
                      <a:pt x="132" y="13"/>
                    </a:lnTo>
                    <a:lnTo>
                      <a:pt x="135" y="7"/>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300" name="Freeform 650"/>
              <p:cNvSpPr>
                <a:spLocks/>
              </p:cNvSpPr>
              <p:nvPr/>
            </p:nvSpPr>
            <p:spPr bwMode="gray">
              <a:xfrm>
                <a:off x="3093" y="1722"/>
                <a:ext cx="47" cy="67"/>
              </a:xfrm>
              <a:custGeom>
                <a:avLst/>
                <a:gdLst>
                  <a:gd name="T0" fmla="*/ 11 w 50"/>
                  <a:gd name="T1" fmla="*/ 14 h 56"/>
                  <a:gd name="T2" fmla="*/ 17 w 50"/>
                  <a:gd name="T3" fmla="*/ 22 h 56"/>
                  <a:gd name="T4" fmla="*/ 21 w 50"/>
                  <a:gd name="T5" fmla="*/ 29 h 56"/>
                  <a:gd name="T6" fmla="*/ 23 w 50"/>
                  <a:gd name="T7" fmla="*/ 55 h 56"/>
                  <a:gd name="T8" fmla="*/ 28 w 50"/>
                  <a:gd name="T9" fmla="*/ 56 h 56"/>
                  <a:gd name="T10" fmla="*/ 33 w 50"/>
                  <a:gd name="T11" fmla="*/ 43 h 56"/>
                  <a:gd name="T12" fmla="*/ 34 w 50"/>
                  <a:gd name="T13" fmla="*/ 37 h 56"/>
                  <a:gd name="T14" fmla="*/ 46 w 50"/>
                  <a:gd name="T15" fmla="*/ 32 h 56"/>
                  <a:gd name="T16" fmla="*/ 50 w 50"/>
                  <a:gd name="T17" fmla="*/ 26 h 56"/>
                  <a:gd name="T18" fmla="*/ 44 w 50"/>
                  <a:gd name="T19" fmla="*/ 23 h 56"/>
                  <a:gd name="T20" fmla="*/ 37 w 50"/>
                  <a:gd name="T21" fmla="*/ 9 h 56"/>
                  <a:gd name="T22" fmla="*/ 26 w 50"/>
                  <a:gd name="T23" fmla="*/ 0 h 56"/>
                  <a:gd name="T24" fmla="*/ 11 w 50"/>
                  <a:gd name="T25" fmla="*/ 0 h 56"/>
                  <a:gd name="T26" fmla="*/ 0 w 50"/>
                  <a:gd name="T27" fmla="*/ 1 h 56"/>
                  <a:gd name="T28" fmla="*/ 11 w 50"/>
                  <a:gd name="T29" fmla="*/ 1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6">
                    <a:moveTo>
                      <a:pt x="11" y="14"/>
                    </a:moveTo>
                    <a:lnTo>
                      <a:pt x="17" y="22"/>
                    </a:lnTo>
                    <a:lnTo>
                      <a:pt x="21" y="29"/>
                    </a:lnTo>
                    <a:lnTo>
                      <a:pt x="23" y="55"/>
                    </a:lnTo>
                    <a:lnTo>
                      <a:pt x="28" y="56"/>
                    </a:lnTo>
                    <a:lnTo>
                      <a:pt x="33" y="43"/>
                    </a:lnTo>
                    <a:lnTo>
                      <a:pt x="34" y="37"/>
                    </a:lnTo>
                    <a:lnTo>
                      <a:pt x="46" y="32"/>
                    </a:lnTo>
                    <a:lnTo>
                      <a:pt x="50" y="26"/>
                    </a:lnTo>
                    <a:lnTo>
                      <a:pt x="44" y="23"/>
                    </a:lnTo>
                    <a:lnTo>
                      <a:pt x="37" y="9"/>
                    </a:lnTo>
                    <a:lnTo>
                      <a:pt x="26" y="0"/>
                    </a:lnTo>
                    <a:lnTo>
                      <a:pt x="11" y="0"/>
                    </a:lnTo>
                    <a:lnTo>
                      <a:pt x="0" y="1"/>
                    </a:lnTo>
                    <a:lnTo>
                      <a:pt x="11" y="14"/>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301" name="Freeform 651"/>
              <p:cNvSpPr>
                <a:spLocks/>
              </p:cNvSpPr>
              <p:nvPr/>
            </p:nvSpPr>
            <p:spPr bwMode="gray">
              <a:xfrm>
                <a:off x="3265" y="1814"/>
                <a:ext cx="109" cy="61"/>
              </a:xfrm>
              <a:custGeom>
                <a:avLst/>
                <a:gdLst>
                  <a:gd name="T0" fmla="*/ 0 w 115"/>
                  <a:gd name="T1" fmla="*/ 3 h 51"/>
                  <a:gd name="T2" fmla="*/ 27 w 115"/>
                  <a:gd name="T3" fmla="*/ 0 h 51"/>
                  <a:gd name="T4" fmla="*/ 54 w 115"/>
                  <a:gd name="T5" fmla="*/ 10 h 51"/>
                  <a:gd name="T6" fmla="*/ 65 w 115"/>
                  <a:gd name="T7" fmla="*/ 22 h 51"/>
                  <a:gd name="T8" fmla="*/ 78 w 115"/>
                  <a:gd name="T9" fmla="*/ 22 h 51"/>
                  <a:gd name="T10" fmla="*/ 87 w 115"/>
                  <a:gd name="T11" fmla="*/ 16 h 51"/>
                  <a:gd name="T12" fmla="*/ 94 w 115"/>
                  <a:gd name="T13" fmla="*/ 14 h 51"/>
                  <a:gd name="T14" fmla="*/ 101 w 115"/>
                  <a:gd name="T15" fmla="*/ 27 h 51"/>
                  <a:gd name="T16" fmla="*/ 114 w 115"/>
                  <a:gd name="T17" fmla="*/ 28 h 51"/>
                  <a:gd name="T18" fmla="*/ 112 w 115"/>
                  <a:gd name="T19" fmla="*/ 34 h 51"/>
                  <a:gd name="T20" fmla="*/ 115 w 115"/>
                  <a:gd name="T21" fmla="*/ 43 h 51"/>
                  <a:gd name="T22" fmla="*/ 114 w 115"/>
                  <a:gd name="T23" fmla="*/ 51 h 51"/>
                  <a:gd name="T24" fmla="*/ 101 w 115"/>
                  <a:gd name="T25" fmla="*/ 39 h 51"/>
                  <a:gd name="T26" fmla="*/ 94 w 115"/>
                  <a:gd name="T27" fmla="*/ 35 h 51"/>
                  <a:gd name="T28" fmla="*/ 88 w 115"/>
                  <a:gd name="T29" fmla="*/ 35 h 51"/>
                  <a:gd name="T30" fmla="*/ 85 w 115"/>
                  <a:gd name="T31" fmla="*/ 47 h 51"/>
                  <a:gd name="T32" fmla="*/ 77 w 115"/>
                  <a:gd name="T33" fmla="*/ 44 h 51"/>
                  <a:gd name="T34" fmla="*/ 61 w 115"/>
                  <a:gd name="T35" fmla="*/ 51 h 51"/>
                  <a:gd name="T36" fmla="*/ 45 w 115"/>
                  <a:gd name="T37" fmla="*/ 50 h 51"/>
                  <a:gd name="T38" fmla="*/ 44 w 115"/>
                  <a:gd name="T39" fmla="*/ 28 h 51"/>
                  <a:gd name="T40" fmla="*/ 15 w 115"/>
                  <a:gd name="T41" fmla="*/ 12 h 51"/>
                  <a:gd name="T42" fmla="*/ 0 w 115"/>
                  <a:gd name="T43"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5" h="51">
                    <a:moveTo>
                      <a:pt x="0" y="3"/>
                    </a:moveTo>
                    <a:lnTo>
                      <a:pt x="27" y="0"/>
                    </a:lnTo>
                    <a:lnTo>
                      <a:pt x="54" y="10"/>
                    </a:lnTo>
                    <a:lnTo>
                      <a:pt x="65" y="22"/>
                    </a:lnTo>
                    <a:lnTo>
                      <a:pt x="78" y="22"/>
                    </a:lnTo>
                    <a:lnTo>
                      <a:pt x="87" y="16"/>
                    </a:lnTo>
                    <a:lnTo>
                      <a:pt x="94" y="14"/>
                    </a:lnTo>
                    <a:lnTo>
                      <a:pt x="101" y="27"/>
                    </a:lnTo>
                    <a:lnTo>
                      <a:pt x="114" y="28"/>
                    </a:lnTo>
                    <a:lnTo>
                      <a:pt x="112" y="34"/>
                    </a:lnTo>
                    <a:lnTo>
                      <a:pt x="115" y="43"/>
                    </a:lnTo>
                    <a:lnTo>
                      <a:pt x="114" y="51"/>
                    </a:lnTo>
                    <a:lnTo>
                      <a:pt x="101" y="39"/>
                    </a:lnTo>
                    <a:lnTo>
                      <a:pt x="94" y="35"/>
                    </a:lnTo>
                    <a:lnTo>
                      <a:pt x="88" y="35"/>
                    </a:lnTo>
                    <a:lnTo>
                      <a:pt x="85" y="47"/>
                    </a:lnTo>
                    <a:lnTo>
                      <a:pt x="77" y="44"/>
                    </a:lnTo>
                    <a:lnTo>
                      <a:pt x="61" y="51"/>
                    </a:lnTo>
                    <a:lnTo>
                      <a:pt x="45" y="50"/>
                    </a:lnTo>
                    <a:lnTo>
                      <a:pt x="44" y="28"/>
                    </a:lnTo>
                    <a:lnTo>
                      <a:pt x="15" y="12"/>
                    </a:lnTo>
                    <a:lnTo>
                      <a:pt x="0" y="3"/>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302" name="Freeform 652"/>
              <p:cNvSpPr>
                <a:spLocks/>
              </p:cNvSpPr>
              <p:nvPr/>
            </p:nvSpPr>
            <p:spPr bwMode="gray">
              <a:xfrm>
                <a:off x="3346" y="1848"/>
                <a:ext cx="88" cy="91"/>
              </a:xfrm>
              <a:custGeom>
                <a:avLst/>
                <a:gdLst>
                  <a:gd name="T0" fmla="*/ 36 w 95"/>
                  <a:gd name="T1" fmla="*/ 4 h 77"/>
                  <a:gd name="T2" fmla="*/ 40 w 95"/>
                  <a:gd name="T3" fmla="*/ 4 h 77"/>
                  <a:gd name="T4" fmla="*/ 55 w 95"/>
                  <a:gd name="T5" fmla="*/ 7 h 77"/>
                  <a:gd name="T6" fmla="*/ 69 w 95"/>
                  <a:gd name="T7" fmla="*/ 18 h 77"/>
                  <a:gd name="T8" fmla="*/ 77 w 95"/>
                  <a:gd name="T9" fmla="*/ 30 h 77"/>
                  <a:gd name="T10" fmla="*/ 95 w 95"/>
                  <a:gd name="T11" fmla="*/ 45 h 77"/>
                  <a:gd name="T12" fmla="*/ 86 w 95"/>
                  <a:gd name="T13" fmla="*/ 48 h 77"/>
                  <a:gd name="T14" fmla="*/ 78 w 95"/>
                  <a:gd name="T15" fmla="*/ 57 h 77"/>
                  <a:gd name="T16" fmla="*/ 78 w 95"/>
                  <a:gd name="T17" fmla="*/ 61 h 77"/>
                  <a:gd name="T18" fmla="*/ 75 w 95"/>
                  <a:gd name="T19" fmla="*/ 77 h 77"/>
                  <a:gd name="T20" fmla="*/ 62 w 95"/>
                  <a:gd name="T21" fmla="*/ 73 h 77"/>
                  <a:gd name="T22" fmla="*/ 58 w 95"/>
                  <a:gd name="T23" fmla="*/ 59 h 77"/>
                  <a:gd name="T24" fmla="*/ 46 w 95"/>
                  <a:gd name="T25" fmla="*/ 65 h 77"/>
                  <a:gd name="T26" fmla="*/ 32 w 95"/>
                  <a:gd name="T27" fmla="*/ 73 h 77"/>
                  <a:gd name="T28" fmla="*/ 24 w 95"/>
                  <a:gd name="T29" fmla="*/ 71 h 77"/>
                  <a:gd name="T30" fmla="*/ 17 w 95"/>
                  <a:gd name="T31" fmla="*/ 64 h 77"/>
                  <a:gd name="T32" fmla="*/ 13 w 95"/>
                  <a:gd name="T33" fmla="*/ 57 h 77"/>
                  <a:gd name="T34" fmla="*/ 19 w 95"/>
                  <a:gd name="T35" fmla="*/ 50 h 77"/>
                  <a:gd name="T36" fmla="*/ 23 w 95"/>
                  <a:gd name="T37" fmla="*/ 56 h 77"/>
                  <a:gd name="T38" fmla="*/ 39 w 95"/>
                  <a:gd name="T39" fmla="*/ 64 h 77"/>
                  <a:gd name="T40" fmla="*/ 42 w 95"/>
                  <a:gd name="T41" fmla="*/ 57 h 77"/>
                  <a:gd name="T42" fmla="*/ 27 w 95"/>
                  <a:gd name="T43" fmla="*/ 44 h 77"/>
                  <a:gd name="T44" fmla="*/ 22 w 95"/>
                  <a:gd name="T45" fmla="*/ 34 h 77"/>
                  <a:gd name="T46" fmla="*/ 16 w 95"/>
                  <a:gd name="T47" fmla="*/ 30 h 77"/>
                  <a:gd name="T48" fmla="*/ 16 w 95"/>
                  <a:gd name="T49" fmla="*/ 24 h 77"/>
                  <a:gd name="T50" fmla="*/ 9 w 95"/>
                  <a:gd name="T51" fmla="*/ 23 h 77"/>
                  <a:gd name="T52" fmla="*/ 0 w 95"/>
                  <a:gd name="T53" fmla="*/ 19 h 77"/>
                  <a:gd name="T54" fmla="*/ 2 w 95"/>
                  <a:gd name="T55" fmla="*/ 12 h 77"/>
                  <a:gd name="T56" fmla="*/ 4 w 95"/>
                  <a:gd name="T57" fmla="*/ 7 h 77"/>
                  <a:gd name="T58" fmla="*/ 11 w 95"/>
                  <a:gd name="T59" fmla="*/ 7 h 77"/>
                  <a:gd name="T60" fmla="*/ 16 w 95"/>
                  <a:gd name="T61" fmla="*/ 11 h 77"/>
                  <a:gd name="T62" fmla="*/ 29 w 95"/>
                  <a:gd name="T63" fmla="*/ 23 h 77"/>
                  <a:gd name="T64" fmla="*/ 30 w 95"/>
                  <a:gd name="T65" fmla="*/ 15 h 77"/>
                  <a:gd name="T66" fmla="*/ 27 w 95"/>
                  <a:gd name="T67" fmla="*/ 7 h 77"/>
                  <a:gd name="T68" fmla="*/ 29 w 95"/>
                  <a:gd name="T69" fmla="*/ 0 h 77"/>
                  <a:gd name="T70" fmla="*/ 36 w 95"/>
                  <a:gd name="T71" fmla="*/ 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 h="77">
                    <a:moveTo>
                      <a:pt x="36" y="4"/>
                    </a:moveTo>
                    <a:lnTo>
                      <a:pt x="40" y="4"/>
                    </a:lnTo>
                    <a:lnTo>
                      <a:pt x="55" y="7"/>
                    </a:lnTo>
                    <a:lnTo>
                      <a:pt x="69" y="18"/>
                    </a:lnTo>
                    <a:lnTo>
                      <a:pt x="77" y="30"/>
                    </a:lnTo>
                    <a:lnTo>
                      <a:pt x="95" y="45"/>
                    </a:lnTo>
                    <a:lnTo>
                      <a:pt x="86" y="48"/>
                    </a:lnTo>
                    <a:lnTo>
                      <a:pt x="78" y="57"/>
                    </a:lnTo>
                    <a:lnTo>
                      <a:pt x="78" y="61"/>
                    </a:lnTo>
                    <a:lnTo>
                      <a:pt x="75" y="77"/>
                    </a:lnTo>
                    <a:lnTo>
                      <a:pt x="62" y="73"/>
                    </a:lnTo>
                    <a:lnTo>
                      <a:pt x="58" y="59"/>
                    </a:lnTo>
                    <a:lnTo>
                      <a:pt x="46" y="65"/>
                    </a:lnTo>
                    <a:lnTo>
                      <a:pt x="32" y="73"/>
                    </a:lnTo>
                    <a:lnTo>
                      <a:pt x="24" y="71"/>
                    </a:lnTo>
                    <a:lnTo>
                      <a:pt x="17" y="64"/>
                    </a:lnTo>
                    <a:lnTo>
                      <a:pt x="13" y="57"/>
                    </a:lnTo>
                    <a:lnTo>
                      <a:pt x="19" y="50"/>
                    </a:lnTo>
                    <a:lnTo>
                      <a:pt x="23" y="56"/>
                    </a:lnTo>
                    <a:lnTo>
                      <a:pt x="39" y="64"/>
                    </a:lnTo>
                    <a:lnTo>
                      <a:pt x="42" y="57"/>
                    </a:lnTo>
                    <a:lnTo>
                      <a:pt x="27" y="44"/>
                    </a:lnTo>
                    <a:lnTo>
                      <a:pt x="22" y="34"/>
                    </a:lnTo>
                    <a:lnTo>
                      <a:pt x="16" y="30"/>
                    </a:lnTo>
                    <a:lnTo>
                      <a:pt x="16" y="24"/>
                    </a:lnTo>
                    <a:lnTo>
                      <a:pt x="9" y="23"/>
                    </a:lnTo>
                    <a:lnTo>
                      <a:pt x="0" y="19"/>
                    </a:lnTo>
                    <a:lnTo>
                      <a:pt x="2" y="12"/>
                    </a:lnTo>
                    <a:lnTo>
                      <a:pt x="4" y="7"/>
                    </a:lnTo>
                    <a:lnTo>
                      <a:pt x="11" y="7"/>
                    </a:lnTo>
                    <a:lnTo>
                      <a:pt x="16" y="11"/>
                    </a:lnTo>
                    <a:lnTo>
                      <a:pt x="29" y="23"/>
                    </a:lnTo>
                    <a:lnTo>
                      <a:pt x="30" y="15"/>
                    </a:lnTo>
                    <a:lnTo>
                      <a:pt x="27" y="7"/>
                    </a:lnTo>
                    <a:lnTo>
                      <a:pt x="29" y="0"/>
                    </a:lnTo>
                    <a:lnTo>
                      <a:pt x="36" y="4"/>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303" name="Freeform 653"/>
              <p:cNvSpPr>
                <a:spLocks/>
              </p:cNvSpPr>
              <p:nvPr/>
            </p:nvSpPr>
            <p:spPr bwMode="gray">
              <a:xfrm>
                <a:off x="3326" y="1867"/>
                <a:ext cx="59" cy="56"/>
              </a:xfrm>
              <a:custGeom>
                <a:avLst/>
                <a:gdLst>
                  <a:gd name="T0" fmla="*/ 0 w 62"/>
                  <a:gd name="T1" fmla="*/ 7 h 48"/>
                  <a:gd name="T2" fmla="*/ 8 w 62"/>
                  <a:gd name="T3" fmla="*/ 15 h 48"/>
                  <a:gd name="T4" fmla="*/ 17 w 62"/>
                  <a:gd name="T5" fmla="*/ 26 h 48"/>
                  <a:gd name="T6" fmla="*/ 31 w 62"/>
                  <a:gd name="T7" fmla="*/ 41 h 48"/>
                  <a:gd name="T8" fmla="*/ 41 w 62"/>
                  <a:gd name="T9" fmla="*/ 33 h 48"/>
                  <a:gd name="T10" fmla="*/ 41 w 62"/>
                  <a:gd name="T11" fmla="*/ 41 h 48"/>
                  <a:gd name="T12" fmla="*/ 48 w 62"/>
                  <a:gd name="T13" fmla="*/ 41 h 48"/>
                  <a:gd name="T14" fmla="*/ 58 w 62"/>
                  <a:gd name="T15" fmla="*/ 48 h 48"/>
                  <a:gd name="T16" fmla="*/ 62 w 62"/>
                  <a:gd name="T17" fmla="*/ 41 h 48"/>
                  <a:gd name="T18" fmla="*/ 47 w 62"/>
                  <a:gd name="T19" fmla="*/ 28 h 48"/>
                  <a:gd name="T20" fmla="*/ 43 w 62"/>
                  <a:gd name="T21" fmla="*/ 19 h 48"/>
                  <a:gd name="T22" fmla="*/ 36 w 62"/>
                  <a:gd name="T23" fmla="*/ 14 h 48"/>
                  <a:gd name="T24" fmla="*/ 36 w 62"/>
                  <a:gd name="T25" fmla="*/ 8 h 48"/>
                  <a:gd name="T26" fmla="*/ 29 w 62"/>
                  <a:gd name="T27" fmla="*/ 7 h 48"/>
                  <a:gd name="T28" fmla="*/ 20 w 62"/>
                  <a:gd name="T29" fmla="*/ 3 h 48"/>
                  <a:gd name="T30" fmla="*/ 10 w 62"/>
                  <a:gd name="T31" fmla="*/ 0 h 48"/>
                  <a:gd name="T32" fmla="*/ 4 w 62"/>
                  <a:gd name="T33" fmla="*/ 1 h 48"/>
                  <a:gd name="T34" fmla="*/ 0 w 62"/>
                  <a:gd name="T35" fmla="*/ 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48">
                    <a:moveTo>
                      <a:pt x="0" y="7"/>
                    </a:moveTo>
                    <a:lnTo>
                      <a:pt x="8" y="15"/>
                    </a:lnTo>
                    <a:lnTo>
                      <a:pt x="17" y="26"/>
                    </a:lnTo>
                    <a:lnTo>
                      <a:pt x="31" y="41"/>
                    </a:lnTo>
                    <a:lnTo>
                      <a:pt x="41" y="33"/>
                    </a:lnTo>
                    <a:lnTo>
                      <a:pt x="41" y="41"/>
                    </a:lnTo>
                    <a:lnTo>
                      <a:pt x="48" y="41"/>
                    </a:lnTo>
                    <a:lnTo>
                      <a:pt x="58" y="48"/>
                    </a:lnTo>
                    <a:lnTo>
                      <a:pt x="62" y="41"/>
                    </a:lnTo>
                    <a:lnTo>
                      <a:pt x="47" y="28"/>
                    </a:lnTo>
                    <a:lnTo>
                      <a:pt x="43" y="19"/>
                    </a:lnTo>
                    <a:lnTo>
                      <a:pt x="36" y="14"/>
                    </a:lnTo>
                    <a:lnTo>
                      <a:pt x="36" y="8"/>
                    </a:lnTo>
                    <a:lnTo>
                      <a:pt x="29" y="7"/>
                    </a:lnTo>
                    <a:lnTo>
                      <a:pt x="20" y="3"/>
                    </a:lnTo>
                    <a:lnTo>
                      <a:pt x="10" y="0"/>
                    </a:lnTo>
                    <a:lnTo>
                      <a:pt x="4" y="1"/>
                    </a:lnTo>
                    <a:lnTo>
                      <a:pt x="0" y="7"/>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304" name="Freeform 654"/>
              <p:cNvSpPr>
                <a:spLocks/>
              </p:cNvSpPr>
              <p:nvPr/>
            </p:nvSpPr>
            <p:spPr bwMode="gray">
              <a:xfrm>
                <a:off x="3506" y="1766"/>
                <a:ext cx="264" cy="205"/>
              </a:xfrm>
              <a:custGeom>
                <a:avLst/>
                <a:gdLst>
                  <a:gd name="T0" fmla="*/ 26 w 282"/>
                  <a:gd name="T1" fmla="*/ 75 h 172"/>
                  <a:gd name="T2" fmla="*/ 31 w 282"/>
                  <a:gd name="T3" fmla="*/ 64 h 172"/>
                  <a:gd name="T4" fmla="*/ 38 w 282"/>
                  <a:gd name="T5" fmla="*/ 58 h 172"/>
                  <a:gd name="T6" fmla="*/ 50 w 282"/>
                  <a:gd name="T7" fmla="*/ 60 h 172"/>
                  <a:gd name="T8" fmla="*/ 64 w 282"/>
                  <a:gd name="T9" fmla="*/ 64 h 172"/>
                  <a:gd name="T10" fmla="*/ 67 w 282"/>
                  <a:gd name="T11" fmla="*/ 68 h 172"/>
                  <a:gd name="T12" fmla="*/ 77 w 282"/>
                  <a:gd name="T13" fmla="*/ 75 h 172"/>
                  <a:gd name="T14" fmla="*/ 84 w 282"/>
                  <a:gd name="T15" fmla="*/ 97 h 172"/>
                  <a:gd name="T16" fmla="*/ 93 w 282"/>
                  <a:gd name="T17" fmla="*/ 94 h 172"/>
                  <a:gd name="T18" fmla="*/ 110 w 282"/>
                  <a:gd name="T19" fmla="*/ 97 h 172"/>
                  <a:gd name="T20" fmla="*/ 131 w 282"/>
                  <a:gd name="T21" fmla="*/ 119 h 172"/>
                  <a:gd name="T22" fmla="*/ 155 w 282"/>
                  <a:gd name="T23" fmla="*/ 133 h 172"/>
                  <a:gd name="T24" fmla="*/ 179 w 282"/>
                  <a:gd name="T25" fmla="*/ 147 h 172"/>
                  <a:gd name="T26" fmla="*/ 188 w 282"/>
                  <a:gd name="T27" fmla="*/ 172 h 172"/>
                  <a:gd name="T28" fmla="*/ 201 w 282"/>
                  <a:gd name="T29" fmla="*/ 152 h 172"/>
                  <a:gd name="T30" fmla="*/ 202 w 282"/>
                  <a:gd name="T31" fmla="*/ 134 h 172"/>
                  <a:gd name="T32" fmla="*/ 194 w 282"/>
                  <a:gd name="T33" fmla="*/ 109 h 172"/>
                  <a:gd name="T34" fmla="*/ 214 w 282"/>
                  <a:gd name="T35" fmla="*/ 105 h 172"/>
                  <a:gd name="T36" fmla="*/ 237 w 282"/>
                  <a:gd name="T37" fmla="*/ 109 h 172"/>
                  <a:gd name="T38" fmla="*/ 276 w 282"/>
                  <a:gd name="T39" fmla="*/ 106 h 172"/>
                  <a:gd name="T40" fmla="*/ 276 w 282"/>
                  <a:gd name="T41" fmla="*/ 91 h 172"/>
                  <a:gd name="T42" fmla="*/ 230 w 282"/>
                  <a:gd name="T43" fmla="*/ 91 h 172"/>
                  <a:gd name="T44" fmla="*/ 208 w 282"/>
                  <a:gd name="T45" fmla="*/ 89 h 172"/>
                  <a:gd name="T46" fmla="*/ 187 w 282"/>
                  <a:gd name="T47" fmla="*/ 97 h 172"/>
                  <a:gd name="T48" fmla="*/ 173 w 282"/>
                  <a:gd name="T49" fmla="*/ 94 h 172"/>
                  <a:gd name="T50" fmla="*/ 161 w 282"/>
                  <a:gd name="T51" fmla="*/ 95 h 172"/>
                  <a:gd name="T52" fmla="*/ 149 w 282"/>
                  <a:gd name="T53" fmla="*/ 89 h 172"/>
                  <a:gd name="T54" fmla="*/ 148 w 282"/>
                  <a:gd name="T55" fmla="*/ 83 h 172"/>
                  <a:gd name="T56" fmla="*/ 146 w 282"/>
                  <a:gd name="T57" fmla="*/ 63 h 172"/>
                  <a:gd name="T58" fmla="*/ 101 w 282"/>
                  <a:gd name="T59" fmla="*/ 47 h 172"/>
                  <a:gd name="T60" fmla="*/ 79 w 282"/>
                  <a:gd name="T61" fmla="*/ 33 h 172"/>
                  <a:gd name="T62" fmla="*/ 51 w 282"/>
                  <a:gd name="T63" fmla="*/ 40 h 172"/>
                  <a:gd name="T64" fmla="*/ 33 w 282"/>
                  <a:gd name="T65" fmla="*/ 17 h 172"/>
                  <a:gd name="T66" fmla="*/ 33 w 282"/>
                  <a:gd name="T67" fmla="*/ 0 h 172"/>
                  <a:gd name="T68" fmla="*/ 19 w 282"/>
                  <a:gd name="T69" fmla="*/ 7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2" h="172">
                    <a:moveTo>
                      <a:pt x="19" y="78"/>
                    </a:moveTo>
                    <a:lnTo>
                      <a:pt x="26" y="75"/>
                    </a:lnTo>
                    <a:lnTo>
                      <a:pt x="29" y="70"/>
                    </a:lnTo>
                    <a:lnTo>
                      <a:pt x="31" y="64"/>
                    </a:lnTo>
                    <a:lnTo>
                      <a:pt x="39" y="67"/>
                    </a:lnTo>
                    <a:lnTo>
                      <a:pt x="38" y="58"/>
                    </a:lnTo>
                    <a:lnTo>
                      <a:pt x="46" y="55"/>
                    </a:lnTo>
                    <a:lnTo>
                      <a:pt x="50" y="60"/>
                    </a:lnTo>
                    <a:lnTo>
                      <a:pt x="58" y="60"/>
                    </a:lnTo>
                    <a:lnTo>
                      <a:pt x="64" y="64"/>
                    </a:lnTo>
                    <a:lnTo>
                      <a:pt x="67" y="67"/>
                    </a:lnTo>
                    <a:lnTo>
                      <a:pt x="67" y="68"/>
                    </a:lnTo>
                    <a:lnTo>
                      <a:pt x="69" y="74"/>
                    </a:lnTo>
                    <a:lnTo>
                      <a:pt x="77" y="75"/>
                    </a:lnTo>
                    <a:lnTo>
                      <a:pt x="77" y="84"/>
                    </a:lnTo>
                    <a:lnTo>
                      <a:pt x="84" y="97"/>
                    </a:lnTo>
                    <a:lnTo>
                      <a:pt x="91" y="98"/>
                    </a:lnTo>
                    <a:lnTo>
                      <a:pt x="93" y="94"/>
                    </a:lnTo>
                    <a:lnTo>
                      <a:pt x="103" y="91"/>
                    </a:lnTo>
                    <a:lnTo>
                      <a:pt x="110" y="97"/>
                    </a:lnTo>
                    <a:lnTo>
                      <a:pt x="119" y="106"/>
                    </a:lnTo>
                    <a:lnTo>
                      <a:pt x="131" y="119"/>
                    </a:lnTo>
                    <a:lnTo>
                      <a:pt x="155" y="125"/>
                    </a:lnTo>
                    <a:lnTo>
                      <a:pt x="155" y="133"/>
                    </a:lnTo>
                    <a:lnTo>
                      <a:pt x="171" y="139"/>
                    </a:lnTo>
                    <a:lnTo>
                      <a:pt x="179" y="147"/>
                    </a:lnTo>
                    <a:lnTo>
                      <a:pt x="173" y="172"/>
                    </a:lnTo>
                    <a:lnTo>
                      <a:pt x="188" y="172"/>
                    </a:lnTo>
                    <a:lnTo>
                      <a:pt x="195" y="160"/>
                    </a:lnTo>
                    <a:lnTo>
                      <a:pt x="201" y="152"/>
                    </a:lnTo>
                    <a:lnTo>
                      <a:pt x="206" y="145"/>
                    </a:lnTo>
                    <a:lnTo>
                      <a:pt x="202" y="134"/>
                    </a:lnTo>
                    <a:lnTo>
                      <a:pt x="192" y="130"/>
                    </a:lnTo>
                    <a:lnTo>
                      <a:pt x="194" y="109"/>
                    </a:lnTo>
                    <a:lnTo>
                      <a:pt x="205" y="101"/>
                    </a:lnTo>
                    <a:lnTo>
                      <a:pt x="214" y="105"/>
                    </a:lnTo>
                    <a:lnTo>
                      <a:pt x="234" y="99"/>
                    </a:lnTo>
                    <a:lnTo>
                      <a:pt x="237" y="109"/>
                    </a:lnTo>
                    <a:lnTo>
                      <a:pt x="250" y="109"/>
                    </a:lnTo>
                    <a:lnTo>
                      <a:pt x="276" y="106"/>
                    </a:lnTo>
                    <a:lnTo>
                      <a:pt x="282" y="97"/>
                    </a:lnTo>
                    <a:lnTo>
                      <a:pt x="276" y="91"/>
                    </a:lnTo>
                    <a:lnTo>
                      <a:pt x="259" y="91"/>
                    </a:lnTo>
                    <a:lnTo>
                      <a:pt x="230" y="91"/>
                    </a:lnTo>
                    <a:lnTo>
                      <a:pt x="219" y="91"/>
                    </a:lnTo>
                    <a:lnTo>
                      <a:pt x="208" y="89"/>
                    </a:lnTo>
                    <a:lnTo>
                      <a:pt x="188" y="98"/>
                    </a:lnTo>
                    <a:lnTo>
                      <a:pt x="187" y="97"/>
                    </a:lnTo>
                    <a:lnTo>
                      <a:pt x="182" y="92"/>
                    </a:lnTo>
                    <a:lnTo>
                      <a:pt x="173" y="94"/>
                    </a:lnTo>
                    <a:lnTo>
                      <a:pt x="163" y="98"/>
                    </a:lnTo>
                    <a:lnTo>
                      <a:pt x="161" y="95"/>
                    </a:lnTo>
                    <a:lnTo>
                      <a:pt x="160" y="92"/>
                    </a:lnTo>
                    <a:lnTo>
                      <a:pt x="149" y="89"/>
                    </a:lnTo>
                    <a:lnTo>
                      <a:pt x="146" y="87"/>
                    </a:lnTo>
                    <a:lnTo>
                      <a:pt x="148" y="83"/>
                    </a:lnTo>
                    <a:lnTo>
                      <a:pt x="154" y="79"/>
                    </a:lnTo>
                    <a:lnTo>
                      <a:pt x="146" y="63"/>
                    </a:lnTo>
                    <a:lnTo>
                      <a:pt x="134" y="40"/>
                    </a:lnTo>
                    <a:lnTo>
                      <a:pt x="101" y="47"/>
                    </a:lnTo>
                    <a:lnTo>
                      <a:pt x="93" y="40"/>
                    </a:lnTo>
                    <a:lnTo>
                      <a:pt x="79" y="33"/>
                    </a:lnTo>
                    <a:lnTo>
                      <a:pt x="65" y="43"/>
                    </a:lnTo>
                    <a:lnTo>
                      <a:pt x="51" y="40"/>
                    </a:lnTo>
                    <a:lnTo>
                      <a:pt x="34" y="30"/>
                    </a:lnTo>
                    <a:lnTo>
                      <a:pt x="33" y="17"/>
                    </a:lnTo>
                    <a:lnTo>
                      <a:pt x="34" y="8"/>
                    </a:lnTo>
                    <a:lnTo>
                      <a:pt x="33" y="0"/>
                    </a:lnTo>
                    <a:lnTo>
                      <a:pt x="0" y="17"/>
                    </a:lnTo>
                    <a:lnTo>
                      <a:pt x="19" y="78"/>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305" name="Freeform 655"/>
              <p:cNvSpPr>
                <a:spLocks/>
              </p:cNvSpPr>
              <p:nvPr/>
            </p:nvSpPr>
            <p:spPr bwMode="gray">
              <a:xfrm>
                <a:off x="3698" y="1829"/>
                <a:ext cx="168" cy="92"/>
              </a:xfrm>
              <a:custGeom>
                <a:avLst/>
                <a:gdLst>
                  <a:gd name="T0" fmla="*/ 46 w 180"/>
                  <a:gd name="T1" fmla="*/ 57 h 78"/>
                  <a:gd name="T2" fmla="*/ 32 w 180"/>
                  <a:gd name="T3" fmla="*/ 57 h 78"/>
                  <a:gd name="T4" fmla="*/ 7 w 180"/>
                  <a:gd name="T5" fmla="*/ 59 h 78"/>
                  <a:gd name="T6" fmla="*/ 0 w 180"/>
                  <a:gd name="T7" fmla="*/ 67 h 78"/>
                  <a:gd name="T8" fmla="*/ 7 w 180"/>
                  <a:gd name="T9" fmla="*/ 71 h 78"/>
                  <a:gd name="T10" fmla="*/ 12 w 180"/>
                  <a:gd name="T11" fmla="*/ 73 h 78"/>
                  <a:gd name="T12" fmla="*/ 49 w 180"/>
                  <a:gd name="T13" fmla="*/ 73 h 78"/>
                  <a:gd name="T14" fmla="*/ 73 w 180"/>
                  <a:gd name="T15" fmla="*/ 73 h 78"/>
                  <a:gd name="T16" fmla="*/ 84 w 180"/>
                  <a:gd name="T17" fmla="*/ 78 h 78"/>
                  <a:gd name="T18" fmla="*/ 87 w 180"/>
                  <a:gd name="T19" fmla="*/ 68 h 78"/>
                  <a:gd name="T20" fmla="*/ 98 w 180"/>
                  <a:gd name="T21" fmla="*/ 67 h 78"/>
                  <a:gd name="T22" fmla="*/ 112 w 180"/>
                  <a:gd name="T23" fmla="*/ 64 h 78"/>
                  <a:gd name="T24" fmla="*/ 125 w 180"/>
                  <a:gd name="T25" fmla="*/ 61 h 78"/>
                  <a:gd name="T26" fmla="*/ 148 w 180"/>
                  <a:gd name="T27" fmla="*/ 49 h 78"/>
                  <a:gd name="T28" fmla="*/ 172 w 180"/>
                  <a:gd name="T29" fmla="*/ 37 h 78"/>
                  <a:gd name="T30" fmla="*/ 180 w 180"/>
                  <a:gd name="T31" fmla="*/ 30 h 78"/>
                  <a:gd name="T32" fmla="*/ 177 w 180"/>
                  <a:gd name="T33" fmla="*/ 20 h 78"/>
                  <a:gd name="T34" fmla="*/ 166 w 180"/>
                  <a:gd name="T35" fmla="*/ 20 h 78"/>
                  <a:gd name="T36" fmla="*/ 154 w 180"/>
                  <a:gd name="T37" fmla="*/ 13 h 78"/>
                  <a:gd name="T38" fmla="*/ 143 w 180"/>
                  <a:gd name="T39" fmla="*/ 8 h 78"/>
                  <a:gd name="T40" fmla="*/ 111 w 180"/>
                  <a:gd name="T41" fmla="*/ 6 h 78"/>
                  <a:gd name="T42" fmla="*/ 74 w 180"/>
                  <a:gd name="T43" fmla="*/ 0 h 78"/>
                  <a:gd name="T44" fmla="*/ 66 w 180"/>
                  <a:gd name="T45" fmla="*/ 3 h 78"/>
                  <a:gd name="T46" fmla="*/ 70 w 180"/>
                  <a:gd name="T47" fmla="*/ 8 h 78"/>
                  <a:gd name="T48" fmla="*/ 73 w 180"/>
                  <a:gd name="T49" fmla="*/ 15 h 78"/>
                  <a:gd name="T50" fmla="*/ 63 w 180"/>
                  <a:gd name="T51" fmla="*/ 16 h 78"/>
                  <a:gd name="T52" fmla="*/ 59 w 180"/>
                  <a:gd name="T53" fmla="*/ 12 h 78"/>
                  <a:gd name="T54" fmla="*/ 47 w 180"/>
                  <a:gd name="T55" fmla="*/ 11 h 78"/>
                  <a:gd name="T56" fmla="*/ 31 w 180"/>
                  <a:gd name="T57" fmla="*/ 12 h 78"/>
                  <a:gd name="T58" fmla="*/ 38 w 180"/>
                  <a:gd name="T59" fmla="*/ 16 h 78"/>
                  <a:gd name="T60" fmla="*/ 39 w 180"/>
                  <a:gd name="T61" fmla="*/ 21 h 78"/>
                  <a:gd name="T62" fmla="*/ 35 w 180"/>
                  <a:gd name="T63" fmla="*/ 26 h 78"/>
                  <a:gd name="T64" fmla="*/ 35 w 180"/>
                  <a:gd name="T65" fmla="*/ 34 h 78"/>
                  <a:gd name="T66" fmla="*/ 41 w 180"/>
                  <a:gd name="T67" fmla="*/ 39 h 78"/>
                  <a:gd name="T68" fmla="*/ 63 w 180"/>
                  <a:gd name="T69" fmla="*/ 39 h 78"/>
                  <a:gd name="T70" fmla="*/ 70 w 180"/>
                  <a:gd name="T71" fmla="*/ 39 h 78"/>
                  <a:gd name="T72" fmla="*/ 77 w 180"/>
                  <a:gd name="T73" fmla="*/ 46 h 78"/>
                  <a:gd name="T74" fmla="*/ 70 w 180"/>
                  <a:gd name="T75" fmla="*/ 54 h 78"/>
                  <a:gd name="T76" fmla="*/ 62 w 180"/>
                  <a:gd name="T77" fmla="*/ 54 h 78"/>
                  <a:gd name="T78" fmla="*/ 54 w 180"/>
                  <a:gd name="T79" fmla="*/ 54 h 78"/>
                  <a:gd name="T80" fmla="*/ 50 w 180"/>
                  <a:gd name="T81" fmla="*/ 54 h 78"/>
                  <a:gd name="T82" fmla="*/ 46 w 180"/>
                  <a:gd name="T83" fmla="*/ 5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0" h="78">
                    <a:moveTo>
                      <a:pt x="46" y="57"/>
                    </a:moveTo>
                    <a:lnTo>
                      <a:pt x="32" y="57"/>
                    </a:lnTo>
                    <a:lnTo>
                      <a:pt x="7" y="59"/>
                    </a:lnTo>
                    <a:lnTo>
                      <a:pt x="0" y="67"/>
                    </a:lnTo>
                    <a:lnTo>
                      <a:pt x="7" y="71"/>
                    </a:lnTo>
                    <a:lnTo>
                      <a:pt x="12" y="73"/>
                    </a:lnTo>
                    <a:lnTo>
                      <a:pt x="49" y="73"/>
                    </a:lnTo>
                    <a:lnTo>
                      <a:pt x="73" y="73"/>
                    </a:lnTo>
                    <a:lnTo>
                      <a:pt x="84" y="78"/>
                    </a:lnTo>
                    <a:lnTo>
                      <a:pt x="87" y="68"/>
                    </a:lnTo>
                    <a:lnTo>
                      <a:pt x="98" y="67"/>
                    </a:lnTo>
                    <a:lnTo>
                      <a:pt x="112" y="64"/>
                    </a:lnTo>
                    <a:lnTo>
                      <a:pt x="125" y="61"/>
                    </a:lnTo>
                    <a:lnTo>
                      <a:pt x="148" y="49"/>
                    </a:lnTo>
                    <a:lnTo>
                      <a:pt x="172" y="37"/>
                    </a:lnTo>
                    <a:lnTo>
                      <a:pt x="180" y="30"/>
                    </a:lnTo>
                    <a:lnTo>
                      <a:pt x="177" y="20"/>
                    </a:lnTo>
                    <a:lnTo>
                      <a:pt x="166" y="20"/>
                    </a:lnTo>
                    <a:lnTo>
                      <a:pt x="154" y="13"/>
                    </a:lnTo>
                    <a:lnTo>
                      <a:pt x="143" y="8"/>
                    </a:lnTo>
                    <a:lnTo>
                      <a:pt x="111" y="6"/>
                    </a:lnTo>
                    <a:lnTo>
                      <a:pt x="74" y="0"/>
                    </a:lnTo>
                    <a:lnTo>
                      <a:pt x="66" y="3"/>
                    </a:lnTo>
                    <a:lnTo>
                      <a:pt x="70" y="8"/>
                    </a:lnTo>
                    <a:lnTo>
                      <a:pt x="73" y="15"/>
                    </a:lnTo>
                    <a:lnTo>
                      <a:pt x="63" y="16"/>
                    </a:lnTo>
                    <a:lnTo>
                      <a:pt x="59" y="12"/>
                    </a:lnTo>
                    <a:lnTo>
                      <a:pt x="47" y="11"/>
                    </a:lnTo>
                    <a:lnTo>
                      <a:pt x="31" y="12"/>
                    </a:lnTo>
                    <a:lnTo>
                      <a:pt x="38" y="16"/>
                    </a:lnTo>
                    <a:lnTo>
                      <a:pt x="39" y="21"/>
                    </a:lnTo>
                    <a:lnTo>
                      <a:pt x="35" y="26"/>
                    </a:lnTo>
                    <a:lnTo>
                      <a:pt x="35" y="34"/>
                    </a:lnTo>
                    <a:lnTo>
                      <a:pt x="41" y="39"/>
                    </a:lnTo>
                    <a:lnTo>
                      <a:pt x="63" y="39"/>
                    </a:lnTo>
                    <a:lnTo>
                      <a:pt x="70" y="39"/>
                    </a:lnTo>
                    <a:lnTo>
                      <a:pt x="77" y="46"/>
                    </a:lnTo>
                    <a:lnTo>
                      <a:pt x="70" y="54"/>
                    </a:lnTo>
                    <a:lnTo>
                      <a:pt x="62" y="54"/>
                    </a:lnTo>
                    <a:lnTo>
                      <a:pt x="54" y="54"/>
                    </a:lnTo>
                    <a:lnTo>
                      <a:pt x="50" y="54"/>
                    </a:lnTo>
                    <a:lnTo>
                      <a:pt x="46" y="57"/>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306" name="Freeform 656"/>
              <p:cNvSpPr>
                <a:spLocks/>
              </p:cNvSpPr>
              <p:nvPr/>
            </p:nvSpPr>
            <p:spPr bwMode="gray">
              <a:xfrm>
                <a:off x="3682" y="1884"/>
                <a:ext cx="107" cy="96"/>
              </a:xfrm>
              <a:custGeom>
                <a:avLst/>
                <a:gdLst>
                  <a:gd name="T0" fmla="*/ 0 w 115"/>
                  <a:gd name="T1" fmla="*/ 68 h 80"/>
                  <a:gd name="T2" fmla="*/ 1 w 115"/>
                  <a:gd name="T3" fmla="*/ 72 h 80"/>
                  <a:gd name="T4" fmla="*/ 10 w 115"/>
                  <a:gd name="T5" fmla="*/ 73 h 80"/>
                  <a:gd name="T6" fmla="*/ 31 w 115"/>
                  <a:gd name="T7" fmla="*/ 73 h 80"/>
                  <a:gd name="T8" fmla="*/ 55 w 115"/>
                  <a:gd name="T9" fmla="*/ 48 h 80"/>
                  <a:gd name="T10" fmla="*/ 61 w 115"/>
                  <a:gd name="T11" fmla="*/ 65 h 80"/>
                  <a:gd name="T12" fmla="*/ 67 w 115"/>
                  <a:gd name="T13" fmla="*/ 80 h 80"/>
                  <a:gd name="T14" fmla="*/ 82 w 115"/>
                  <a:gd name="T15" fmla="*/ 74 h 80"/>
                  <a:gd name="T16" fmla="*/ 99 w 115"/>
                  <a:gd name="T17" fmla="*/ 68 h 80"/>
                  <a:gd name="T18" fmla="*/ 114 w 115"/>
                  <a:gd name="T19" fmla="*/ 73 h 80"/>
                  <a:gd name="T20" fmla="*/ 115 w 115"/>
                  <a:gd name="T21" fmla="*/ 49 h 80"/>
                  <a:gd name="T22" fmla="*/ 103 w 115"/>
                  <a:gd name="T23" fmla="*/ 45 h 80"/>
                  <a:gd name="T24" fmla="*/ 98 w 115"/>
                  <a:gd name="T25" fmla="*/ 45 h 80"/>
                  <a:gd name="T26" fmla="*/ 102 w 115"/>
                  <a:gd name="T27" fmla="*/ 30 h 80"/>
                  <a:gd name="T28" fmla="*/ 89 w 115"/>
                  <a:gd name="T29" fmla="*/ 27 h 80"/>
                  <a:gd name="T30" fmla="*/ 77 w 115"/>
                  <a:gd name="T31" fmla="*/ 26 h 80"/>
                  <a:gd name="T32" fmla="*/ 61 w 115"/>
                  <a:gd name="T33" fmla="*/ 26 h 80"/>
                  <a:gd name="T34" fmla="*/ 48 w 115"/>
                  <a:gd name="T35" fmla="*/ 26 h 80"/>
                  <a:gd name="T36" fmla="*/ 33 w 115"/>
                  <a:gd name="T37" fmla="*/ 26 h 80"/>
                  <a:gd name="T38" fmla="*/ 20 w 115"/>
                  <a:gd name="T39" fmla="*/ 24 h 80"/>
                  <a:gd name="T40" fmla="*/ 18 w 115"/>
                  <a:gd name="T41" fmla="*/ 21 h 80"/>
                  <a:gd name="T42" fmla="*/ 20 w 115"/>
                  <a:gd name="T43" fmla="*/ 15 h 80"/>
                  <a:gd name="T44" fmla="*/ 27 w 115"/>
                  <a:gd name="T45" fmla="*/ 12 h 80"/>
                  <a:gd name="T46" fmla="*/ 48 w 115"/>
                  <a:gd name="T47" fmla="*/ 8 h 80"/>
                  <a:gd name="T48" fmla="*/ 46 w 115"/>
                  <a:gd name="T49" fmla="*/ 0 h 80"/>
                  <a:gd name="T50" fmla="*/ 30 w 115"/>
                  <a:gd name="T51" fmla="*/ 3 h 80"/>
                  <a:gd name="T52" fmla="*/ 16 w 115"/>
                  <a:gd name="T53" fmla="*/ 3 h 80"/>
                  <a:gd name="T54" fmla="*/ 6 w 115"/>
                  <a:gd name="T55" fmla="*/ 10 h 80"/>
                  <a:gd name="T56" fmla="*/ 3 w 115"/>
                  <a:gd name="T57" fmla="*/ 26 h 80"/>
                  <a:gd name="T58" fmla="*/ 4 w 115"/>
                  <a:gd name="T59" fmla="*/ 30 h 80"/>
                  <a:gd name="T60" fmla="*/ 3 w 115"/>
                  <a:gd name="T61" fmla="*/ 31 h 80"/>
                  <a:gd name="T62" fmla="*/ 13 w 115"/>
                  <a:gd name="T63" fmla="*/ 34 h 80"/>
                  <a:gd name="T64" fmla="*/ 18 w 115"/>
                  <a:gd name="T65" fmla="*/ 43 h 80"/>
                  <a:gd name="T66" fmla="*/ 14 w 115"/>
                  <a:gd name="T67" fmla="*/ 53 h 80"/>
                  <a:gd name="T68" fmla="*/ 12 w 115"/>
                  <a:gd name="T69" fmla="*/ 54 h 80"/>
                  <a:gd name="T70" fmla="*/ 9 w 115"/>
                  <a:gd name="T71" fmla="*/ 59 h 80"/>
                  <a:gd name="T72" fmla="*/ 0 w 115"/>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80">
                    <a:moveTo>
                      <a:pt x="0" y="68"/>
                    </a:moveTo>
                    <a:lnTo>
                      <a:pt x="1" y="72"/>
                    </a:lnTo>
                    <a:lnTo>
                      <a:pt x="10" y="73"/>
                    </a:lnTo>
                    <a:lnTo>
                      <a:pt x="31" y="73"/>
                    </a:lnTo>
                    <a:lnTo>
                      <a:pt x="55" y="48"/>
                    </a:lnTo>
                    <a:lnTo>
                      <a:pt x="61" y="65"/>
                    </a:lnTo>
                    <a:lnTo>
                      <a:pt x="67" y="80"/>
                    </a:lnTo>
                    <a:lnTo>
                      <a:pt x="82" y="74"/>
                    </a:lnTo>
                    <a:lnTo>
                      <a:pt x="99" y="68"/>
                    </a:lnTo>
                    <a:lnTo>
                      <a:pt x="114" y="73"/>
                    </a:lnTo>
                    <a:lnTo>
                      <a:pt x="115" y="49"/>
                    </a:lnTo>
                    <a:lnTo>
                      <a:pt x="103" y="45"/>
                    </a:lnTo>
                    <a:lnTo>
                      <a:pt x="98" y="45"/>
                    </a:lnTo>
                    <a:lnTo>
                      <a:pt x="102" y="30"/>
                    </a:lnTo>
                    <a:lnTo>
                      <a:pt x="89" y="27"/>
                    </a:lnTo>
                    <a:lnTo>
                      <a:pt x="77" y="26"/>
                    </a:lnTo>
                    <a:lnTo>
                      <a:pt x="61" y="26"/>
                    </a:lnTo>
                    <a:lnTo>
                      <a:pt x="48" y="26"/>
                    </a:lnTo>
                    <a:lnTo>
                      <a:pt x="33" y="26"/>
                    </a:lnTo>
                    <a:lnTo>
                      <a:pt x="20" y="24"/>
                    </a:lnTo>
                    <a:lnTo>
                      <a:pt x="18" y="21"/>
                    </a:lnTo>
                    <a:lnTo>
                      <a:pt x="20" y="15"/>
                    </a:lnTo>
                    <a:lnTo>
                      <a:pt x="27" y="12"/>
                    </a:lnTo>
                    <a:lnTo>
                      <a:pt x="48" y="8"/>
                    </a:lnTo>
                    <a:lnTo>
                      <a:pt x="46" y="0"/>
                    </a:lnTo>
                    <a:lnTo>
                      <a:pt x="30" y="3"/>
                    </a:lnTo>
                    <a:lnTo>
                      <a:pt x="16" y="3"/>
                    </a:lnTo>
                    <a:lnTo>
                      <a:pt x="6" y="10"/>
                    </a:lnTo>
                    <a:lnTo>
                      <a:pt x="3" y="26"/>
                    </a:lnTo>
                    <a:lnTo>
                      <a:pt x="4" y="30"/>
                    </a:lnTo>
                    <a:lnTo>
                      <a:pt x="3" y="31"/>
                    </a:lnTo>
                    <a:lnTo>
                      <a:pt x="13" y="34"/>
                    </a:lnTo>
                    <a:lnTo>
                      <a:pt x="18" y="43"/>
                    </a:lnTo>
                    <a:lnTo>
                      <a:pt x="14" y="53"/>
                    </a:lnTo>
                    <a:lnTo>
                      <a:pt x="12" y="54"/>
                    </a:lnTo>
                    <a:lnTo>
                      <a:pt x="9" y="59"/>
                    </a:lnTo>
                    <a:lnTo>
                      <a:pt x="0" y="68"/>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sp>
            <p:nvSpPr>
              <p:cNvPr id="307" name="Freeform 657"/>
              <p:cNvSpPr>
                <a:spLocks/>
              </p:cNvSpPr>
              <p:nvPr/>
            </p:nvSpPr>
            <p:spPr bwMode="gray">
              <a:xfrm>
                <a:off x="1634" y="2591"/>
                <a:ext cx="567" cy="734"/>
              </a:xfrm>
              <a:custGeom>
                <a:avLst/>
                <a:gdLst>
                  <a:gd name="T0" fmla="*/ 0 w 606"/>
                  <a:gd name="T1" fmla="*/ 196 h 618"/>
                  <a:gd name="T2" fmla="*/ 35 w 606"/>
                  <a:gd name="T3" fmla="*/ 234 h 618"/>
                  <a:gd name="T4" fmla="*/ 52 w 606"/>
                  <a:gd name="T5" fmla="*/ 248 h 618"/>
                  <a:gd name="T6" fmla="*/ 85 w 606"/>
                  <a:gd name="T7" fmla="*/ 249 h 618"/>
                  <a:gd name="T8" fmla="*/ 134 w 606"/>
                  <a:gd name="T9" fmla="*/ 262 h 618"/>
                  <a:gd name="T10" fmla="*/ 215 w 606"/>
                  <a:gd name="T11" fmla="*/ 332 h 618"/>
                  <a:gd name="T12" fmla="*/ 250 w 606"/>
                  <a:gd name="T13" fmla="*/ 361 h 618"/>
                  <a:gd name="T14" fmla="*/ 249 w 606"/>
                  <a:gd name="T15" fmla="*/ 424 h 618"/>
                  <a:gd name="T16" fmla="*/ 285 w 606"/>
                  <a:gd name="T17" fmla="*/ 451 h 618"/>
                  <a:gd name="T18" fmla="*/ 298 w 606"/>
                  <a:gd name="T19" fmla="*/ 482 h 618"/>
                  <a:gd name="T20" fmla="*/ 313 w 606"/>
                  <a:gd name="T21" fmla="*/ 506 h 618"/>
                  <a:gd name="T22" fmla="*/ 264 w 606"/>
                  <a:gd name="T23" fmla="*/ 556 h 618"/>
                  <a:gd name="T24" fmla="*/ 320 w 606"/>
                  <a:gd name="T25" fmla="*/ 601 h 618"/>
                  <a:gd name="T26" fmla="*/ 391 w 606"/>
                  <a:gd name="T27" fmla="*/ 525 h 618"/>
                  <a:gd name="T28" fmla="*/ 454 w 606"/>
                  <a:gd name="T29" fmla="*/ 436 h 618"/>
                  <a:gd name="T30" fmla="*/ 506 w 606"/>
                  <a:gd name="T31" fmla="*/ 423 h 618"/>
                  <a:gd name="T32" fmla="*/ 541 w 606"/>
                  <a:gd name="T33" fmla="*/ 284 h 618"/>
                  <a:gd name="T34" fmla="*/ 606 w 606"/>
                  <a:gd name="T35" fmla="*/ 190 h 618"/>
                  <a:gd name="T36" fmla="*/ 571 w 606"/>
                  <a:gd name="T37" fmla="*/ 157 h 618"/>
                  <a:gd name="T38" fmla="*/ 458 w 606"/>
                  <a:gd name="T39" fmla="*/ 121 h 618"/>
                  <a:gd name="T40" fmla="*/ 415 w 606"/>
                  <a:gd name="T41" fmla="*/ 90 h 618"/>
                  <a:gd name="T42" fmla="*/ 381 w 606"/>
                  <a:gd name="T43" fmla="*/ 117 h 618"/>
                  <a:gd name="T44" fmla="*/ 349 w 606"/>
                  <a:gd name="T45" fmla="*/ 112 h 618"/>
                  <a:gd name="T46" fmla="*/ 349 w 606"/>
                  <a:gd name="T47" fmla="*/ 86 h 618"/>
                  <a:gd name="T48" fmla="*/ 347 w 606"/>
                  <a:gd name="T49" fmla="*/ 17 h 618"/>
                  <a:gd name="T50" fmla="*/ 302 w 606"/>
                  <a:gd name="T51" fmla="*/ 46 h 618"/>
                  <a:gd name="T52" fmla="*/ 226 w 606"/>
                  <a:gd name="T53" fmla="*/ 56 h 618"/>
                  <a:gd name="T54" fmla="*/ 221 w 606"/>
                  <a:gd name="T55" fmla="*/ 10 h 618"/>
                  <a:gd name="T56" fmla="*/ 168 w 606"/>
                  <a:gd name="T57" fmla="*/ 19 h 618"/>
                  <a:gd name="T58" fmla="*/ 150 w 606"/>
                  <a:gd name="T59" fmla="*/ 42 h 618"/>
                  <a:gd name="T60" fmla="*/ 127 w 606"/>
                  <a:gd name="T61" fmla="*/ 67 h 618"/>
                  <a:gd name="T62" fmla="*/ 100 w 606"/>
                  <a:gd name="T63" fmla="*/ 48 h 618"/>
                  <a:gd name="T64" fmla="*/ 74 w 606"/>
                  <a:gd name="T65" fmla="*/ 71 h 618"/>
                  <a:gd name="T66" fmla="*/ 68 w 606"/>
                  <a:gd name="T67" fmla="*/ 99 h 618"/>
                  <a:gd name="T68" fmla="*/ 22 w 606"/>
                  <a:gd name="T69" fmla="*/ 159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6" h="618">
                    <a:moveTo>
                      <a:pt x="0" y="196"/>
                    </a:moveTo>
                    <a:lnTo>
                      <a:pt x="0" y="196"/>
                    </a:lnTo>
                    <a:lnTo>
                      <a:pt x="14" y="225"/>
                    </a:lnTo>
                    <a:lnTo>
                      <a:pt x="35" y="234"/>
                    </a:lnTo>
                    <a:lnTo>
                      <a:pt x="52" y="223"/>
                    </a:lnTo>
                    <a:lnTo>
                      <a:pt x="52" y="248"/>
                    </a:lnTo>
                    <a:lnTo>
                      <a:pt x="66" y="248"/>
                    </a:lnTo>
                    <a:lnTo>
                      <a:pt x="85" y="249"/>
                    </a:lnTo>
                    <a:lnTo>
                      <a:pt x="132" y="227"/>
                    </a:lnTo>
                    <a:lnTo>
                      <a:pt x="134" y="262"/>
                    </a:lnTo>
                    <a:lnTo>
                      <a:pt x="203" y="291"/>
                    </a:lnTo>
                    <a:lnTo>
                      <a:pt x="215" y="332"/>
                    </a:lnTo>
                    <a:lnTo>
                      <a:pt x="241" y="334"/>
                    </a:lnTo>
                    <a:lnTo>
                      <a:pt x="250" y="361"/>
                    </a:lnTo>
                    <a:lnTo>
                      <a:pt x="245" y="393"/>
                    </a:lnTo>
                    <a:lnTo>
                      <a:pt x="249" y="424"/>
                    </a:lnTo>
                    <a:lnTo>
                      <a:pt x="280" y="429"/>
                    </a:lnTo>
                    <a:lnTo>
                      <a:pt x="285" y="451"/>
                    </a:lnTo>
                    <a:lnTo>
                      <a:pt x="301" y="455"/>
                    </a:lnTo>
                    <a:lnTo>
                      <a:pt x="298" y="482"/>
                    </a:lnTo>
                    <a:lnTo>
                      <a:pt x="310" y="483"/>
                    </a:lnTo>
                    <a:lnTo>
                      <a:pt x="313" y="506"/>
                    </a:lnTo>
                    <a:lnTo>
                      <a:pt x="253" y="558"/>
                    </a:lnTo>
                    <a:lnTo>
                      <a:pt x="264" y="556"/>
                    </a:lnTo>
                    <a:lnTo>
                      <a:pt x="310" y="588"/>
                    </a:lnTo>
                    <a:lnTo>
                      <a:pt x="320" y="601"/>
                    </a:lnTo>
                    <a:lnTo>
                      <a:pt x="317" y="618"/>
                    </a:lnTo>
                    <a:lnTo>
                      <a:pt x="391" y="525"/>
                    </a:lnTo>
                    <a:lnTo>
                      <a:pt x="395" y="479"/>
                    </a:lnTo>
                    <a:lnTo>
                      <a:pt x="454" y="436"/>
                    </a:lnTo>
                    <a:lnTo>
                      <a:pt x="492" y="436"/>
                    </a:lnTo>
                    <a:lnTo>
                      <a:pt x="506" y="423"/>
                    </a:lnTo>
                    <a:lnTo>
                      <a:pt x="537" y="353"/>
                    </a:lnTo>
                    <a:lnTo>
                      <a:pt x="541" y="284"/>
                    </a:lnTo>
                    <a:lnTo>
                      <a:pt x="599" y="218"/>
                    </a:lnTo>
                    <a:lnTo>
                      <a:pt x="606" y="190"/>
                    </a:lnTo>
                    <a:lnTo>
                      <a:pt x="595" y="160"/>
                    </a:lnTo>
                    <a:lnTo>
                      <a:pt x="571" y="157"/>
                    </a:lnTo>
                    <a:lnTo>
                      <a:pt x="532" y="126"/>
                    </a:lnTo>
                    <a:lnTo>
                      <a:pt x="458" y="121"/>
                    </a:lnTo>
                    <a:lnTo>
                      <a:pt x="450" y="103"/>
                    </a:lnTo>
                    <a:lnTo>
                      <a:pt x="415" y="90"/>
                    </a:lnTo>
                    <a:lnTo>
                      <a:pt x="401" y="90"/>
                    </a:lnTo>
                    <a:lnTo>
                      <a:pt x="381" y="117"/>
                    </a:lnTo>
                    <a:lnTo>
                      <a:pt x="381" y="107"/>
                    </a:lnTo>
                    <a:lnTo>
                      <a:pt x="349" y="112"/>
                    </a:lnTo>
                    <a:lnTo>
                      <a:pt x="362" y="106"/>
                    </a:lnTo>
                    <a:lnTo>
                      <a:pt x="349" y="86"/>
                    </a:lnTo>
                    <a:lnTo>
                      <a:pt x="372" y="56"/>
                    </a:lnTo>
                    <a:lnTo>
                      <a:pt x="347" y="17"/>
                    </a:lnTo>
                    <a:lnTo>
                      <a:pt x="325" y="48"/>
                    </a:lnTo>
                    <a:lnTo>
                      <a:pt x="302" y="46"/>
                    </a:lnTo>
                    <a:lnTo>
                      <a:pt x="269" y="50"/>
                    </a:lnTo>
                    <a:lnTo>
                      <a:pt x="226" y="56"/>
                    </a:lnTo>
                    <a:lnTo>
                      <a:pt x="217" y="41"/>
                    </a:lnTo>
                    <a:lnTo>
                      <a:pt x="221" y="10"/>
                    </a:lnTo>
                    <a:lnTo>
                      <a:pt x="206" y="0"/>
                    </a:lnTo>
                    <a:lnTo>
                      <a:pt x="168" y="19"/>
                    </a:lnTo>
                    <a:lnTo>
                      <a:pt x="141" y="13"/>
                    </a:lnTo>
                    <a:lnTo>
                      <a:pt x="150" y="42"/>
                    </a:lnTo>
                    <a:lnTo>
                      <a:pt x="164" y="46"/>
                    </a:lnTo>
                    <a:lnTo>
                      <a:pt x="127" y="67"/>
                    </a:lnTo>
                    <a:lnTo>
                      <a:pt x="108" y="60"/>
                    </a:lnTo>
                    <a:lnTo>
                      <a:pt x="100" y="48"/>
                    </a:lnTo>
                    <a:lnTo>
                      <a:pt x="63" y="55"/>
                    </a:lnTo>
                    <a:lnTo>
                      <a:pt x="74" y="71"/>
                    </a:lnTo>
                    <a:lnTo>
                      <a:pt x="61" y="71"/>
                    </a:lnTo>
                    <a:lnTo>
                      <a:pt x="68" y="99"/>
                    </a:lnTo>
                    <a:lnTo>
                      <a:pt x="62" y="144"/>
                    </a:lnTo>
                    <a:lnTo>
                      <a:pt x="22" y="159"/>
                    </a:lnTo>
                    <a:lnTo>
                      <a:pt x="0" y="196"/>
                    </a:lnTo>
                    <a:close/>
                  </a:path>
                </a:pathLst>
              </a:custGeom>
              <a:solidFill>
                <a:schemeClr val="bg2"/>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5000"/>
                  </a:lnSpc>
                  <a:buClr>
                    <a:srgbClr val="FFFFFF"/>
                  </a:buClr>
                </a:pPr>
                <a:endParaRPr lang="en-GB" sz="1100" b="1">
                  <a:solidFill>
                    <a:srgbClr val="000000"/>
                  </a:solidFill>
                  <a:latin typeface="Calibri"/>
                </a:endParaRPr>
              </a:p>
            </p:txBody>
          </p:sp>
        </p:grpSp>
        <p:sp>
          <p:nvSpPr>
            <p:cNvPr id="34" name="Oval 658"/>
            <p:cNvSpPr>
              <a:spLocks noChangeAspect="1" noChangeArrowheads="1"/>
            </p:cNvSpPr>
            <p:nvPr/>
          </p:nvSpPr>
          <p:spPr bwMode="auto">
            <a:xfrm>
              <a:off x="2201" y="2090"/>
              <a:ext cx="27" cy="24"/>
            </a:xfrm>
            <a:prstGeom prst="ellipse">
              <a:avLst/>
            </a:prstGeom>
            <a:solidFill>
              <a:schemeClr val="accent1"/>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algn="ctr" defTabSz="728663">
                <a:lnSpc>
                  <a:spcPct val="95000"/>
                </a:lnSpc>
                <a:buClr>
                  <a:srgbClr val="FFFFFF"/>
                </a:buClr>
                <a:tabLst>
                  <a:tab pos="4286250" algn="l"/>
                </a:tabLst>
              </a:pPr>
              <a:endParaRPr lang="en-US" sz="1200">
                <a:solidFill>
                  <a:srgbClr val="000000"/>
                </a:solidFill>
                <a:latin typeface="Calibri"/>
              </a:endParaRPr>
            </a:p>
          </p:txBody>
        </p:sp>
        <p:sp>
          <p:nvSpPr>
            <p:cNvPr id="35" name="Oval 659"/>
            <p:cNvSpPr>
              <a:spLocks noChangeAspect="1" noChangeArrowheads="1"/>
            </p:cNvSpPr>
            <p:nvPr/>
          </p:nvSpPr>
          <p:spPr bwMode="auto">
            <a:xfrm>
              <a:off x="2182" y="2118"/>
              <a:ext cx="27" cy="23"/>
            </a:xfrm>
            <a:prstGeom prst="ellipse">
              <a:avLst/>
            </a:prstGeom>
            <a:solidFill>
              <a:schemeClr val="accent1"/>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algn="ctr" defTabSz="728663">
                <a:lnSpc>
                  <a:spcPct val="95000"/>
                </a:lnSpc>
                <a:buClr>
                  <a:srgbClr val="FFFFFF"/>
                </a:buClr>
                <a:tabLst>
                  <a:tab pos="4286250" algn="l"/>
                </a:tabLst>
              </a:pPr>
              <a:endParaRPr lang="en-US" sz="1200">
                <a:solidFill>
                  <a:srgbClr val="000000"/>
                </a:solidFill>
                <a:latin typeface="Calibri"/>
              </a:endParaRPr>
            </a:p>
          </p:txBody>
        </p:sp>
        <p:sp>
          <p:nvSpPr>
            <p:cNvPr id="36" name="Oval 660"/>
            <p:cNvSpPr>
              <a:spLocks noChangeAspect="1" noChangeArrowheads="1"/>
            </p:cNvSpPr>
            <p:nvPr/>
          </p:nvSpPr>
          <p:spPr bwMode="auto">
            <a:xfrm>
              <a:off x="2204" y="1972"/>
              <a:ext cx="27" cy="23"/>
            </a:xfrm>
            <a:prstGeom prst="ellipse">
              <a:avLst/>
            </a:prstGeom>
            <a:solidFill>
              <a:schemeClr val="accent1"/>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algn="ctr" defTabSz="728663">
                <a:lnSpc>
                  <a:spcPct val="95000"/>
                </a:lnSpc>
                <a:buClr>
                  <a:srgbClr val="FFFFFF"/>
                </a:buClr>
                <a:tabLst>
                  <a:tab pos="4286250" algn="l"/>
                </a:tabLst>
              </a:pPr>
              <a:endParaRPr lang="en-US" sz="1200">
                <a:solidFill>
                  <a:srgbClr val="000000"/>
                </a:solidFill>
                <a:latin typeface="Calibri"/>
              </a:endParaRPr>
            </a:p>
          </p:txBody>
        </p:sp>
        <p:sp>
          <p:nvSpPr>
            <p:cNvPr id="37" name="Oval 661"/>
            <p:cNvSpPr>
              <a:spLocks noChangeAspect="1" noChangeArrowheads="1"/>
            </p:cNvSpPr>
            <p:nvPr/>
          </p:nvSpPr>
          <p:spPr bwMode="auto">
            <a:xfrm>
              <a:off x="2232" y="1970"/>
              <a:ext cx="27" cy="23"/>
            </a:xfrm>
            <a:prstGeom prst="ellipse">
              <a:avLst/>
            </a:prstGeom>
            <a:solidFill>
              <a:schemeClr val="accent1"/>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algn="ctr" defTabSz="728663">
                <a:lnSpc>
                  <a:spcPct val="95000"/>
                </a:lnSpc>
                <a:buClr>
                  <a:srgbClr val="FFFFFF"/>
                </a:buClr>
                <a:tabLst>
                  <a:tab pos="4286250" algn="l"/>
                </a:tabLst>
              </a:pPr>
              <a:endParaRPr lang="en-US" sz="1200">
                <a:solidFill>
                  <a:srgbClr val="000000"/>
                </a:solidFill>
                <a:latin typeface="Calibri"/>
              </a:endParaRPr>
            </a:p>
          </p:txBody>
        </p:sp>
        <p:sp>
          <p:nvSpPr>
            <p:cNvPr id="38" name="Oval 662"/>
            <p:cNvSpPr>
              <a:spLocks noChangeAspect="1" noChangeArrowheads="1"/>
            </p:cNvSpPr>
            <p:nvPr/>
          </p:nvSpPr>
          <p:spPr bwMode="auto">
            <a:xfrm>
              <a:off x="2170" y="1781"/>
              <a:ext cx="28" cy="23"/>
            </a:xfrm>
            <a:prstGeom prst="ellipse">
              <a:avLst/>
            </a:prstGeom>
            <a:solidFill>
              <a:schemeClr val="folHlink"/>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algn="ctr" defTabSz="728663">
                <a:lnSpc>
                  <a:spcPct val="95000"/>
                </a:lnSpc>
                <a:buClr>
                  <a:srgbClr val="FFFFFF"/>
                </a:buClr>
                <a:tabLst>
                  <a:tab pos="4286250" algn="l"/>
                </a:tabLst>
              </a:pPr>
              <a:endParaRPr lang="en-US" sz="1200">
                <a:solidFill>
                  <a:srgbClr val="000000"/>
                </a:solidFill>
                <a:latin typeface="Calibri"/>
              </a:endParaRPr>
            </a:p>
          </p:txBody>
        </p:sp>
        <p:sp>
          <p:nvSpPr>
            <p:cNvPr id="39" name="Oval 663"/>
            <p:cNvSpPr>
              <a:spLocks noChangeAspect="1" noChangeArrowheads="1"/>
            </p:cNvSpPr>
            <p:nvPr/>
          </p:nvSpPr>
          <p:spPr bwMode="auto">
            <a:xfrm>
              <a:off x="2051" y="1769"/>
              <a:ext cx="27" cy="23"/>
            </a:xfrm>
            <a:prstGeom prst="ellipse">
              <a:avLst/>
            </a:prstGeom>
            <a:solidFill>
              <a:schemeClr val="accent1"/>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algn="ctr" defTabSz="728663">
                <a:lnSpc>
                  <a:spcPct val="95000"/>
                </a:lnSpc>
                <a:buClr>
                  <a:srgbClr val="FFFFFF"/>
                </a:buClr>
                <a:tabLst>
                  <a:tab pos="4286250" algn="l"/>
                </a:tabLst>
              </a:pPr>
              <a:endParaRPr lang="en-US" sz="1200">
                <a:solidFill>
                  <a:srgbClr val="000000"/>
                </a:solidFill>
                <a:latin typeface="Calibri"/>
              </a:endParaRPr>
            </a:p>
          </p:txBody>
        </p:sp>
        <p:sp>
          <p:nvSpPr>
            <p:cNvPr id="40" name="Oval 664"/>
            <p:cNvSpPr>
              <a:spLocks noChangeAspect="1" noChangeArrowheads="1"/>
            </p:cNvSpPr>
            <p:nvPr/>
          </p:nvSpPr>
          <p:spPr bwMode="auto">
            <a:xfrm>
              <a:off x="2755" y="1636"/>
              <a:ext cx="27" cy="23"/>
            </a:xfrm>
            <a:prstGeom prst="ellipse">
              <a:avLst/>
            </a:prstGeom>
            <a:solidFill>
              <a:schemeClr val="folHlink"/>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algn="ctr" defTabSz="728663">
                <a:lnSpc>
                  <a:spcPct val="95000"/>
                </a:lnSpc>
                <a:buClr>
                  <a:srgbClr val="FFFFFF"/>
                </a:buClr>
                <a:tabLst>
                  <a:tab pos="4286250" algn="l"/>
                </a:tabLst>
              </a:pPr>
              <a:endParaRPr lang="en-US" sz="1200">
                <a:solidFill>
                  <a:srgbClr val="000000"/>
                </a:solidFill>
                <a:latin typeface="Calibri"/>
              </a:endParaRPr>
            </a:p>
          </p:txBody>
        </p:sp>
        <p:sp>
          <p:nvSpPr>
            <p:cNvPr id="41" name="Oval 665"/>
            <p:cNvSpPr>
              <a:spLocks noChangeAspect="1" noChangeArrowheads="1"/>
            </p:cNvSpPr>
            <p:nvPr/>
          </p:nvSpPr>
          <p:spPr bwMode="auto">
            <a:xfrm>
              <a:off x="2705" y="1638"/>
              <a:ext cx="27" cy="24"/>
            </a:xfrm>
            <a:prstGeom prst="ellipse">
              <a:avLst/>
            </a:prstGeom>
            <a:solidFill>
              <a:schemeClr val="accent1"/>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algn="ctr" defTabSz="728663">
                <a:lnSpc>
                  <a:spcPct val="95000"/>
                </a:lnSpc>
                <a:buClr>
                  <a:srgbClr val="FFFFFF"/>
                </a:buClr>
                <a:tabLst>
                  <a:tab pos="4286250" algn="l"/>
                </a:tabLst>
              </a:pPr>
              <a:endParaRPr lang="en-US" sz="1200">
                <a:solidFill>
                  <a:srgbClr val="000000"/>
                </a:solidFill>
                <a:latin typeface="Calibri"/>
              </a:endParaRPr>
            </a:p>
          </p:txBody>
        </p:sp>
        <p:sp>
          <p:nvSpPr>
            <p:cNvPr id="42" name="Oval 666"/>
            <p:cNvSpPr>
              <a:spLocks noChangeAspect="1" noChangeArrowheads="1"/>
            </p:cNvSpPr>
            <p:nvPr/>
          </p:nvSpPr>
          <p:spPr bwMode="auto">
            <a:xfrm>
              <a:off x="2778" y="1690"/>
              <a:ext cx="27" cy="23"/>
            </a:xfrm>
            <a:prstGeom prst="ellipse">
              <a:avLst/>
            </a:prstGeom>
            <a:solidFill>
              <a:schemeClr val="folHlink"/>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algn="ctr" defTabSz="728663">
                <a:lnSpc>
                  <a:spcPct val="95000"/>
                </a:lnSpc>
                <a:buClr>
                  <a:srgbClr val="FFFFFF"/>
                </a:buClr>
                <a:tabLst>
                  <a:tab pos="4286250" algn="l"/>
                </a:tabLst>
              </a:pPr>
              <a:endParaRPr lang="en-US" sz="1200">
                <a:solidFill>
                  <a:srgbClr val="000000"/>
                </a:solidFill>
                <a:latin typeface="Calibri"/>
              </a:endParaRPr>
            </a:p>
          </p:txBody>
        </p:sp>
        <p:sp>
          <p:nvSpPr>
            <p:cNvPr id="43" name="Oval 667"/>
            <p:cNvSpPr>
              <a:spLocks noChangeAspect="1" noChangeArrowheads="1"/>
            </p:cNvSpPr>
            <p:nvPr/>
          </p:nvSpPr>
          <p:spPr bwMode="auto">
            <a:xfrm>
              <a:off x="2785" y="1738"/>
              <a:ext cx="27" cy="23"/>
            </a:xfrm>
            <a:prstGeom prst="ellipse">
              <a:avLst/>
            </a:prstGeom>
            <a:solidFill>
              <a:schemeClr val="accent1"/>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algn="ctr" defTabSz="728663">
                <a:lnSpc>
                  <a:spcPct val="95000"/>
                </a:lnSpc>
                <a:buClr>
                  <a:srgbClr val="FFFFFF"/>
                </a:buClr>
                <a:tabLst>
                  <a:tab pos="4286250" algn="l"/>
                </a:tabLst>
              </a:pPr>
              <a:endParaRPr lang="en-US" sz="1200">
                <a:solidFill>
                  <a:srgbClr val="000000"/>
                </a:solidFill>
                <a:latin typeface="Calibri"/>
              </a:endParaRPr>
            </a:p>
          </p:txBody>
        </p:sp>
        <p:sp>
          <p:nvSpPr>
            <p:cNvPr id="44" name="Oval 668"/>
            <p:cNvSpPr>
              <a:spLocks noChangeAspect="1" noChangeArrowheads="1"/>
            </p:cNvSpPr>
            <p:nvPr/>
          </p:nvSpPr>
          <p:spPr bwMode="auto">
            <a:xfrm>
              <a:off x="2831" y="1712"/>
              <a:ext cx="28" cy="23"/>
            </a:xfrm>
            <a:prstGeom prst="ellipse">
              <a:avLst/>
            </a:prstGeom>
            <a:solidFill>
              <a:schemeClr val="folHlink"/>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algn="ctr" defTabSz="728663">
                <a:lnSpc>
                  <a:spcPct val="95000"/>
                </a:lnSpc>
                <a:buClr>
                  <a:srgbClr val="FFFFFF"/>
                </a:buClr>
                <a:tabLst>
                  <a:tab pos="4286250" algn="l"/>
                </a:tabLst>
              </a:pPr>
              <a:endParaRPr lang="en-US" sz="1200">
                <a:solidFill>
                  <a:srgbClr val="000000"/>
                </a:solidFill>
                <a:latin typeface="Calibri"/>
              </a:endParaRPr>
            </a:p>
          </p:txBody>
        </p:sp>
        <p:sp>
          <p:nvSpPr>
            <p:cNvPr id="45" name="Oval 669"/>
            <p:cNvSpPr>
              <a:spLocks noChangeAspect="1" noChangeArrowheads="1"/>
            </p:cNvSpPr>
            <p:nvPr/>
          </p:nvSpPr>
          <p:spPr bwMode="auto">
            <a:xfrm>
              <a:off x="2836" y="1734"/>
              <a:ext cx="27" cy="23"/>
            </a:xfrm>
            <a:prstGeom prst="ellipse">
              <a:avLst/>
            </a:prstGeom>
            <a:solidFill>
              <a:schemeClr val="accent1"/>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algn="ctr" defTabSz="728663">
                <a:lnSpc>
                  <a:spcPct val="95000"/>
                </a:lnSpc>
                <a:buClr>
                  <a:srgbClr val="FFFFFF"/>
                </a:buClr>
                <a:tabLst>
                  <a:tab pos="4286250" algn="l"/>
                </a:tabLst>
              </a:pPr>
              <a:endParaRPr lang="en-US" sz="1200">
                <a:solidFill>
                  <a:srgbClr val="000000"/>
                </a:solidFill>
                <a:latin typeface="Calibri"/>
              </a:endParaRPr>
            </a:p>
          </p:txBody>
        </p:sp>
        <p:sp>
          <p:nvSpPr>
            <p:cNvPr id="46" name="Oval 670"/>
            <p:cNvSpPr>
              <a:spLocks noChangeAspect="1" noChangeArrowheads="1"/>
            </p:cNvSpPr>
            <p:nvPr/>
          </p:nvSpPr>
          <p:spPr bwMode="auto">
            <a:xfrm>
              <a:off x="2855" y="1734"/>
              <a:ext cx="27" cy="23"/>
            </a:xfrm>
            <a:prstGeom prst="ellipse">
              <a:avLst/>
            </a:prstGeom>
            <a:solidFill>
              <a:schemeClr val="accent1"/>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algn="ctr" defTabSz="728663">
                <a:lnSpc>
                  <a:spcPct val="95000"/>
                </a:lnSpc>
                <a:buClr>
                  <a:srgbClr val="FFFFFF"/>
                </a:buClr>
                <a:tabLst>
                  <a:tab pos="4286250" algn="l"/>
                </a:tabLst>
              </a:pPr>
              <a:endParaRPr lang="en-US" sz="1200">
                <a:solidFill>
                  <a:srgbClr val="000000"/>
                </a:solidFill>
                <a:latin typeface="Calibri"/>
              </a:endParaRPr>
            </a:p>
          </p:txBody>
        </p:sp>
        <p:sp>
          <p:nvSpPr>
            <p:cNvPr id="47" name="Oval 671"/>
            <p:cNvSpPr>
              <a:spLocks noChangeAspect="1" noChangeArrowheads="1"/>
            </p:cNvSpPr>
            <p:nvPr/>
          </p:nvSpPr>
          <p:spPr bwMode="auto">
            <a:xfrm>
              <a:off x="2841" y="1720"/>
              <a:ext cx="27" cy="23"/>
            </a:xfrm>
            <a:prstGeom prst="ellipse">
              <a:avLst/>
            </a:prstGeom>
            <a:solidFill>
              <a:schemeClr val="accent1"/>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algn="ctr" defTabSz="728663">
                <a:lnSpc>
                  <a:spcPct val="95000"/>
                </a:lnSpc>
                <a:buClr>
                  <a:srgbClr val="FFFFFF"/>
                </a:buClr>
                <a:tabLst>
                  <a:tab pos="4286250" algn="l"/>
                </a:tabLst>
              </a:pPr>
              <a:endParaRPr lang="en-US" sz="1200">
                <a:solidFill>
                  <a:srgbClr val="000000"/>
                </a:solidFill>
                <a:latin typeface="Calibri"/>
              </a:endParaRPr>
            </a:p>
          </p:txBody>
        </p:sp>
        <p:sp>
          <p:nvSpPr>
            <p:cNvPr id="48" name="Oval 672"/>
            <p:cNvSpPr>
              <a:spLocks noChangeAspect="1" noChangeArrowheads="1"/>
            </p:cNvSpPr>
            <p:nvPr/>
          </p:nvSpPr>
          <p:spPr bwMode="auto">
            <a:xfrm>
              <a:off x="2981" y="1772"/>
              <a:ext cx="27" cy="23"/>
            </a:xfrm>
            <a:prstGeom prst="ellipse">
              <a:avLst/>
            </a:prstGeom>
            <a:solidFill>
              <a:schemeClr val="accent1"/>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algn="ctr" defTabSz="728663">
                <a:lnSpc>
                  <a:spcPct val="95000"/>
                </a:lnSpc>
                <a:buClr>
                  <a:srgbClr val="FFFFFF"/>
                </a:buClr>
                <a:tabLst>
                  <a:tab pos="4286250" algn="l"/>
                </a:tabLst>
              </a:pPr>
              <a:endParaRPr lang="en-US" sz="1200">
                <a:solidFill>
                  <a:srgbClr val="000000"/>
                </a:solidFill>
                <a:latin typeface="Calibri"/>
              </a:endParaRPr>
            </a:p>
          </p:txBody>
        </p:sp>
        <p:sp>
          <p:nvSpPr>
            <p:cNvPr id="49" name="Oval 673"/>
            <p:cNvSpPr>
              <a:spLocks noChangeAspect="1" noChangeArrowheads="1"/>
            </p:cNvSpPr>
            <p:nvPr/>
          </p:nvSpPr>
          <p:spPr bwMode="auto">
            <a:xfrm>
              <a:off x="3037" y="1696"/>
              <a:ext cx="27" cy="23"/>
            </a:xfrm>
            <a:prstGeom prst="ellipse">
              <a:avLst/>
            </a:prstGeom>
            <a:solidFill>
              <a:schemeClr val="accent1"/>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algn="ctr" defTabSz="728663">
                <a:lnSpc>
                  <a:spcPct val="95000"/>
                </a:lnSpc>
                <a:buClr>
                  <a:srgbClr val="FFFFFF"/>
                </a:buClr>
                <a:tabLst>
                  <a:tab pos="4286250" algn="l"/>
                </a:tabLst>
              </a:pPr>
              <a:endParaRPr lang="en-US" sz="1200">
                <a:solidFill>
                  <a:srgbClr val="000000"/>
                </a:solidFill>
                <a:latin typeface="Calibri"/>
              </a:endParaRPr>
            </a:p>
          </p:txBody>
        </p:sp>
        <p:sp>
          <p:nvSpPr>
            <p:cNvPr id="50" name="Oval 674"/>
            <p:cNvSpPr>
              <a:spLocks noChangeAspect="1" noChangeArrowheads="1"/>
            </p:cNvSpPr>
            <p:nvPr/>
          </p:nvSpPr>
          <p:spPr bwMode="auto">
            <a:xfrm>
              <a:off x="2974" y="1727"/>
              <a:ext cx="27" cy="24"/>
            </a:xfrm>
            <a:prstGeom prst="ellipse">
              <a:avLst/>
            </a:prstGeom>
            <a:solidFill>
              <a:schemeClr val="accent1"/>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algn="ctr" defTabSz="728663">
                <a:lnSpc>
                  <a:spcPct val="95000"/>
                </a:lnSpc>
                <a:buClr>
                  <a:srgbClr val="FFFFFF"/>
                </a:buClr>
                <a:tabLst>
                  <a:tab pos="4286250" algn="l"/>
                </a:tabLst>
              </a:pPr>
              <a:endParaRPr lang="en-US" sz="1200">
                <a:solidFill>
                  <a:srgbClr val="000000"/>
                </a:solidFill>
                <a:latin typeface="Calibri"/>
              </a:endParaRPr>
            </a:p>
          </p:txBody>
        </p:sp>
        <p:sp>
          <p:nvSpPr>
            <p:cNvPr id="51" name="Oval 675"/>
            <p:cNvSpPr>
              <a:spLocks noChangeAspect="1" noChangeArrowheads="1"/>
            </p:cNvSpPr>
            <p:nvPr/>
          </p:nvSpPr>
          <p:spPr bwMode="auto">
            <a:xfrm>
              <a:off x="3005" y="1662"/>
              <a:ext cx="27" cy="24"/>
            </a:xfrm>
            <a:prstGeom prst="ellipse">
              <a:avLst/>
            </a:prstGeom>
            <a:solidFill>
              <a:schemeClr val="folHlink"/>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algn="ctr" defTabSz="728663">
                <a:lnSpc>
                  <a:spcPct val="95000"/>
                </a:lnSpc>
                <a:buClr>
                  <a:srgbClr val="FFFFFF"/>
                </a:buClr>
                <a:tabLst>
                  <a:tab pos="4286250" algn="l"/>
                </a:tabLst>
              </a:pPr>
              <a:endParaRPr lang="en-US" sz="1200">
                <a:solidFill>
                  <a:srgbClr val="000000"/>
                </a:solidFill>
                <a:latin typeface="Calibri"/>
              </a:endParaRPr>
            </a:p>
          </p:txBody>
        </p:sp>
        <p:sp>
          <p:nvSpPr>
            <p:cNvPr id="52" name="Oval 676"/>
            <p:cNvSpPr>
              <a:spLocks noChangeAspect="1" noChangeArrowheads="1"/>
            </p:cNvSpPr>
            <p:nvPr/>
          </p:nvSpPr>
          <p:spPr bwMode="auto">
            <a:xfrm>
              <a:off x="2909" y="1650"/>
              <a:ext cx="28" cy="24"/>
            </a:xfrm>
            <a:prstGeom prst="ellipse">
              <a:avLst/>
            </a:prstGeom>
            <a:solidFill>
              <a:schemeClr val="accent1"/>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algn="ctr" defTabSz="728663">
                <a:lnSpc>
                  <a:spcPct val="95000"/>
                </a:lnSpc>
                <a:buClr>
                  <a:srgbClr val="FFFFFF"/>
                </a:buClr>
                <a:tabLst>
                  <a:tab pos="4286250" algn="l"/>
                </a:tabLst>
              </a:pPr>
              <a:endParaRPr lang="en-US" sz="1200">
                <a:solidFill>
                  <a:srgbClr val="000000"/>
                </a:solidFill>
                <a:latin typeface="Calibri"/>
              </a:endParaRPr>
            </a:p>
          </p:txBody>
        </p:sp>
        <p:sp>
          <p:nvSpPr>
            <p:cNvPr id="53" name="Oval 677"/>
            <p:cNvSpPr>
              <a:spLocks noChangeAspect="1" noChangeArrowheads="1"/>
            </p:cNvSpPr>
            <p:nvPr/>
          </p:nvSpPr>
          <p:spPr bwMode="auto">
            <a:xfrm>
              <a:off x="2796" y="2064"/>
              <a:ext cx="28" cy="24"/>
            </a:xfrm>
            <a:prstGeom prst="ellipse">
              <a:avLst/>
            </a:prstGeom>
            <a:solidFill>
              <a:schemeClr val="accent1"/>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algn="ctr" defTabSz="728663">
                <a:lnSpc>
                  <a:spcPct val="95000"/>
                </a:lnSpc>
                <a:buClr>
                  <a:srgbClr val="FFFFFF"/>
                </a:buClr>
                <a:tabLst>
                  <a:tab pos="4286250" algn="l"/>
                </a:tabLst>
              </a:pPr>
              <a:endParaRPr lang="en-US" sz="1200">
                <a:solidFill>
                  <a:srgbClr val="000000"/>
                </a:solidFill>
                <a:latin typeface="Calibri"/>
              </a:endParaRPr>
            </a:p>
          </p:txBody>
        </p:sp>
        <p:sp>
          <p:nvSpPr>
            <p:cNvPr id="54" name="Oval 678"/>
            <p:cNvSpPr>
              <a:spLocks noChangeAspect="1" noChangeArrowheads="1"/>
            </p:cNvSpPr>
            <p:nvPr/>
          </p:nvSpPr>
          <p:spPr bwMode="auto">
            <a:xfrm>
              <a:off x="2824" y="2054"/>
              <a:ext cx="28" cy="24"/>
            </a:xfrm>
            <a:prstGeom prst="ellipse">
              <a:avLst/>
            </a:prstGeom>
            <a:solidFill>
              <a:schemeClr val="accent1"/>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algn="ctr" defTabSz="728663">
                <a:lnSpc>
                  <a:spcPct val="95000"/>
                </a:lnSpc>
                <a:buClr>
                  <a:srgbClr val="FFFFFF"/>
                </a:buClr>
                <a:tabLst>
                  <a:tab pos="4286250" algn="l"/>
                </a:tabLst>
              </a:pPr>
              <a:endParaRPr lang="en-US" sz="1200">
                <a:solidFill>
                  <a:srgbClr val="000000"/>
                </a:solidFill>
                <a:latin typeface="Calibri"/>
              </a:endParaRPr>
            </a:p>
          </p:txBody>
        </p:sp>
        <p:sp>
          <p:nvSpPr>
            <p:cNvPr id="55" name="Oval 679"/>
            <p:cNvSpPr>
              <a:spLocks noChangeAspect="1" noChangeArrowheads="1"/>
            </p:cNvSpPr>
            <p:nvPr/>
          </p:nvSpPr>
          <p:spPr bwMode="auto">
            <a:xfrm>
              <a:off x="2840" y="2041"/>
              <a:ext cx="27" cy="23"/>
            </a:xfrm>
            <a:prstGeom prst="ellipse">
              <a:avLst/>
            </a:prstGeom>
            <a:solidFill>
              <a:schemeClr val="accent1"/>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algn="ctr" defTabSz="728663">
                <a:lnSpc>
                  <a:spcPct val="95000"/>
                </a:lnSpc>
                <a:buClr>
                  <a:srgbClr val="FFFFFF"/>
                </a:buClr>
                <a:tabLst>
                  <a:tab pos="4286250" algn="l"/>
                </a:tabLst>
              </a:pPr>
              <a:endParaRPr lang="en-US" sz="1200">
                <a:solidFill>
                  <a:srgbClr val="000000"/>
                </a:solidFill>
                <a:latin typeface="Calibri"/>
              </a:endParaRPr>
            </a:p>
          </p:txBody>
        </p:sp>
        <p:sp>
          <p:nvSpPr>
            <p:cNvPr id="56" name="Oval 680"/>
            <p:cNvSpPr>
              <a:spLocks noChangeAspect="1" noChangeArrowheads="1"/>
            </p:cNvSpPr>
            <p:nvPr/>
          </p:nvSpPr>
          <p:spPr bwMode="auto">
            <a:xfrm>
              <a:off x="2855" y="2083"/>
              <a:ext cx="28" cy="23"/>
            </a:xfrm>
            <a:prstGeom prst="ellipse">
              <a:avLst/>
            </a:prstGeom>
            <a:solidFill>
              <a:schemeClr val="accent1"/>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algn="ctr" defTabSz="728663">
                <a:lnSpc>
                  <a:spcPct val="95000"/>
                </a:lnSpc>
                <a:buClr>
                  <a:srgbClr val="FFFFFF"/>
                </a:buClr>
                <a:tabLst>
                  <a:tab pos="4286250" algn="l"/>
                </a:tabLst>
              </a:pPr>
              <a:endParaRPr lang="en-US" sz="1200">
                <a:solidFill>
                  <a:srgbClr val="000000"/>
                </a:solidFill>
                <a:latin typeface="Calibri"/>
              </a:endParaRPr>
            </a:p>
          </p:txBody>
        </p:sp>
        <p:sp>
          <p:nvSpPr>
            <p:cNvPr id="57" name="Oval 681"/>
            <p:cNvSpPr>
              <a:spLocks noChangeAspect="1" noChangeArrowheads="1"/>
            </p:cNvSpPr>
            <p:nvPr/>
          </p:nvSpPr>
          <p:spPr bwMode="auto">
            <a:xfrm>
              <a:off x="3018" y="2142"/>
              <a:ext cx="27" cy="23"/>
            </a:xfrm>
            <a:prstGeom prst="ellipse">
              <a:avLst/>
            </a:prstGeom>
            <a:solidFill>
              <a:schemeClr val="accent1"/>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algn="ctr" defTabSz="728663">
                <a:lnSpc>
                  <a:spcPct val="95000"/>
                </a:lnSpc>
                <a:buClr>
                  <a:srgbClr val="FFFFFF"/>
                </a:buClr>
                <a:tabLst>
                  <a:tab pos="4286250" algn="l"/>
                </a:tabLst>
              </a:pPr>
              <a:endParaRPr lang="en-US" sz="1200">
                <a:solidFill>
                  <a:srgbClr val="000000"/>
                </a:solidFill>
                <a:latin typeface="Calibri"/>
              </a:endParaRPr>
            </a:p>
          </p:txBody>
        </p:sp>
        <p:sp>
          <p:nvSpPr>
            <p:cNvPr id="58" name="Oval 682"/>
            <p:cNvSpPr>
              <a:spLocks noChangeAspect="1" noChangeArrowheads="1"/>
            </p:cNvSpPr>
            <p:nvPr/>
          </p:nvSpPr>
          <p:spPr bwMode="auto">
            <a:xfrm>
              <a:off x="2771" y="2027"/>
              <a:ext cx="28" cy="23"/>
            </a:xfrm>
            <a:prstGeom prst="ellipse">
              <a:avLst/>
            </a:prstGeom>
            <a:solidFill>
              <a:schemeClr val="accent1"/>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algn="ctr" defTabSz="728663">
                <a:lnSpc>
                  <a:spcPct val="95000"/>
                </a:lnSpc>
                <a:buClr>
                  <a:srgbClr val="FFFFFF"/>
                </a:buClr>
                <a:tabLst>
                  <a:tab pos="4286250" algn="l"/>
                </a:tabLst>
              </a:pPr>
              <a:endParaRPr lang="en-US" sz="1200">
                <a:solidFill>
                  <a:srgbClr val="000000"/>
                </a:solidFill>
                <a:latin typeface="Calibri"/>
              </a:endParaRPr>
            </a:p>
          </p:txBody>
        </p:sp>
        <p:sp>
          <p:nvSpPr>
            <p:cNvPr id="59" name="Oval 683"/>
            <p:cNvSpPr>
              <a:spLocks noChangeAspect="1" noChangeArrowheads="1"/>
            </p:cNvSpPr>
            <p:nvPr/>
          </p:nvSpPr>
          <p:spPr bwMode="auto">
            <a:xfrm>
              <a:off x="2381" y="2345"/>
              <a:ext cx="27" cy="23"/>
            </a:xfrm>
            <a:prstGeom prst="ellipse">
              <a:avLst/>
            </a:prstGeom>
            <a:solidFill>
              <a:schemeClr val="folHlink"/>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algn="ctr" defTabSz="728663">
                <a:lnSpc>
                  <a:spcPct val="95000"/>
                </a:lnSpc>
                <a:buClr>
                  <a:srgbClr val="FFFFFF"/>
                </a:buClr>
                <a:tabLst>
                  <a:tab pos="4286250" algn="l"/>
                </a:tabLst>
              </a:pPr>
              <a:endParaRPr lang="en-US" sz="1200">
                <a:solidFill>
                  <a:srgbClr val="000000"/>
                </a:solidFill>
                <a:latin typeface="Calibri"/>
              </a:endParaRPr>
            </a:p>
          </p:txBody>
        </p:sp>
        <p:sp>
          <p:nvSpPr>
            <p:cNvPr id="60" name="Oval 684"/>
            <p:cNvSpPr>
              <a:spLocks noChangeAspect="1" noChangeArrowheads="1"/>
            </p:cNvSpPr>
            <p:nvPr/>
          </p:nvSpPr>
          <p:spPr bwMode="auto">
            <a:xfrm>
              <a:off x="2340" y="2232"/>
              <a:ext cx="28" cy="23"/>
            </a:xfrm>
            <a:prstGeom prst="ellipse">
              <a:avLst/>
            </a:prstGeom>
            <a:solidFill>
              <a:schemeClr val="accent1"/>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algn="ctr" defTabSz="728663">
                <a:lnSpc>
                  <a:spcPct val="95000"/>
                </a:lnSpc>
                <a:buClr>
                  <a:srgbClr val="FFFFFF"/>
                </a:buClr>
                <a:tabLst>
                  <a:tab pos="4286250" algn="l"/>
                </a:tabLst>
              </a:pPr>
              <a:endParaRPr lang="en-US" sz="1200">
                <a:solidFill>
                  <a:srgbClr val="000000"/>
                </a:solidFill>
                <a:latin typeface="Calibri"/>
              </a:endParaRPr>
            </a:p>
          </p:txBody>
        </p:sp>
        <p:sp>
          <p:nvSpPr>
            <p:cNvPr id="61" name="Oval 685"/>
            <p:cNvSpPr>
              <a:spLocks noChangeAspect="1" noChangeArrowheads="1"/>
            </p:cNvSpPr>
            <p:nvPr/>
          </p:nvSpPr>
          <p:spPr bwMode="auto">
            <a:xfrm>
              <a:off x="2318" y="2250"/>
              <a:ext cx="28" cy="24"/>
            </a:xfrm>
            <a:prstGeom prst="ellipse">
              <a:avLst/>
            </a:prstGeom>
            <a:solidFill>
              <a:schemeClr val="accent1"/>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algn="ctr" defTabSz="728663">
                <a:lnSpc>
                  <a:spcPct val="95000"/>
                </a:lnSpc>
                <a:buClr>
                  <a:srgbClr val="FFFFFF"/>
                </a:buClr>
                <a:tabLst>
                  <a:tab pos="4286250" algn="l"/>
                </a:tabLst>
              </a:pPr>
              <a:endParaRPr lang="en-US" sz="1200">
                <a:solidFill>
                  <a:srgbClr val="000000"/>
                </a:solidFill>
                <a:latin typeface="Calibri"/>
              </a:endParaRPr>
            </a:p>
          </p:txBody>
        </p:sp>
        <p:sp>
          <p:nvSpPr>
            <p:cNvPr id="62" name="Oval 686"/>
            <p:cNvSpPr>
              <a:spLocks noChangeAspect="1" noChangeArrowheads="1"/>
            </p:cNvSpPr>
            <p:nvPr/>
          </p:nvSpPr>
          <p:spPr bwMode="auto">
            <a:xfrm>
              <a:off x="2472" y="2198"/>
              <a:ext cx="27" cy="23"/>
            </a:xfrm>
            <a:prstGeom prst="ellipse">
              <a:avLst/>
            </a:prstGeom>
            <a:solidFill>
              <a:schemeClr val="accent1"/>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algn="ctr" defTabSz="728663">
                <a:lnSpc>
                  <a:spcPct val="95000"/>
                </a:lnSpc>
                <a:buClr>
                  <a:srgbClr val="FFFFFF"/>
                </a:buClr>
                <a:tabLst>
                  <a:tab pos="4286250" algn="l"/>
                </a:tabLst>
              </a:pPr>
              <a:endParaRPr lang="en-US" sz="1200">
                <a:solidFill>
                  <a:srgbClr val="000000"/>
                </a:solidFill>
                <a:latin typeface="Calibri"/>
              </a:endParaRPr>
            </a:p>
          </p:txBody>
        </p:sp>
      </p:grpSp>
      <p:sp>
        <p:nvSpPr>
          <p:cNvPr id="308" name="Oval 687"/>
          <p:cNvSpPr>
            <a:spLocks noChangeAspect="1" noChangeArrowheads="1"/>
          </p:cNvSpPr>
          <p:nvPr/>
        </p:nvSpPr>
        <p:spPr bwMode="auto">
          <a:xfrm>
            <a:off x="452438" y="5811838"/>
            <a:ext cx="92075" cy="92075"/>
          </a:xfrm>
          <a:prstGeom prst="ellipse">
            <a:avLst/>
          </a:prstGeom>
          <a:solidFill>
            <a:schemeClr val="folHlink"/>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algn="ctr" defTabSz="728663">
              <a:lnSpc>
                <a:spcPct val="95000"/>
              </a:lnSpc>
              <a:buClr>
                <a:srgbClr val="FFFFFF"/>
              </a:buClr>
              <a:tabLst>
                <a:tab pos="4286250" algn="l"/>
              </a:tabLst>
            </a:pPr>
            <a:endParaRPr lang="en-US" sz="1200">
              <a:solidFill>
                <a:srgbClr val="000000"/>
              </a:solidFill>
              <a:latin typeface="Calibri"/>
            </a:endParaRPr>
          </a:p>
        </p:txBody>
      </p:sp>
      <p:sp>
        <p:nvSpPr>
          <p:cNvPr id="309" name="Oval 688"/>
          <p:cNvSpPr>
            <a:spLocks noChangeAspect="1" noChangeArrowheads="1"/>
          </p:cNvSpPr>
          <p:nvPr/>
        </p:nvSpPr>
        <p:spPr bwMode="auto">
          <a:xfrm>
            <a:off x="1136650" y="5810250"/>
            <a:ext cx="92075" cy="92075"/>
          </a:xfrm>
          <a:prstGeom prst="ellipse">
            <a:avLst/>
          </a:prstGeom>
          <a:solidFill>
            <a:schemeClr val="accent1"/>
          </a:solidFill>
          <a:ln w="635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algn="ctr" defTabSz="728663">
              <a:lnSpc>
                <a:spcPct val="95000"/>
              </a:lnSpc>
              <a:buClr>
                <a:srgbClr val="FFFFFF"/>
              </a:buClr>
              <a:tabLst>
                <a:tab pos="4286250" algn="l"/>
              </a:tabLst>
            </a:pPr>
            <a:endParaRPr lang="en-US" sz="1200">
              <a:solidFill>
                <a:srgbClr val="000000"/>
              </a:solidFill>
              <a:latin typeface="Calibri"/>
            </a:endParaRPr>
          </a:p>
        </p:txBody>
      </p:sp>
      <p:sp>
        <p:nvSpPr>
          <p:cNvPr id="310" name="Text Box 689"/>
          <p:cNvSpPr txBox="1">
            <a:spLocks noChangeArrowheads="1"/>
          </p:cNvSpPr>
          <p:nvPr/>
        </p:nvSpPr>
        <p:spPr bwMode="auto">
          <a:xfrm>
            <a:off x="571500" y="5799138"/>
            <a:ext cx="328613"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728663" eaLnBrk="0" hangingPunct="0">
              <a:tabLst>
                <a:tab pos="4286250" algn="l"/>
              </a:tabLst>
              <a:defRPr sz="2400">
                <a:solidFill>
                  <a:schemeClr val="tx1"/>
                </a:solidFill>
                <a:latin typeface="Calibri" pitchFamily="34" charset="0"/>
              </a:defRPr>
            </a:lvl1pPr>
            <a:lvl2pPr marL="495300" indent="-227013" algn="l" defTabSz="728663" eaLnBrk="0" hangingPunct="0">
              <a:tabLst>
                <a:tab pos="4286250" algn="l"/>
              </a:tabLst>
              <a:defRPr sz="2400">
                <a:solidFill>
                  <a:schemeClr val="tx1"/>
                </a:solidFill>
                <a:latin typeface="Calibri" pitchFamily="34" charset="0"/>
              </a:defRPr>
            </a:lvl2pPr>
            <a:lvl3pPr marL="757238" indent="-260350" algn="l" defTabSz="728663" eaLnBrk="0" hangingPunct="0">
              <a:tabLst>
                <a:tab pos="4286250" algn="l"/>
              </a:tabLst>
              <a:defRPr sz="2400">
                <a:solidFill>
                  <a:schemeClr val="tx1"/>
                </a:solidFill>
                <a:latin typeface="Calibri" pitchFamily="34" charset="0"/>
              </a:defRPr>
            </a:lvl3pPr>
            <a:lvl4pPr marL="1004888" indent="-246063" algn="l" defTabSz="728663" eaLnBrk="0" hangingPunct="0">
              <a:tabLst>
                <a:tab pos="4286250" algn="l"/>
              </a:tabLst>
              <a:defRPr sz="2400">
                <a:solidFill>
                  <a:schemeClr val="tx1"/>
                </a:solidFill>
                <a:latin typeface="Calibri" pitchFamily="34" charset="0"/>
              </a:defRPr>
            </a:lvl4pPr>
            <a:lvl5pPr marL="3128963" indent="15875" algn="l" defTabSz="728663" eaLnBrk="0" hangingPunct="0">
              <a:tabLst>
                <a:tab pos="4286250" algn="l"/>
              </a:tabLst>
              <a:defRPr sz="2400">
                <a:solidFill>
                  <a:schemeClr val="tx1"/>
                </a:solidFill>
                <a:latin typeface="Calibri" pitchFamily="34" charset="0"/>
              </a:defRPr>
            </a:lvl5pPr>
            <a:lvl6pPr marL="3586163" indent="15875" defTabSz="728663" eaLnBrk="0" fontAlgn="base" hangingPunct="0">
              <a:spcBef>
                <a:spcPct val="0"/>
              </a:spcBef>
              <a:spcAft>
                <a:spcPct val="0"/>
              </a:spcAft>
              <a:tabLst>
                <a:tab pos="4286250" algn="l"/>
              </a:tabLst>
              <a:defRPr sz="2400">
                <a:solidFill>
                  <a:schemeClr val="tx1"/>
                </a:solidFill>
                <a:latin typeface="Calibri" pitchFamily="34" charset="0"/>
              </a:defRPr>
            </a:lvl6pPr>
            <a:lvl7pPr marL="4043363" indent="15875" defTabSz="728663" eaLnBrk="0" fontAlgn="base" hangingPunct="0">
              <a:spcBef>
                <a:spcPct val="0"/>
              </a:spcBef>
              <a:spcAft>
                <a:spcPct val="0"/>
              </a:spcAft>
              <a:tabLst>
                <a:tab pos="4286250" algn="l"/>
              </a:tabLst>
              <a:defRPr sz="2400">
                <a:solidFill>
                  <a:schemeClr val="tx1"/>
                </a:solidFill>
                <a:latin typeface="Calibri" pitchFamily="34" charset="0"/>
              </a:defRPr>
            </a:lvl7pPr>
            <a:lvl8pPr marL="4500563" indent="15875" defTabSz="728663" eaLnBrk="0" fontAlgn="base" hangingPunct="0">
              <a:spcBef>
                <a:spcPct val="0"/>
              </a:spcBef>
              <a:spcAft>
                <a:spcPct val="0"/>
              </a:spcAft>
              <a:tabLst>
                <a:tab pos="4286250" algn="l"/>
              </a:tabLst>
              <a:defRPr sz="2400">
                <a:solidFill>
                  <a:schemeClr val="tx1"/>
                </a:solidFill>
                <a:latin typeface="Calibri" pitchFamily="34" charset="0"/>
              </a:defRPr>
            </a:lvl8pPr>
            <a:lvl9pPr marL="4957763" indent="15875" defTabSz="728663" eaLnBrk="0" fontAlgn="base" hangingPunct="0">
              <a:spcBef>
                <a:spcPct val="0"/>
              </a:spcBef>
              <a:spcAft>
                <a:spcPct val="0"/>
              </a:spcAft>
              <a:tabLst>
                <a:tab pos="4286250" algn="l"/>
              </a:tabLst>
              <a:defRPr sz="2400">
                <a:solidFill>
                  <a:schemeClr val="tx1"/>
                </a:solidFill>
                <a:latin typeface="Calibri" pitchFamily="34" charset="0"/>
              </a:defRPr>
            </a:lvl9pPr>
          </a:lstStyle>
          <a:p>
            <a:pPr eaLnBrk="1" hangingPunct="1">
              <a:lnSpc>
                <a:spcPct val="95000"/>
              </a:lnSpc>
              <a:buClr>
                <a:srgbClr val="FFFFFF"/>
              </a:buClr>
            </a:pPr>
            <a:r>
              <a:rPr lang="en-US" sz="800">
                <a:solidFill>
                  <a:srgbClr val="000000"/>
                </a:solidFill>
              </a:rPr>
              <a:t>Offices</a:t>
            </a:r>
          </a:p>
        </p:txBody>
      </p:sp>
      <p:sp>
        <p:nvSpPr>
          <p:cNvPr id="311" name="Text Box 690"/>
          <p:cNvSpPr txBox="1">
            <a:spLocks noChangeArrowheads="1"/>
          </p:cNvSpPr>
          <p:nvPr/>
        </p:nvSpPr>
        <p:spPr bwMode="auto">
          <a:xfrm>
            <a:off x="1255713" y="5797550"/>
            <a:ext cx="473075" cy="11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728663" eaLnBrk="0" hangingPunct="0">
              <a:tabLst>
                <a:tab pos="4286250" algn="l"/>
              </a:tabLst>
              <a:defRPr sz="2400">
                <a:solidFill>
                  <a:schemeClr val="tx1"/>
                </a:solidFill>
                <a:latin typeface="Calibri" pitchFamily="34" charset="0"/>
              </a:defRPr>
            </a:lvl1pPr>
            <a:lvl2pPr marL="495300" indent="-227013" algn="l" defTabSz="728663" eaLnBrk="0" hangingPunct="0">
              <a:tabLst>
                <a:tab pos="4286250" algn="l"/>
              </a:tabLst>
              <a:defRPr sz="2400">
                <a:solidFill>
                  <a:schemeClr val="tx1"/>
                </a:solidFill>
                <a:latin typeface="Calibri" pitchFamily="34" charset="0"/>
              </a:defRPr>
            </a:lvl2pPr>
            <a:lvl3pPr marL="757238" indent="-260350" algn="l" defTabSz="728663" eaLnBrk="0" hangingPunct="0">
              <a:tabLst>
                <a:tab pos="4286250" algn="l"/>
              </a:tabLst>
              <a:defRPr sz="2400">
                <a:solidFill>
                  <a:schemeClr val="tx1"/>
                </a:solidFill>
                <a:latin typeface="Calibri" pitchFamily="34" charset="0"/>
              </a:defRPr>
            </a:lvl3pPr>
            <a:lvl4pPr marL="1004888" indent="-246063" algn="l" defTabSz="728663" eaLnBrk="0" hangingPunct="0">
              <a:tabLst>
                <a:tab pos="4286250" algn="l"/>
              </a:tabLst>
              <a:defRPr sz="2400">
                <a:solidFill>
                  <a:schemeClr val="tx1"/>
                </a:solidFill>
                <a:latin typeface="Calibri" pitchFamily="34" charset="0"/>
              </a:defRPr>
            </a:lvl4pPr>
            <a:lvl5pPr marL="3128963" indent="15875" algn="l" defTabSz="728663" eaLnBrk="0" hangingPunct="0">
              <a:tabLst>
                <a:tab pos="4286250" algn="l"/>
              </a:tabLst>
              <a:defRPr sz="2400">
                <a:solidFill>
                  <a:schemeClr val="tx1"/>
                </a:solidFill>
                <a:latin typeface="Calibri" pitchFamily="34" charset="0"/>
              </a:defRPr>
            </a:lvl5pPr>
            <a:lvl6pPr marL="3586163" indent="15875" defTabSz="728663" eaLnBrk="0" fontAlgn="base" hangingPunct="0">
              <a:spcBef>
                <a:spcPct val="0"/>
              </a:spcBef>
              <a:spcAft>
                <a:spcPct val="0"/>
              </a:spcAft>
              <a:tabLst>
                <a:tab pos="4286250" algn="l"/>
              </a:tabLst>
              <a:defRPr sz="2400">
                <a:solidFill>
                  <a:schemeClr val="tx1"/>
                </a:solidFill>
                <a:latin typeface="Calibri" pitchFamily="34" charset="0"/>
              </a:defRPr>
            </a:lvl6pPr>
            <a:lvl7pPr marL="4043363" indent="15875" defTabSz="728663" eaLnBrk="0" fontAlgn="base" hangingPunct="0">
              <a:spcBef>
                <a:spcPct val="0"/>
              </a:spcBef>
              <a:spcAft>
                <a:spcPct val="0"/>
              </a:spcAft>
              <a:tabLst>
                <a:tab pos="4286250" algn="l"/>
              </a:tabLst>
              <a:defRPr sz="2400">
                <a:solidFill>
                  <a:schemeClr val="tx1"/>
                </a:solidFill>
                <a:latin typeface="Calibri" pitchFamily="34" charset="0"/>
              </a:defRPr>
            </a:lvl7pPr>
            <a:lvl8pPr marL="4500563" indent="15875" defTabSz="728663" eaLnBrk="0" fontAlgn="base" hangingPunct="0">
              <a:spcBef>
                <a:spcPct val="0"/>
              </a:spcBef>
              <a:spcAft>
                <a:spcPct val="0"/>
              </a:spcAft>
              <a:tabLst>
                <a:tab pos="4286250" algn="l"/>
              </a:tabLst>
              <a:defRPr sz="2400">
                <a:solidFill>
                  <a:schemeClr val="tx1"/>
                </a:solidFill>
                <a:latin typeface="Calibri" pitchFamily="34" charset="0"/>
              </a:defRPr>
            </a:lvl8pPr>
            <a:lvl9pPr marL="4957763" indent="15875" defTabSz="728663" eaLnBrk="0" fontAlgn="base" hangingPunct="0">
              <a:spcBef>
                <a:spcPct val="0"/>
              </a:spcBef>
              <a:spcAft>
                <a:spcPct val="0"/>
              </a:spcAft>
              <a:tabLst>
                <a:tab pos="4286250" algn="l"/>
              </a:tabLst>
              <a:defRPr sz="2400">
                <a:solidFill>
                  <a:schemeClr val="tx1"/>
                </a:solidFill>
                <a:latin typeface="Calibri" pitchFamily="34" charset="0"/>
              </a:defRPr>
            </a:lvl9pPr>
          </a:lstStyle>
          <a:p>
            <a:pPr eaLnBrk="1" hangingPunct="1">
              <a:lnSpc>
                <a:spcPct val="95000"/>
              </a:lnSpc>
              <a:buClr>
                <a:srgbClr val="FFFFFF"/>
              </a:buClr>
            </a:pPr>
            <a:r>
              <a:rPr lang="en-US" sz="800">
                <a:solidFill>
                  <a:srgbClr val="000000"/>
                </a:solidFill>
              </a:rPr>
              <a:t>Business</a:t>
            </a:r>
          </a:p>
        </p:txBody>
      </p:sp>
      <p:sp>
        <p:nvSpPr>
          <p:cNvPr id="312" name="Rectangle 691"/>
          <p:cNvSpPr>
            <a:spLocks noChangeArrowheads="1"/>
          </p:cNvSpPr>
          <p:nvPr/>
        </p:nvSpPr>
        <p:spPr bwMode="auto">
          <a:xfrm>
            <a:off x="452438" y="5183188"/>
            <a:ext cx="1457325" cy="200025"/>
          </a:xfrm>
          <a:prstGeom prst="rect">
            <a:avLst/>
          </a:prstGeom>
          <a:solidFill>
            <a:schemeClr val="bg1">
              <a:lumMod val="50000"/>
            </a:schemeClr>
          </a:solidFill>
          <a:ln w="6350" algn="ctr">
            <a:solidFill>
              <a:schemeClr val="bg1">
                <a:lumMod val="50000"/>
              </a:schemeClr>
            </a:solidFill>
            <a:miter lim="800000"/>
            <a:headEnd/>
            <a:tailEnd/>
          </a:ln>
          <a:effectLst/>
          <a:extLst/>
        </p:spPr>
        <p:txBody>
          <a:bodyPr wrap="none" lIns="46800" tIns="64800" rIns="46800" bIns="64800" anchor="ctr"/>
          <a:lstStyle/>
          <a:p>
            <a:pPr defTabSz="728663">
              <a:lnSpc>
                <a:spcPct val="95000"/>
              </a:lnSpc>
              <a:buClr>
                <a:srgbClr val="FFFFFF"/>
              </a:buClr>
              <a:tabLst>
                <a:tab pos="4286250" algn="l"/>
              </a:tabLst>
            </a:pPr>
            <a:r>
              <a:rPr lang="en-US" sz="800" b="1">
                <a:solidFill>
                  <a:srgbClr val="FFFFFF"/>
                </a:solidFill>
                <a:latin typeface="Calibri"/>
              </a:rPr>
              <a:t>Total</a:t>
            </a:r>
          </a:p>
        </p:txBody>
      </p:sp>
      <p:sp>
        <p:nvSpPr>
          <p:cNvPr id="313" name="Rectangle 692" descr="&lt;tags&gt;&lt;tag n=&quot;BulletInfo&quot; v=&quot;Standard&quot; /&gt;&lt;/tags&gt;"/>
          <p:cNvSpPr>
            <a:spLocks noChangeArrowheads="1"/>
          </p:cNvSpPr>
          <p:nvPr/>
        </p:nvSpPr>
        <p:spPr bwMode="auto">
          <a:xfrm>
            <a:off x="452438" y="5383213"/>
            <a:ext cx="1457325" cy="301625"/>
          </a:xfrm>
          <a:prstGeom prst="rect">
            <a:avLst/>
          </a:prstGeom>
          <a:solidFill>
            <a:schemeClr val="bg1">
              <a:alpha val="50000"/>
            </a:schemeClr>
          </a:solidFill>
          <a:ln w="6350" algn="ctr">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marL="119063" lvl="2" indent="-115888" defTabSz="728663">
              <a:lnSpc>
                <a:spcPct val="95000"/>
              </a:lnSpc>
              <a:buClr>
                <a:srgbClr val="91867E"/>
              </a:buClr>
              <a:buSzPct val="110000"/>
              <a:buFontTx/>
              <a:buChar char="•"/>
              <a:tabLst>
                <a:tab pos="4286250" algn="l"/>
              </a:tabLst>
            </a:pPr>
            <a:r>
              <a:rPr lang="en-US" sz="800" b="1" dirty="0">
                <a:solidFill>
                  <a:srgbClr val="000000"/>
                </a:solidFill>
                <a:latin typeface="Calibri"/>
              </a:rPr>
              <a:t>Gross capacity: </a:t>
            </a:r>
            <a:r>
              <a:rPr lang="en-US" sz="800" b="1" dirty="0" smtClean="0">
                <a:solidFill>
                  <a:srgbClr val="000000"/>
                </a:solidFill>
                <a:latin typeface="Calibri"/>
              </a:rPr>
              <a:t>2,733MW</a:t>
            </a:r>
            <a:endParaRPr lang="en-US" sz="800" b="1" dirty="0">
              <a:solidFill>
                <a:srgbClr val="000000"/>
              </a:solidFill>
              <a:latin typeface="Calibri"/>
            </a:endParaRPr>
          </a:p>
        </p:txBody>
      </p:sp>
      <p:grpSp>
        <p:nvGrpSpPr>
          <p:cNvPr id="314" name="Group 693"/>
          <p:cNvGrpSpPr>
            <a:grpSpLocks/>
          </p:cNvGrpSpPr>
          <p:nvPr/>
        </p:nvGrpSpPr>
        <p:grpSpPr bwMode="auto">
          <a:xfrm>
            <a:off x="2057400" y="3933056"/>
            <a:ext cx="4870450" cy="341312"/>
            <a:chOff x="1296" y="2630"/>
            <a:chExt cx="1513" cy="215"/>
          </a:xfrm>
        </p:grpSpPr>
        <p:sp>
          <p:nvSpPr>
            <p:cNvPr id="315" name="Text Box 694" descr="&lt;tags&gt;&lt;tag n=&quot;BulletInfo&quot; v=&quot;Standard&quot; /&gt;&lt;/tags&gt;"/>
            <p:cNvSpPr txBox="1">
              <a:spLocks noChangeArrowheads="1"/>
            </p:cNvSpPr>
            <p:nvPr/>
          </p:nvSpPr>
          <p:spPr bwMode="auto">
            <a:xfrm>
              <a:off x="1296" y="2630"/>
              <a:ext cx="1502"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tIns="64008" rIns="45720" bIns="64008" anchor="ctr"/>
            <a:lstStyle>
              <a:lvl1pPr algn="l" defTabSz="728663" eaLnBrk="0" hangingPunct="0">
                <a:tabLst>
                  <a:tab pos="4286250" algn="l"/>
                </a:tabLst>
                <a:defRPr sz="2400">
                  <a:solidFill>
                    <a:schemeClr val="tx1"/>
                  </a:solidFill>
                  <a:latin typeface="Calibri" pitchFamily="34" charset="0"/>
                </a:defRPr>
              </a:lvl1pPr>
              <a:lvl2pPr marL="495300" indent="-227013" algn="l" defTabSz="728663" eaLnBrk="0" hangingPunct="0">
                <a:tabLst>
                  <a:tab pos="4286250" algn="l"/>
                </a:tabLst>
                <a:defRPr sz="2400">
                  <a:solidFill>
                    <a:schemeClr val="tx1"/>
                  </a:solidFill>
                  <a:latin typeface="Calibri" pitchFamily="34" charset="0"/>
                </a:defRPr>
              </a:lvl2pPr>
              <a:lvl3pPr marL="757238" indent="-260350" algn="l" defTabSz="728663" eaLnBrk="0" hangingPunct="0">
                <a:tabLst>
                  <a:tab pos="4286250" algn="l"/>
                </a:tabLst>
                <a:defRPr sz="2400">
                  <a:solidFill>
                    <a:schemeClr val="tx1"/>
                  </a:solidFill>
                  <a:latin typeface="Calibri" pitchFamily="34" charset="0"/>
                </a:defRPr>
              </a:lvl3pPr>
              <a:lvl4pPr marL="1004888" indent="-246063" algn="l" defTabSz="728663" eaLnBrk="0" hangingPunct="0">
                <a:tabLst>
                  <a:tab pos="4286250" algn="l"/>
                </a:tabLst>
                <a:defRPr sz="2400">
                  <a:solidFill>
                    <a:schemeClr val="tx1"/>
                  </a:solidFill>
                  <a:latin typeface="Calibri" pitchFamily="34" charset="0"/>
                </a:defRPr>
              </a:lvl4pPr>
              <a:lvl5pPr marL="3128963" indent="15875" algn="l" defTabSz="728663" eaLnBrk="0" hangingPunct="0">
                <a:tabLst>
                  <a:tab pos="4286250" algn="l"/>
                </a:tabLst>
                <a:defRPr sz="2400">
                  <a:solidFill>
                    <a:schemeClr val="tx1"/>
                  </a:solidFill>
                  <a:latin typeface="Calibri" pitchFamily="34" charset="0"/>
                </a:defRPr>
              </a:lvl5pPr>
              <a:lvl6pPr marL="3586163" indent="15875" defTabSz="728663" eaLnBrk="0" fontAlgn="base" hangingPunct="0">
                <a:spcBef>
                  <a:spcPct val="0"/>
                </a:spcBef>
                <a:spcAft>
                  <a:spcPct val="0"/>
                </a:spcAft>
                <a:tabLst>
                  <a:tab pos="4286250" algn="l"/>
                </a:tabLst>
                <a:defRPr sz="2400">
                  <a:solidFill>
                    <a:schemeClr val="tx1"/>
                  </a:solidFill>
                  <a:latin typeface="Calibri" pitchFamily="34" charset="0"/>
                </a:defRPr>
              </a:lvl6pPr>
              <a:lvl7pPr marL="4043363" indent="15875" defTabSz="728663" eaLnBrk="0" fontAlgn="base" hangingPunct="0">
                <a:spcBef>
                  <a:spcPct val="0"/>
                </a:spcBef>
                <a:spcAft>
                  <a:spcPct val="0"/>
                </a:spcAft>
                <a:tabLst>
                  <a:tab pos="4286250" algn="l"/>
                </a:tabLst>
                <a:defRPr sz="2400">
                  <a:solidFill>
                    <a:schemeClr val="tx1"/>
                  </a:solidFill>
                  <a:latin typeface="Calibri" pitchFamily="34" charset="0"/>
                </a:defRPr>
              </a:lvl7pPr>
              <a:lvl8pPr marL="4500563" indent="15875" defTabSz="728663" eaLnBrk="0" fontAlgn="base" hangingPunct="0">
                <a:spcBef>
                  <a:spcPct val="0"/>
                </a:spcBef>
                <a:spcAft>
                  <a:spcPct val="0"/>
                </a:spcAft>
                <a:tabLst>
                  <a:tab pos="4286250" algn="l"/>
                </a:tabLst>
                <a:defRPr sz="2400">
                  <a:solidFill>
                    <a:schemeClr val="tx1"/>
                  </a:solidFill>
                  <a:latin typeface="Calibri" pitchFamily="34" charset="0"/>
                </a:defRPr>
              </a:lvl8pPr>
              <a:lvl9pPr marL="4957763" indent="15875" defTabSz="728663" eaLnBrk="0" fontAlgn="base" hangingPunct="0">
                <a:spcBef>
                  <a:spcPct val="0"/>
                </a:spcBef>
                <a:spcAft>
                  <a:spcPct val="0"/>
                </a:spcAft>
                <a:tabLst>
                  <a:tab pos="4286250" algn="l"/>
                </a:tabLst>
                <a:defRPr sz="2400">
                  <a:solidFill>
                    <a:schemeClr val="tx1"/>
                  </a:solidFill>
                  <a:latin typeface="Calibri" pitchFamily="34" charset="0"/>
                </a:defRPr>
              </a:lvl9pPr>
            </a:lstStyle>
            <a:p>
              <a:pPr algn="ctr" eaLnBrk="1" hangingPunct="1">
                <a:lnSpc>
                  <a:spcPct val="95000"/>
                </a:lnSpc>
                <a:spcBef>
                  <a:spcPct val="95000"/>
                </a:spcBef>
                <a:buClr>
                  <a:srgbClr val="FFFFFF"/>
                </a:buClr>
              </a:pPr>
              <a:r>
                <a:rPr lang="en-US" sz="800" b="1">
                  <a:solidFill>
                    <a:srgbClr val="000000"/>
                  </a:solidFill>
                </a:rPr>
                <a:t>Gross capacity</a:t>
              </a:r>
              <a:br>
                <a:rPr lang="en-US" sz="800" b="1">
                  <a:solidFill>
                    <a:srgbClr val="000000"/>
                  </a:solidFill>
                </a:rPr>
              </a:br>
              <a:r>
                <a:rPr lang="en-US" sz="800" b="1">
                  <a:solidFill>
                    <a:srgbClr val="000000"/>
                  </a:solidFill>
                </a:rPr>
                <a:t>by fuel type  &amp; region</a:t>
              </a:r>
              <a:endParaRPr lang="en-US" sz="800" b="1" baseline="30000">
                <a:solidFill>
                  <a:srgbClr val="000000"/>
                </a:solidFill>
              </a:endParaRPr>
            </a:p>
          </p:txBody>
        </p:sp>
        <p:sp>
          <p:nvSpPr>
            <p:cNvPr id="316" name="Line 695"/>
            <p:cNvSpPr>
              <a:spLocks noChangeShapeType="1"/>
            </p:cNvSpPr>
            <p:nvPr/>
          </p:nvSpPr>
          <p:spPr bwMode="auto">
            <a:xfrm>
              <a:off x="1351" y="2845"/>
              <a:ext cx="145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algn="ctr">
                <a:lnSpc>
                  <a:spcPct val="95000"/>
                </a:lnSpc>
                <a:buClr>
                  <a:srgbClr val="FFFFFF"/>
                </a:buClr>
              </a:pPr>
              <a:endParaRPr lang="en-GB" sz="1100" b="1">
                <a:solidFill>
                  <a:srgbClr val="000000"/>
                </a:solidFill>
                <a:latin typeface="Calibri"/>
              </a:endParaRPr>
            </a:p>
          </p:txBody>
        </p:sp>
      </p:grpSp>
      <p:sp>
        <p:nvSpPr>
          <p:cNvPr id="317" name="Rectangle 696"/>
          <p:cNvSpPr>
            <a:spLocks noChangeArrowheads="1"/>
          </p:cNvSpPr>
          <p:nvPr/>
        </p:nvSpPr>
        <p:spPr bwMode="auto">
          <a:xfrm>
            <a:off x="446088" y="6003925"/>
            <a:ext cx="98425" cy="122238"/>
          </a:xfrm>
          <a:prstGeom prst="rect">
            <a:avLst/>
          </a:prstGeom>
          <a:solidFill>
            <a:schemeClr val="tx2"/>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algn="ctr" defTabSz="728663">
              <a:lnSpc>
                <a:spcPct val="95000"/>
              </a:lnSpc>
              <a:buClr>
                <a:srgbClr val="FFFFFF"/>
              </a:buClr>
              <a:tabLst>
                <a:tab pos="4286250" algn="l"/>
              </a:tabLst>
            </a:pPr>
            <a:endParaRPr lang="en-US" sz="1200">
              <a:solidFill>
                <a:srgbClr val="000000"/>
              </a:solidFill>
              <a:latin typeface="Calibri"/>
            </a:endParaRPr>
          </a:p>
        </p:txBody>
      </p:sp>
      <p:sp>
        <p:nvSpPr>
          <p:cNvPr id="318" name="Text Box 697"/>
          <p:cNvSpPr txBox="1">
            <a:spLocks noChangeArrowheads="1"/>
          </p:cNvSpPr>
          <p:nvPr/>
        </p:nvSpPr>
        <p:spPr bwMode="auto">
          <a:xfrm>
            <a:off x="574675" y="6003925"/>
            <a:ext cx="1762125" cy="131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728663" eaLnBrk="0" hangingPunct="0">
              <a:tabLst>
                <a:tab pos="4286250" algn="l"/>
              </a:tabLst>
              <a:defRPr sz="2400">
                <a:solidFill>
                  <a:schemeClr val="tx1"/>
                </a:solidFill>
                <a:latin typeface="Calibri" pitchFamily="34" charset="0"/>
              </a:defRPr>
            </a:lvl1pPr>
            <a:lvl2pPr marL="495300" indent="-227013" algn="l" defTabSz="728663" eaLnBrk="0" hangingPunct="0">
              <a:tabLst>
                <a:tab pos="4286250" algn="l"/>
              </a:tabLst>
              <a:defRPr sz="2400">
                <a:solidFill>
                  <a:schemeClr val="tx1"/>
                </a:solidFill>
                <a:latin typeface="Calibri" pitchFamily="34" charset="0"/>
              </a:defRPr>
            </a:lvl2pPr>
            <a:lvl3pPr marL="757238" indent="-260350" algn="l" defTabSz="728663" eaLnBrk="0" hangingPunct="0">
              <a:tabLst>
                <a:tab pos="4286250" algn="l"/>
              </a:tabLst>
              <a:defRPr sz="2400">
                <a:solidFill>
                  <a:schemeClr val="tx1"/>
                </a:solidFill>
                <a:latin typeface="Calibri" pitchFamily="34" charset="0"/>
              </a:defRPr>
            </a:lvl3pPr>
            <a:lvl4pPr marL="1004888" indent="-246063" algn="l" defTabSz="728663" eaLnBrk="0" hangingPunct="0">
              <a:tabLst>
                <a:tab pos="4286250" algn="l"/>
              </a:tabLst>
              <a:defRPr sz="2400">
                <a:solidFill>
                  <a:schemeClr val="tx1"/>
                </a:solidFill>
                <a:latin typeface="Calibri" pitchFamily="34" charset="0"/>
              </a:defRPr>
            </a:lvl4pPr>
            <a:lvl5pPr marL="3128963" indent="15875" algn="l" defTabSz="728663" eaLnBrk="0" hangingPunct="0">
              <a:tabLst>
                <a:tab pos="4286250" algn="l"/>
              </a:tabLst>
              <a:defRPr sz="2400">
                <a:solidFill>
                  <a:schemeClr val="tx1"/>
                </a:solidFill>
                <a:latin typeface="Calibri" pitchFamily="34" charset="0"/>
              </a:defRPr>
            </a:lvl5pPr>
            <a:lvl6pPr marL="3586163" indent="15875" defTabSz="728663" eaLnBrk="0" fontAlgn="base" hangingPunct="0">
              <a:spcBef>
                <a:spcPct val="0"/>
              </a:spcBef>
              <a:spcAft>
                <a:spcPct val="0"/>
              </a:spcAft>
              <a:tabLst>
                <a:tab pos="4286250" algn="l"/>
              </a:tabLst>
              <a:defRPr sz="2400">
                <a:solidFill>
                  <a:schemeClr val="tx1"/>
                </a:solidFill>
                <a:latin typeface="Calibri" pitchFamily="34" charset="0"/>
              </a:defRPr>
            </a:lvl6pPr>
            <a:lvl7pPr marL="4043363" indent="15875" defTabSz="728663" eaLnBrk="0" fontAlgn="base" hangingPunct="0">
              <a:spcBef>
                <a:spcPct val="0"/>
              </a:spcBef>
              <a:spcAft>
                <a:spcPct val="0"/>
              </a:spcAft>
              <a:tabLst>
                <a:tab pos="4286250" algn="l"/>
              </a:tabLst>
              <a:defRPr sz="2400">
                <a:solidFill>
                  <a:schemeClr val="tx1"/>
                </a:solidFill>
                <a:latin typeface="Calibri" pitchFamily="34" charset="0"/>
              </a:defRPr>
            </a:lvl7pPr>
            <a:lvl8pPr marL="4500563" indent="15875" defTabSz="728663" eaLnBrk="0" fontAlgn="base" hangingPunct="0">
              <a:spcBef>
                <a:spcPct val="0"/>
              </a:spcBef>
              <a:spcAft>
                <a:spcPct val="0"/>
              </a:spcAft>
              <a:tabLst>
                <a:tab pos="4286250" algn="l"/>
              </a:tabLst>
              <a:defRPr sz="2400">
                <a:solidFill>
                  <a:schemeClr val="tx1"/>
                </a:solidFill>
                <a:latin typeface="Calibri" pitchFamily="34" charset="0"/>
              </a:defRPr>
            </a:lvl8pPr>
            <a:lvl9pPr marL="4957763" indent="15875" defTabSz="728663" eaLnBrk="0" fontAlgn="base" hangingPunct="0">
              <a:spcBef>
                <a:spcPct val="0"/>
              </a:spcBef>
              <a:spcAft>
                <a:spcPct val="0"/>
              </a:spcAft>
              <a:tabLst>
                <a:tab pos="4286250" algn="l"/>
              </a:tabLst>
              <a:defRPr sz="2400">
                <a:solidFill>
                  <a:schemeClr val="tx1"/>
                </a:solidFill>
                <a:latin typeface="Calibri" pitchFamily="34" charset="0"/>
              </a:defRPr>
            </a:lvl9pPr>
          </a:lstStyle>
          <a:p>
            <a:pPr eaLnBrk="1" hangingPunct="1">
              <a:lnSpc>
                <a:spcPct val="95000"/>
              </a:lnSpc>
              <a:buClr>
                <a:srgbClr val="FFFFFF"/>
              </a:buClr>
            </a:pPr>
            <a:r>
              <a:rPr lang="en-US" sz="900" dirty="0">
                <a:solidFill>
                  <a:srgbClr val="000000"/>
                </a:solidFill>
              </a:rPr>
              <a:t> IPP business (</a:t>
            </a:r>
            <a:r>
              <a:rPr lang="en-US" sz="900" dirty="0" smtClean="0">
                <a:solidFill>
                  <a:srgbClr val="000000"/>
                </a:solidFill>
              </a:rPr>
              <a:t>2,661MW</a:t>
            </a:r>
            <a:r>
              <a:rPr lang="en-US" sz="900" dirty="0">
                <a:solidFill>
                  <a:srgbClr val="000000"/>
                </a:solidFill>
              </a:rPr>
              <a:t>)</a:t>
            </a:r>
          </a:p>
        </p:txBody>
      </p:sp>
      <p:sp>
        <p:nvSpPr>
          <p:cNvPr id="319" name="Rectangle 698"/>
          <p:cNvSpPr>
            <a:spLocks noChangeArrowheads="1"/>
          </p:cNvSpPr>
          <p:nvPr/>
        </p:nvSpPr>
        <p:spPr bwMode="auto">
          <a:xfrm>
            <a:off x="1449388" y="6516688"/>
            <a:ext cx="577215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64800" rIns="46800" bIns="64800">
            <a:spAutoFit/>
          </a:bodyPr>
          <a:lstStyle/>
          <a:p>
            <a:pPr marL="285750" indent="-285750" defTabSz="728663">
              <a:lnSpc>
                <a:spcPct val="95000"/>
              </a:lnSpc>
              <a:buClr>
                <a:srgbClr val="FFFFFF"/>
              </a:buClr>
              <a:tabLst>
                <a:tab pos="4286250" algn="l"/>
              </a:tabLst>
            </a:pPr>
            <a:r>
              <a:rPr lang="en-US" sz="700" dirty="0">
                <a:solidFill>
                  <a:srgbClr val="000000"/>
                </a:solidFill>
                <a:latin typeface="Calibri"/>
              </a:rPr>
              <a:t>Note: 	Considers </a:t>
            </a:r>
            <a:r>
              <a:rPr lang="en-US" sz="700" dirty="0" smtClean="0">
                <a:solidFill>
                  <a:srgbClr val="000000"/>
                </a:solidFill>
                <a:latin typeface="Calibri"/>
              </a:rPr>
              <a:t>operational assets </a:t>
            </a:r>
            <a:r>
              <a:rPr lang="en-US" sz="700" dirty="0">
                <a:solidFill>
                  <a:srgbClr val="000000"/>
                </a:solidFill>
                <a:latin typeface="Calibri"/>
              </a:rPr>
              <a:t>and </a:t>
            </a:r>
            <a:r>
              <a:rPr lang="en-US" sz="700" dirty="0" smtClean="0">
                <a:solidFill>
                  <a:srgbClr val="000000"/>
                </a:solidFill>
                <a:latin typeface="Calibri"/>
              </a:rPr>
              <a:t> projects in construction only</a:t>
            </a:r>
            <a:r>
              <a:rPr lang="en-US" sz="700" dirty="0">
                <a:solidFill>
                  <a:srgbClr val="000000"/>
                </a:solidFill>
                <a:latin typeface="Calibri"/>
              </a:rPr>
              <a:t>.</a:t>
            </a:r>
          </a:p>
        </p:txBody>
      </p:sp>
      <p:sp>
        <p:nvSpPr>
          <p:cNvPr id="320" name="Rectangle 699"/>
          <p:cNvSpPr>
            <a:spLocks noChangeArrowheads="1"/>
          </p:cNvSpPr>
          <p:nvPr/>
        </p:nvSpPr>
        <p:spPr bwMode="auto">
          <a:xfrm>
            <a:off x="3836988" y="1147763"/>
            <a:ext cx="1457325" cy="200025"/>
          </a:xfrm>
          <a:prstGeom prst="rect">
            <a:avLst/>
          </a:prstGeom>
          <a:solidFill>
            <a:srgbClr val="1F497D"/>
          </a:solidFill>
          <a:ln w="6350"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defTabSz="728663">
              <a:lnSpc>
                <a:spcPct val="95000"/>
              </a:lnSpc>
              <a:buClr>
                <a:srgbClr val="FFFFFF"/>
              </a:buClr>
              <a:tabLst>
                <a:tab pos="4286250" algn="l"/>
              </a:tabLst>
            </a:pPr>
            <a:r>
              <a:rPr lang="en-US" sz="800" b="1">
                <a:solidFill>
                  <a:srgbClr val="FFFFFF"/>
                </a:solidFill>
                <a:latin typeface="Calibri"/>
              </a:rPr>
              <a:t>Italy</a:t>
            </a:r>
          </a:p>
        </p:txBody>
      </p:sp>
      <p:sp>
        <p:nvSpPr>
          <p:cNvPr id="321" name="Rectangle 700" descr="&lt;tags&gt;&lt;tag n=&quot;BulletInfo&quot; v=&quot;Standard&quot; /&gt;&lt;/tags&gt;"/>
          <p:cNvSpPr>
            <a:spLocks noChangeArrowheads="1"/>
          </p:cNvSpPr>
          <p:nvPr/>
        </p:nvSpPr>
        <p:spPr bwMode="auto">
          <a:xfrm>
            <a:off x="3840163" y="1347788"/>
            <a:ext cx="1457325" cy="371475"/>
          </a:xfrm>
          <a:prstGeom prst="rect">
            <a:avLst/>
          </a:prstGeom>
          <a:solidFill>
            <a:schemeClr val="bg1">
              <a:alpha val="50000"/>
            </a:schemeClr>
          </a:solidFill>
          <a:ln w="6350"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marL="119063" lvl="2" indent="-115888" defTabSz="728663">
              <a:lnSpc>
                <a:spcPct val="95000"/>
              </a:lnSpc>
              <a:buClr>
                <a:srgbClr val="1F497D"/>
              </a:buClr>
              <a:buSzPct val="110000"/>
              <a:buFontTx/>
              <a:buChar char="•"/>
              <a:tabLst>
                <a:tab pos="4286250" algn="l"/>
              </a:tabLst>
            </a:pPr>
            <a:r>
              <a:rPr lang="en-US" sz="800" dirty="0">
                <a:solidFill>
                  <a:srgbClr val="000000"/>
                </a:solidFill>
                <a:latin typeface="Calibri"/>
              </a:rPr>
              <a:t>Capacity: 12.8MW </a:t>
            </a:r>
          </a:p>
          <a:p>
            <a:pPr marL="119063" lvl="2" indent="-115888" defTabSz="728663">
              <a:lnSpc>
                <a:spcPct val="95000"/>
              </a:lnSpc>
              <a:buClr>
                <a:srgbClr val="1F497D"/>
              </a:buClr>
              <a:buSzPct val="110000"/>
              <a:buFontTx/>
              <a:buChar char="•"/>
              <a:tabLst>
                <a:tab pos="4286250" algn="l"/>
              </a:tabLst>
            </a:pPr>
            <a:r>
              <a:rPr lang="en-US" sz="800" dirty="0" smtClean="0">
                <a:solidFill>
                  <a:srgbClr val="000000"/>
                </a:solidFill>
                <a:latin typeface="Calibri"/>
              </a:rPr>
              <a:t> </a:t>
            </a:r>
            <a:r>
              <a:rPr lang="en-US" sz="800" dirty="0">
                <a:solidFill>
                  <a:srgbClr val="000000"/>
                </a:solidFill>
                <a:latin typeface="Calibri"/>
              </a:rPr>
              <a:t>S</a:t>
            </a:r>
            <a:r>
              <a:rPr lang="en-US" sz="800" dirty="0" smtClean="0">
                <a:solidFill>
                  <a:srgbClr val="000000"/>
                </a:solidFill>
                <a:latin typeface="Calibri"/>
              </a:rPr>
              <a:t>olar</a:t>
            </a:r>
            <a:endParaRPr lang="en-US" sz="800" dirty="0">
              <a:solidFill>
                <a:srgbClr val="000000"/>
              </a:solidFill>
              <a:latin typeface="Calibri"/>
            </a:endParaRPr>
          </a:p>
        </p:txBody>
      </p:sp>
      <p:sp>
        <p:nvSpPr>
          <p:cNvPr id="322" name="Rectangle 701"/>
          <p:cNvSpPr>
            <a:spLocks noChangeArrowheads="1"/>
          </p:cNvSpPr>
          <p:nvPr/>
        </p:nvSpPr>
        <p:spPr bwMode="auto">
          <a:xfrm>
            <a:off x="3836988" y="1760538"/>
            <a:ext cx="1457325" cy="200025"/>
          </a:xfrm>
          <a:prstGeom prst="rect">
            <a:avLst/>
          </a:prstGeom>
          <a:solidFill>
            <a:schemeClr val="accent2"/>
          </a:solidFill>
          <a:ln w="6350" algn="ctr">
            <a:solidFill>
              <a:schemeClr val="accent2"/>
            </a:solidFill>
            <a:miter lim="800000"/>
            <a:headEnd/>
            <a:tailEnd/>
          </a:ln>
          <a:effectLst/>
          <a:extLst/>
        </p:spPr>
        <p:txBody>
          <a:bodyPr wrap="none" lIns="46800" tIns="64800" rIns="46800" bIns="64800" anchor="ctr"/>
          <a:lstStyle/>
          <a:p>
            <a:pPr defTabSz="728663">
              <a:lnSpc>
                <a:spcPct val="95000"/>
              </a:lnSpc>
              <a:buClr>
                <a:srgbClr val="FFFFFF"/>
              </a:buClr>
              <a:tabLst>
                <a:tab pos="4286250" algn="l"/>
              </a:tabLst>
            </a:pPr>
            <a:r>
              <a:rPr lang="en-US" sz="800" b="1">
                <a:solidFill>
                  <a:srgbClr val="FFFFFF"/>
                </a:solidFill>
                <a:latin typeface="Calibri"/>
              </a:rPr>
              <a:t>Italy </a:t>
            </a:r>
          </a:p>
        </p:txBody>
      </p:sp>
      <p:sp>
        <p:nvSpPr>
          <p:cNvPr id="323" name="Rectangle 702" descr="&lt;tags&gt;&lt;tag n=&quot;BulletInfo&quot; v=&quot;Standard&quot; /&gt;&lt;/tags&gt;"/>
          <p:cNvSpPr>
            <a:spLocks noChangeArrowheads="1"/>
          </p:cNvSpPr>
          <p:nvPr/>
        </p:nvSpPr>
        <p:spPr bwMode="auto">
          <a:xfrm>
            <a:off x="3836988" y="1963738"/>
            <a:ext cx="1455737" cy="320675"/>
          </a:xfrm>
          <a:prstGeom prst="rect">
            <a:avLst/>
          </a:prstGeom>
          <a:solidFill>
            <a:schemeClr val="bg1">
              <a:alpha val="50000"/>
            </a:schemeClr>
          </a:solidFill>
          <a:ln w="635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marL="119063" lvl="2" indent="-115888" defTabSz="728663">
              <a:lnSpc>
                <a:spcPct val="95000"/>
              </a:lnSpc>
              <a:buClr>
                <a:srgbClr val="9D0E2D"/>
              </a:buClr>
              <a:buSzPct val="110000"/>
              <a:buFontTx/>
              <a:buChar char="•"/>
              <a:tabLst>
                <a:tab pos="4286250" algn="l"/>
              </a:tabLst>
            </a:pPr>
            <a:r>
              <a:rPr lang="en-US" sz="800" dirty="0">
                <a:solidFill>
                  <a:srgbClr val="000000"/>
                </a:solidFill>
                <a:latin typeface="Calibri"/>
              </a:rPr>
              <a:t>Capacity: </a:t>
            </a:r>
            <a:r>
              <a:rPr lang="en-US" sz="800" dirty="0" smtClean="0">
                <a:solidFill>
                  <a:srgbClr val="000000"/>
                </a:solidFill>
                <a:latin typeface="Calibri"/>
              </a:rPr>
              <a:t>12.2MW</a:t>
            </a:r>
            <a:endParaRPr lang="en-US" sz="800" dirty="0">
              <a:solidFill>
                <a:srgbClr val="000000"/>
              </a:solidFill>
              <a:latin typeface="Calibri"/>
            </a:endParaRPr>
          </a:p>
          <a:p>
            <a:pPr marL="119063" lvl="2" indent="-115888" defTabSz="728663">
              <a:lnSpc>
                <a:spcPct val="95000"/>
              </a:lnSpc>
              <a:buClr>
                <a:srgbClr val="9D0E2D"/>
              </a:buClr>
              <a:buSzPct val="110000"/>
              <a:buFontTx/>
              <a:buChar char="•"/>
              <a:tabLst>
                <a:tab pos="4286250" algn="l"/>
              </a:tabLst>
            </a:pPr>
            <a:r>
              <a:rPr lang="en-US" sz="800" dirty="0">
                <a:solidFill>
                  <a:srgbClr val="000000"/>
                </a:solidFill>
                <a:latin typeface="Calibri"/>
              </a:rPr>
              <a:t>Natural gas</a:t>
            </a:r>
          </a:p>
        </p:txBody>
      </p:sp>
      <p:sp>
        <p:nvSpPr>
          <p:cNvPr id="324" name="Rectangle 703"/>
          <p:cNvSpPr>
            <a:spLocks noChangeArrowheads="1"/>
          </p:cNvSpPr>
          <p:nvPr/>
        </p:nvSpPr>
        <p:spPr bwMode="auto">
          <a:xfrm>
            <a:off x="7178675" y="1760538"/>
            <a:ext cx="1595438" cy="200025"/>
          </a:xfrm>
          <a:prstGeom prst="rect">
            <a:avLst/>
          </a:prstGeom>
          <a:solidFill>
            <a:schemeClr val="accent2"/>
          </a:solidFill>
          <a:ln w="6350" algn="ctr">
            <a:solidFill>
              <a:schemeClr val="accent2"/>
            </a:solidFill>
            <a:miter lim="800000"/>
            <a:headEnd/>
            <a:tailEnd/>
          </a:ln>
          <a:effectLst/>
          <a:extLst/>
        </p:spPr>
        <p:txBody>
          <a:bodyPr wrap="none" lIns="46800" tIns="64800" rIns="46800" bIns="64800" anchor="ctr"/>
          <a:lstStyle/>
          <a:p>
            <a:pPr defTabSz="728663">
              <a:lnSpc>
                <a:spcPct val="95000"/>
              </a:lnSpc>
              <a:buClr>
                <a:srgbClr val="FFFFFF"/>
              </a:buClr>
              <a:tabLst>
                <a:tab pos="4286250" algn="l"/>
              </a:tabLst>
            </a:pPr>
            <a:r>
              <a:rPr lang="en-US" sz="800" b="1">
                <a:solidFill>
                  <a:srgbClr val="FFFFFF"/>
                </a:solidFill>
                <a:latin typeface="Calibri"/>
              </a:rPr>
              <a:t>Ukraine</a:t>
            </a:r>
          </a:p>
        </p:txBody>
      </p:sp>
      <p:sp>
        <p:nvSpPr>
          <p:cNvPr id="325" name="Rectangle 704" descr="&lt;tags&gt;&lt;tag n=&quot;BulletInfo&quot; v=&quot;Standard&quot; /&gt;&lt;/tags&gt;"/>
          <p:cNvSpPr>
            <a:spLocks noChangeArrowheads="1"/>
          </p:cNvSpPr>
          <p:nvPr/>
        </p:nvSpPr>
        <p:spPr bwMode="auto">
          <a:xfrm>
            <a:off x="7181850" y="1951038"/>
            <a:ext cx="1595438" cy="361950"/>
          </a:xfrm>
          <a:prstGeom prst="rect">
            <a:avLst/>
          </a:prstGeom>
          <a:solidFill>
            <a:schemeClr val="bg1">
              <a:alpha val="50000"/>
            </a:schemeClr>
          </a:solidFill>
          <a:ln w="635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marL="119063" lvl="2" indent="-115888" defTabSz="728663">
              <a:lnSpc>
                <a:spcPct val="95000"/>
              </a:lnSpc>
              <a:buClr>
                <a:srgbClr val="9D0E2D"/>
              </a:buClr>
              <a:buSzPct val="110000"/>
              <a:buFontTx/>
              <a:buChar char="•"/>
              <a:tabLst>
                <a:tab pos="4286250" algn="l"/>
              </a:tabLst>
            </a:pPr>
            <a:r>
              <a:rPr lang="en-US" sz="800">
                <a:solidFill>
                  <a:srgbClr val="000000"/>
                </a:solidFill>
                <a:latin typeface="Calibri"/>
              </a:rPr>
              <a:t>Capacity: 6.1MW</a:t>
            </a:r>
          </a:p>
          <a:p>
            <a:pPr marL="119063" lvl="2" indent="-115888" defTabSz="728663">
              <a:lnSpc>
                <a:spcPct val="95000"/>
              </a:lnSpc>
              <a:buClr>
                <a:srgbClr val="9D0E2D"/>
              </a:buClr>
              <a:buSzPct val="110000"/>
              <a:buFontTx/>
              <a:buChar char="•"/>
              <a:tabLst>
                <a:tab pos="4286250" algn="l"/>
              </a:tabLst>
            </a:pPr>
            <a:r>
              <a:rPr lang="en-US" sz="800">
                <a:solidFill>
                  <a:srgbClr val="000000"/>
                </a:solidFill>
                <a:latin typeface="Calibri"/>
              </a:rPr>
              <a:t>Natural gas</a:t>
            </a:r>
          </a:p>
        </p:txBody>
      </p:sp>
      <p:grpSp>
        <p:nvGrpSpPr>
          <p:cNvPr id="326" name="Group 705"/>
          <p:cNvGrpSpPr>
            <a:grpSpLocks/>
          </p:cNvGrpSpPr>
          <p:nvPr/>
        </p:nvGrpSpPr>
        <p:grpSpPr bwMode="auto">
          <a:xfrm>
            <a:off x="446088" y="6156323"/>
            <a:ext cx="1890712" cy="131763"/>
            <a:chOff x="341" y="3938"/>
            <a:chExt cx="1191" cy="83"/>
          </a:xfrm>
        </p:grpSpPr>
        <p:sp>
          <p:nvSpPr>
            <p:cNvPr id="327" name="Rectangle 706"/>
            <p:cNvSpPr>
              <a:spLocks noChangeArrowheads="1"/>
            </p:cNvSpPr>
            <p:nvPr/>
          </p:nvSpPr>
          <p:spPr bwMode="auto">
            <a:xfrm>
              <a:off x="341" y="3938"/>
              <a:ext cx="62" cy="77"/>
            </a:xfrm>
            <a:prstGeom prst="rect">
              <a:avLst/>
            </a:prstGeom>
            <a:solidFill>
              <a:schemeClr val="accent2"/>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p>
              <a:pPr algn="ctr" defTabSz="728663">
                <a:lnSpc>
                  <a:spcPct val="95000"/>
                </a:lnSpc>
                <a:buClr>
                  <a:srgbClr val="FFFFFF"/>
                </a:buClr>
                <a:tabLst>
                  <a:tab pos="4286250" algn="l"/>
                </a:tabLst>
              </a:pPr>
              <a:endParaRPr lang="en-US" sz="1400">
                <a:solidFill>
                  <a:srgbClr val="000000"/>
                </a:solidFill>
                <a:latin typeface="Calibri"/>
              </a:endParaRPr>
            </a:p>
          </p:txBody>
        </p:sp>
        <p:sp>
          <p:nvSpPr>
            <p:cNvPr id="328" name="Text Box 707"/>
            <p:cNvSpPr txBox="1">
              <a:spLocks noChangeArrowheads="1"/>
            </p:cNvSpPr>
            <p:nvPr/>
          </p:nvSpPr>
          <p:spPr bwMode="auto">
            <a:xfrm>
              <a:off x="422" y="3938"/>
              <a:ext cx="1110" cy="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728663" eaLnBrk="0" hangingPunct="0">
                <a:tabLst>
                  <a:tab pos="4286250" algn="l"/>
                </a:tabLst>
                <a:defRPr sz="2400">
                  <a:solidFill>
                    <a:schemeClr val="tx1"/>
                  </a:solidFill>
                  <a:latin typeface="Calibri" pitchFamily="34" charset="0"/>
                </a:defRPr>
              </a:lvl1pPr>
              <a:lvl2pPr marL="495300" indent="-227013" algn="l" defTabSz="728663" eaLnBrk="0" hangingPunct="0">
                <a:tabLst>
                  <a:tab pos="4286250" algn="l"/>
                </a:tabLst>
                <a:defRPr sz="2400">
                  <a:solidFill>
                    <a:schemeClr val="tx1"/>
                  </a:solidFill>
                  <a:latin typeface="Calibri" pitchFamily="34" charset="0"/>
                </a:defRPr>
              </a:lvl2pPr>
              <a:lvl3pPr marL="757238" indent="-260350" algn="l" defTabSz="728663" eaLnBrk="0" hangingPunct="0">
                <a:tabLst>
                  <a:tab pos="4286250" algn="l"/>
                </a:tabLst>
                <a:defRPr sz="2400">
                  <a:solidFill>
                    <a:schemeClr val="tx1"/>
                  </a:solidFill>
                  <a:latin typeface="Calibri" pitchFamily="34" charset="0"/>
                </a:defRPr>
              </a:lvl3pPr>
              <a:lvl4pPr marL="1004888" indent="-246063" algn="l" defTabSz="728663" eaLnBrk="0" hangingPunct="0">
                <a:tabLst>
                  <a:tab pos="4286250" algn="l"/>
                </a:tabLst>
                <a:defRPr sz="2400">
                  <a:solidFill>
                    <a:schemeClr val="tx1"/>
                  </a:solidFill>
                  <a:latin typeface="Calibri" pitchFamily="34" charset="0"/>
                </a:defRPr>
              </a:lvl4pPr>
              <a:lvl5pPr marL="3128963" indent="15875" algn="l" defTabSz="728663" eaLnBrk="0" hangingPunct="0">
                <a:tabLst>
                  <a:tab pos="4286250" algn="l"/>
                </a:tabLst>
                <a:defRPr sz="2400">
                  <a:solidFill>
                    <a:schemeClr val="tx1"/>
                  </a:solidFill>
                  <a:latin typeface="Calibri" pitchFamily="34" charset="0"/>
                </a:defRPr>
              </a:lvl5pPr>
              <a:lvl6pPr marL="3586163" indent="15875" defTabSz="728663" eaLnBrk="0" fontAlgn="base" hangingPunct="0">
                <a:spcBef>
                  <a:spcPct val="0"/>
                </a:spcBef>
                <a:spcAft>
                  <a:spcPct val="0"/>
                </a:spcAft>
                <a:tabLst>
                  <a:tab pos="4286250" algn="l"/>
                </a:tabLst>
                <a:defRPr sz="2400">
                  <a:solidFill>
                    <a:schemeClr val="tx1"/>
                  </a:solidFill>
                  <a:latin typeface="Calibri" pitchFamily="34" charset="0"/>
                </a:defRPr>
              </a:lvl6pPr>
              <a:lvl7pPr marL="4043363" indent="15875" defTabSz="728663" eaLnBrk="0" fontAlgn="base" hangingPunct="0">
                <a:spcBef>
                  <a:spcPct val="0"/>
                </a:spcBef>
                <a:spcAft>
                  <a:spcPct val="0"/>
                </a:spcAft>
                <a:tabLst>
                  <a:tab pos="4286250" algn="l"/>
                </a:tabLst>
                <a:defRPr sz="2400">
                  <a:solidFill>
                    <a:schemeClr val="tx1"/>
                  </a:solidFill>
                  <a:latin typeface="Calibri" pitchFamily="34" charset="0"/>
                </a:defRPr>
              </a:lvl7pPr>
              <a:lvl8pPr marL="4500563" indent="15875" defTabSz="728663" eaLnBrk="0" fontAlgn="base" hangingPunct="0">
                <a:spcBef>
                  <a:spcPct val="0"/>
                </a:spcBef>
                <a:spcAft>
                  <a:spcPct val="0"/>
                </a:spcAft>
                <a:tabLst>
                  <a:tab pos="4286250" algn="l"/>
                </a:tabLst>
                <a:defRPr sz="2400">
                  <a:solidFill>
                    <a:schemeClr val="tx1"/>
                  </a:solidFill>
                  <a:latin typeface="Calibri" pitchFamily="34" charset="0"/>
                </a:defRPr>
              </a:lvl8pPr>
              <a:lvl9pPr marL="4957763" indent="15875" defTabSz="728663" eaLnBrk="0" fontAlgn="base" hangingPunct="0">
                <a:spcBef>
                  <a:spcPct val="0"/>
                </a:spcBef>
                <a:spcAft>
                  <a:spcPct val="0"/>
                </a:spcAft>
                <a:tabLst>
                  <a:tab pos="4286250" algn="l"/>
                </a:tabLst>
                <a:defRPr sz="2400">
                  <a:solidFill>
                    <a:schemeClr val="tx1"/>
                  </a:solidFill>
                  <a:latin typeface="Calibri" pitchFamily="34" charset="0"/>
                </a:defRPr>
              </a:lvl9pPr>
            </a:lstStyle>
            <a:p>
              <a:pPr eaLnBrk="1" hangingPunct="1">
                <a:lnSpc>
                  <a:spcPct val="95000"/>
                </a:lnSpc>
                <a:buClr>
                  <a:srgbClr val="FFFFFF"/>
                </a:buClr>
              </a:pPr>
              <a:r>
                <a:rPr lang="en-US" sz="900" dirty="0">
                  <a:solidFill>
                    <a:srgbClr val="000000"/>
                  </a:solidFill>
                </a:rPr>
                <a:t>Solutions business (</a:t>
              </a:r>
              <a:r>
                <a:rPr lang="en-US" sz="900" dirty="0" smtClean="0">
                  <a:solidFill>
                    <a:srgbClr val="000000"/>
                  </a:solidFill>
                </a:rPr>
                <a:t>68MW</a:t>
              </a:r>
              <a:r>
                <a:rPr lang="en-US" sz="900" dirty="0">
                  <a:solidFill>
                    <a:srgbClr val="000000"/>
                  </a:solidFill>
                </a:rPr>
                <a:t>)</a:t>
              </a:r>
            </a:p>
          </p:txBody>
        </p:sp>
      </p:grpSp>
      <p:graphicFrame>
        <p:nvGraphicFramePr>
          <p:cNvPr id="329" name="Chart 328"/>
          <p:cNvGraphicFramePr>
            <a:graphicFrameLocks/>
          </p:cNvGraphicFramePr>
          <p:nvPr>
            <p:extLst>
              <p:ext uri="{D42A27DB-BD31-4B8C-83A1-F6EECF244321}">
                <p14:modId xmlns:p14="http://schemas.microsoft.com/office/powerpoint/2010/main" val="587487508"/>
              </p:ext>
            </p:extLst>
          </p:nvPr>
        </p:nvGraphicFramePr>
        <p:xfrm>
          <a:off x="4684054" y="4200518"/>
          <a:ext cx="2523511" cy="21812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30" name="Chart 329"/>
          <p:cNvGraphicFramePr>
            <a:graphicFrameLocks/>
          </p:cNvGraphicFramePr>
          <p:nvPr>
            <p:extLst>
              <p:ext uri="{D42A27DB-BD31-4B8C-83A1-F6EECF244321}">
                <p14:modId xmlns:p14="http://schemas.microsoft.com/office/powerpoint/2010/main" val="179843041"/>
              </p:ext>
            </p:extLst>
          </p:nvPr>
        </p:nvGraphicFramePr>
        <p:xfrm>
          <a:off x="2151063" y="4386263"/>
          <a:ext cx="2446490" cy="21304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4800" y="914400"/>
            <a:ext cx="8382000"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914400" y="0"/>
            <a:ext cx="7445829" cy="914400"/>
          </a:xfrm>
        </p:spPr>
        <p:txBody>
          <a:bodyPr>
            <a:normAutofit/>
          </a:bodyPr>
          <a:lstStyle/>
          <a:p>
            <a:pPr algn="l"/>
            <a:r>
              <a:rPr lang="en-US" b="1" dirty="0" err="1">
                <a:latin typeface="Calibri" pitchFamily="34" charset="0"/>
              </a:rPr>
              <a:t>ContourGlobal</a:t>
            </a:r>
            <a:r>
              <a:rPr lang="en-US" b="1" dirty="0">
                <a:latin typeface="Calibri" pitchFamily="34" charset="0"/>
              </a:rPr>
              <a:t> Power Plant Technologies</a:t>
            </a:r>
          </a:p>
        </p:txBody>
      </p:sp>
      <p:pic>
        <p:nvPicPr>
          <p:cNvPr id="14" name="Picture 8" descr="TERMO3.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304800" y="1765300"/>
            <a:ext cx="1941513" cy="1535113"/>
          </a:xfrm>
          <a:prstGeom prst="rect">
            <a:avLst/>
          </a:prstGeom>
          <a:noFill/>
        </p:spPr>
      </p:pic>
      <p:sp>
        <p:nvSpPr>
          <p:cNvPr id="15" name="ZoneTexte 15"/>
          <p:cNvSpPr txBox="1">
            <a:spLocks noChangeArrowheads="1"/>
          </p:cNvSpPr>
          <p:nvPr/>
        </p:nvSpPr>
        <p:spPr bwMode="auto">
          <a:xfrm>
            <a:off x="388938" y="3282950"/>
            <a:ext cx="17732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sz="1100" b="1">
                <a:solidFill>
                  <a:prstClr val="black"/>
                </a:solidFill>
              </a:rPr>
              <a:t>Sochagota - Coal</a:t>
            </a:r>
          </a:p>
        </p:txBody>
      </p:sp>
      <p:pic>
        <p:nvPicPr>
          <p:cNvPr id="16" name="Picture 17" descr="Minn Exhaust Stack, Bag House and the SDA"/>
          <p:cNvPicPr>
            <a:picLocks noChangeAspect="1" noChangeArrowheads="1"/>
          </p:cNvPicPr>
          <p:nvPr/>
        </p:nvPicPr>
        <p:blipFill>
          <a:blip r:embed="rId3" cstate="print">
            <a:extLst>
              <a:ext uri="{28A0092B-C50C-407E-A947-70E740481C1C}">
                <a14:useLocalDpi xmlns:a14="http://schemas.microsoft.com/office/drawing/2010/main" val="0"/>
              </a:ext>
            </a:extLst>
          </a:blip>
          <a:srcRect l="2129" b="11900"/>
          <a:stretch>
            <a:fillRect/>
          </a:stretch>
        </p:blipFill>
        <p:spPr bwMode="auto">
          <a:xfrm>
            <a:off x="2366963" y="1764560"/>
            <a:ext cx="1968500"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ZoneTexte 20"/>
          <p:cNvSpPr txBox="1">
            <a:spLocks noChangeArrowheads="1"/>
          </p:cNvSpPr>
          <p:nvPr/>
        </p:nvSpPr>
        <p:spPr bwMode="auto">
          <a:xfrm>
            <a:off x="2202655" y="3279093"/>
            <a:ext cx="24368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sz="1100" b="1" dirty="0" err="1" smtClean="0">
                <a:solidFill>
                  <a:prstClr val="black"/>
                </a:solidFill>
              </a:rPr>
              <a:t>Power</a:t>
            </a:r>
            <a:r>
              <a:rPr lang="fr-FR" sz="1100" b="1" dirty="0" err="1">
                <a:solidFill>
                  <a:prstClr val="black"/>
                </a:solidFill>
              </a:rPr>
              <a:t>M</a:t>
            </a:r>
            <a:r>
              <a:rPr lang="fr-FR" sz="1100" b="1" dirty="0" err="1" smtClean="0">
                <a:solidFill>
                  <a:prstClr val="black"/>
                </a:solidFill>
              </a:rPr>
              <a:t>inn</a:t>
            </a:r>
            <a:r>
              <a:rPr lang="fr-FR" sz="900" dirty="0" smtClean="0">
                <a:solidFill>
                  <a:prstClr val="black"/>
                </a:solidFill>
              </a:rPr>
              <a:t> </a:t>
            </a:r>
            <a:r>
              <a:rPr lang="fr-FR" sz="900" dirty="0">
                <a:solidFill>
                  <a:prstClr val="black"/>
                </a:solidFill>
              </a:rPr>
              <a:t>– </a:t>
            </a:r>
            <a:r>
              <a:rPr lang="fr-FR" sz="1100" b="1" dirty="0" err="1" smtClean="0">
                <a:solidFill>
                  <a:prstClr val="black"/>
                </a:solidFill>
              </a:rPr>
              <a:t>Poultry</a:t>
            </a:r>
            <a:r>
              <a:rPr lang="fr-FR" sz="1100" b="1" dirty="0" smtClean="0">
                <a:solidFill>
                  <a:prstClr val="black"/>
                </a:solidFill>
              </a:rPr>
              <a:t> </a:t>
            </a:r>
            <a:r>
              <a:rPr lang="fr-FR" sz="1100" b="1" dirty="0" err="1" smtClean="0">
                <a:solidFill>
                  <a:prstClr val="black"/>
                </a:solidFill>
              </a:rPr>
              <a:t>litter</a:t>
            </a:r>
            <a:endParaRPr lang="fr-FR" sz="1100" b="1" dirty="0">
              <a:solidFill>
                <a:prstClr val="black"/>
              </a:solidFill>
            </a:endParaRPr>
          </a:p>
        </p:txBody>
      </p:sp>
      <p:pic>
        <p:nvPicPr>
          <p:cNvPr id="19" name="Picture 4" descr=" ">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6963" y="4230188"/>
            <a:ext cx="1997075" cy="156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ZoneTexte 23"/>
          <p:cNvSpPr txBox="1">
            <a:spLocks noChangeArrowheads="1"/>
          </p:cNvSpPr>
          <p:nvPr/>
        </p:nvSpPr>
        <p:spPr bwMode="auto">
          <a:xfrm>
            <a:off x="4213478" y="5777428"/>
            <a:ext cx="258394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sz="1100" b="1" dirty="0" err="1" smtClean="0">
                <a:solidFill>
                  <a:prstClr val="black"/>
                </a:solidFill>
              </a:rPr>
              <a:t>Nogara</a:t>
            </a:r>
            <a:r>
              <a:rPr lang="fr-FR" sz="1100" b="1" dirty="0" smtClean="0">
                <a:solidFill>
                  <a:prstClr val="black"/>
                </a:solidFill>
              </a:rPr>
              <a:t> </a:t>
            </a:r>
            <a:r>
              <a:rPr lang="fr-FR" sz="1100" b="1" dirty="0">
                <a:solidFill>
                  <a:prstClr val="black"/>
                </a:solidFill>
              </a:rPr>
              <a:t>- </a:t>
            </a:r>
            <a:r>
              <a:rPr lang="fr-FR" sz="1100" b="1" dirty="0" smtClean="0">
                <a:solidFill>
                  <a:prstClr val="black"/>
                </a:solidFill>
              </a:rPr>
              <a:t>Natural </a:t>
            </a:r>
            <a:r>
              <a:rPr lang="fr-FR" sz="1100" b="1" dirty="0" err="1" smtClean="0">
                <a:solidFill>
                  <a:prstClr val="black"/>
                </a:solidFill>
              </a:rPr>
              <a:t>Gas</a:t>
            </a:r>
            <a:r>
              <a:rPr lang="fr-FR" sz="900" dirty="0" smtClean="0">
                <a:solidFill>
                  <a:prstClr val="black"/>
                </a:solidFill>
              </a:rPr>
              <a:t>  </a:t>
            </a:r>
            <a:endParaRPr lang="fr-FR" sz="900" dirty="0">
              <a:solidFill>
                <a:prstClr val="black"/>
              </a:solidFill>
            </a:endParaRPr>
          </a:p>
          <a:p>
            <a:pPr algn="ctr" eaLnBrk="1" fontAlgn="base" hangingPunct="1">
              <a:spcBef>
                <a:spcPct val="0"/>
              </a:spcBef>
              <a:spcAft>
                <a:spcPct val="0"/>
              </a:spcAft>
            </a:pPr>
            <a:endParaRPr lang="fr-FR" sz="1100" b="1" dirty="0">
              <a:solidFill>
                <a:prstClr val="black"/>
              </a:solidFill>
            </a:endParaRPr>
          </a:p>
        </p:txBody>
      </p:sp>
      <p:pic>
        <p:nvPicPr>
          <p:cNvPr id="2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l="20000" t="39000" r="45625" b="23000"/>
          <a:stretch>
            <a:fillRect/>
          </a:stretch>
        </p:blipFill>
        <p:spPr bwMode="auto">
          <a:xfrm>
            <a:off x="6667500" y="4217988"/>
            <a:ext cx="2057400" cy="158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descr="C:\Documents and Settings\João Rossati.SANTACRUZ\Meus documentos\Rossati\Fotos Inauguração\MAQUINA 02 - VAN LIMA\DSC_879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7336" y="4217989"/>
            <a:ext cx="1976438" cy="158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9" descr="Siemens employees working on CT.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76751" y="1764560"/>
            <a:ext cx="2057400" cy="156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ZoneTexte 29"/>
          <p:cNvSpPr txBox="1">
            <a:spLocks noChangeArrowheads="1"/>
          </p:cNvSpPr>
          <p:nvPr/>
        </p:nvSpPr>
        <p:spPr bwMode="auto">
          <a:xfrm>
            <a:off x="4286251" y="3290741"/>
            <a:ext cx="24384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sz="1100" b="1" dirty="0" err="1">
                <a:solidFill>
                  <a:prstClr val="black"/>
                </a:solidFill>
              </a:rPr>
              <a:t>Termoemcali</a:t>
            </a:r>
            <a:r>
              <a:rPr lang="fr-FR" sz="900" dirty="0">
                <a:solidFill>
                  <a:prstClr val="black"/>
                </a:solidFill>
              </a:rPr>
              <a:t> – </a:t>
            </a:r>
            <a:r>
              <a:rPr lang="fr-FR" sz="1100" b="1" dirty="0">
                <a:solidFill>
                  <a:prstClr val="black"/>
                </a:solidFill>
              </a:rPr>
              <a:t>Natural</a:t>
            </a:r>
            <a:r>
              <a:rPr lang="fr-FR" sz="900" dirty="0">
                <a:solidFill>
                  <a:prstClr val="black"/>
                </a:solidFill>
              </a:rPr>
              <a:t> </a:t>
            </a:r>
            <a:r>
              <a:rPr lang="fr-FR" sz="1100" b="1" dirty="0" err="1">
                <a:solidFill>
                  <a:prstClr val="black"/>
                </a:solidFill>
              </a:rPr>
              <a:t>Gas</a:t>
            </a:r>
            <a:r>
              <a:rPr lang="fr-FR" sz="900" dirty="0">
                <a:solidFill>
                  <a:prstClr val="black"/>
                </a:solidFill>
              </a:rPr>
              <a:t> /</a:t>
            </a:r>
            <a:r>
              <a:rPr lang="fr-FR" sz="1100" b="1" dirty="0">
                <a:solidFill>
                  <a:prstClr val="black"/>
                </a:solidFill>
              </a:rPr>
              <a:t>Fuel</a:t>
            </a:r>
            <a:r>
              <a:rPr lang="fr-FR" sz="900" dirty="0">
                <a:solidFill>
                  <a:prstClr val="black"/>
                </a:solidFill>
              </a:rPr>
              <a:t> </a:t>
            </a:r>
            <a:r>
              <a:rPr lang="fr-FR" sz="1100" b="1" dirty="0" err="1">
                <a:solidFill>
                  <a:prstClr val="black"/>
                </a:solidFill>
              </a:rPr>
              <a:t>Oil</a:t>
            </a:r>
            <a:endParaRPr lang="fr-FR" sz="1100" b="1" dirty="0">
              <a:solidFill>
                <a:prstClr val="black"/>
              </a:solidFill>
            </a:endParaRPr>
          </a:p>
        </p:txBody>
      </p:sp>
      <p:pic>
        <p:nvPicPr>
          <p:cNvPr id="25"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67500" y="1764560"/>
            <a:ext cx="1997075" cy="156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ZoneTexte 31"/>
          <p:cNvSpPr txBox="1">
            <a:spLocks noChangeArrowheads="1"/>
          </p:cNvSpPr>
          <p:nvPr/>
        </p:nvSpPr>
        <p:spPr bwMode="auto">
          <a:xfrm>
            <a:off x="6376988" y="3326403"/>
            <a:ext cx="2436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sz="1100" b="1" dirty="0">
                <a:solidFill>
                  <a:prstClr val="black"/>
                </a:solidFill>
              </a:rPr>
              <a:t>Saint Martin </a:t>
            </a:r>
            <a:r>
              <a:rPr lang="fr-FR" sz="1100" b="1" dirty="0" smtClean="0">
                <a:solidFill>
                  <a:prstClr val="black"/>
                </a:solidFill>
              </a:rPr>
              <a:t>– Fuel </a:t>
            </a:r>
            <a:r>
              <a:rPr lang="fr-FR" sz="1100" b="1" dirty="0" err="1">
                <a:solidFill>
                  <a:prstClr val="black"/>
                </a:solidFill>
              </a:rPr>
              <a:t>oil</a:t>
            </a:r>
            <a:endParaRPr lang="fr-FR" sz="1100" b="1" dirty="0">
              <a:solidFill>
                <a:prstClr val="black"/>
              </a:solidFill>
            </a:endParaRPr>
          </a:p>
        </p:txBody>
      </p:sp>
      <p:pic>
        <p:nvPicPr>
          <p:cNvPr id="27" name="Picture 2" descr="C:\Users\djohnson\Desktop\DOCUMENTS - NEW\Corporate Documents\Pictures\Nogara Pics\DSCF0528.JPG"/>
          <p:cNvPicPr>
            <a:picLocks noChangeAspect="1" noChangeArrowheads="1"/>
          </p:cNvPicPr>
          <p:nvPr/>
        </p:nvPicPr>
        <p:blipFill>
          <a:blip r:embed="rId10" cstate="print">
            <a:extLst>
              <a:ext uri="{28A0092B-C50C-407E-A947-70E740481C1C}">
                <a14:useLocalDpi xmlns:a14="http://schemas.microsoft.com/office/drawing/2010/main" val="0"/>
              </a:ext>
            </a:extLst>
          </a:blip>
          <a:srcRect l="13490" r="5095" b="18008"/>
          <a:stretch>
            <a:fillRect/>
          </a:stretch>
        </p:blipFill>
        <p:spPr bwMode="auto">
          <a:xfrm>
            <a:off x="4476752" y="4236370"/>
            <a:ext cx="2057400" cy="1562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ZoneTexte 33"/>
          <p:cNvSpPr txBox="1">
            <a:spLocks noChangeArrowheads="1"/>
          </p:cNvSpPr>
          <p:nvPr/>
        </p:nvSpPr>
        <p:spPr bwMode="auto">
          <a:xfrm>
            <a:off x="2202655" y="5799248"/>
            <a:ext cx="2436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sz="1100" b="1" dirty="0" err="1">
                <a:solidFill>
                  <a:prstClr val="black"/>
                </a:solidFill>
              </a:rPr>
              <a:t>Sabaudia</a:t>
            </a:r>
            <a:r>
              <a:rPr lang="fr-FR" sz="900" dirty="0">
                <a:solidFill>
                  <a:prstClr val="black"/>
                </a:solidFill>
              </a:rPr>
              <a:t> – </a:t>
            </a:r>
            <a:r>
              <a:rPr lang="fr-FR" sz="1100" b="1" dirty="0" err="1">
                <a:solidFill>
                  <a:prstClr val="black"/>
                </a:solidFill>
              </a:rPr>
              <a:t>Solar</a:t>
            </a:r>
            <a:endParaRPr lang="fr-FR" sz="900" dirty="0">
              <a:solidFill>
                <a:prstClr val="black"/>
              </a:solidFill>
            </a:endParaRPr>
          </a:p>
        </p:txBody>
      </p:sp>
      <p:sp>
        <p:nvSpPr>
          <p:cNvPr id="30" name="ZoneTexte 25"/>
          <p:cNvSpPr txBox="1">
            <a:spLocks noChangeArrowheads="1"/>
          </p:cNvSpPr>
          <p:nvPr/>
        </p:nvSpPr>
        <p:spPr bwMode="auto">
          <a:xfrm>
            <a:off x="6351588" y="5777429"/>
            <a:ext cx="27432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sz="1100" b="1" dirty="0">
                <a:solidFill>
                  <a:prstClr val="black"/>
                </a:solidFill>
              </a:rPr>
              <a:t>Asa </a:t>
            </a:r>
            <a:r>
              <a:rPr lang="fr-FR" sz="1100" b="1" dirty="0" err="1">
                <a:solidFill>
                  <a:prstClr val="black"/>
                </a:solidFill>
              </a:rPr>
              <a:t>Branca</a:t>
            </a:r>
            <a:r>
              <a:rPr lang="fr-FR" sz="1100" b="1" dirty="0">
                <a:solidFill>
                  <a:prstClr val="black"/>
                </a:solidFill>
              </a:rPr>
              <a:t> - Wind</a:t>
            </a:r>
          </a:p>
        </p:txBody>
      </p:sp>
      <p:sp>
        <p:nvSpPr>
          <p:cNvPr id="31" name="ZoneTexte 27"/>
          <p:cNvSpPr txBox="1">
            <a:spLocks noChangeArrowheads="1"/>
          </p:cNvSpPr>
          <p:nvPr/>
        </p:nvSpPr>
        <p:spPr bwMode="auto">
          <a:xfrm>
            <a:off x="57149" y="5799248"/>
            <a:ext cx="24368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sz="1100" b="1" dirty="0">
                <a:solidFill>
                  <a:prstClr val="black"/>
                </a:solidFill>
              </a:rPr>
              <a:t>Sao</a:t>
            </a:r>
            <a:r>
              <a:rPr lang="fr-FR" sz="900" dirty="0">
                <a:solidFill>
                  <a:prstClr val="black"/>
                </a:solidFill>
              </a:rPr>
              <a:t> </a:t>
            </a:r>
            <a:r>
              <a:rPr lang="fr-FR" sz="1100" b="1" dirty="0" err="1">
                <a:solidFill>
                  <a:prstClr val="black"/>
                </a:solidFill>
              </a:rPr>
              <a:t>Domingos</a:t>
            </a:r>
            <a:r>
              <a:rPr lang="fr-FR" sz="900" dirty="0">
                <a:solidFill>
                  <a:prstClr val="black"/>
                </a:solidFill>
              </a:rPr>
              <a:t> - </a:t>
            </a:r>
            <a:r>
              <a:rPr lang="fr-FR" sz="1100" b="1" dirty="0">
                <a:solidFill>
                  <a:prstClr val="black"/>
                </a:solidFill>
              </a:rPr>
              <a:t>Hydro</a:t>
            </a:r>
          </a:p>
        </p:txBody>
      </p:sp>
    </p:spTree>
    <p:extLst>
      <p:ext uri="{BB962C8B-B14F-4D97-AF65-F5344CB8AC3E}">
        <p14:creationId xmlns:p14="http://schemas.microsoft.com/office/powerpoint/2010/main" val="102267204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ltGray">
          <a:xfrm>
            <a:off x="2590800" y="2133600"/>
            <a:ext cx="3657600" cy="609600"/>
          </a:xfrm>
          <a:prstGeom prst="rect">
            <a:avLst/>
          </a:prstGeom>
          <a:solidFill>
            <a:schemeClr val="tx2">
              <a:lumMod val="60000"/>
              <a:lumOff val="40000"/>
              <a:alpha val="50195"/>
            </a:schemeClr>
          </a:solidFill>
          <a:ln w="9525">
            <a:miter lim="800000"/>
            <a:headEnd/>
            <a:tailEnd/>
          </a:ln>
          <a:scene3d>
            <a:camera prst="legacyObliqueBottomRight"/>
            <a:lightRig rig="legacyFlat3" dir="b"/>
          </a:scene3d>
          <a:sp3d prstMaterial="legacyMatte">
            <a:bevelT w="13500" h="13500" prst="angle"/>
            <a:bevelB w="13500" h="13500" prst="angle"/>
            <a:extrusionClr>
              <a:schemeClr val="accent2"/>
            </a:extrusionClr>
          </a:sp3d>
        </p:spPr>
        <p:txBody>
          <a:bodyPr wrap="none" anchor="ctr">
            <a:flatTx/>
          </a:bodyPr>
          <a:lstStyle/>
          <a:p>
            <a:pPr algn="ctr">
              <a:defRPr/>
            </a:pPr>
            <a:endParaRPr lang="es-ES_tradnl">
              <a:latin typeface="Arial" pitchFamily="34" charset="0"/>
              <a:cs typeface="Arial" pitchFamily="34" charset="0"/>
            </a:endParaRPr>
          </a:p>
        </p:txBody>
      </p:sp>
      <p:sp>
        <p:nvSpPr>
          <p:cNvPr id="18435" name="Title 1"/>
          <p:cNvSpPr>
            <a:spLocks noGrp="1"/>
          </p:cNvSpPr>
          <p:nvPr>
            <p:ph type="title"/>
          </p:nvPr>
        </p:nvSpPr>
        <p:spPr>
          <a:xfrm>
            <a:off x="914400" y="0"/>
            <a:ext cx="7920000" cy="900000"/>
          </a:xfrm>
        </p:spPr>
        <p:txBody>
          <a:bodyPr>
            <a:normAutofit/>
          </a:bodyPr>
          <a:lstStyle/>
          <a:p>
            <a:r>
              <a:rPr lang="en-US" sz="2400" b="1" dirty="0" smtClean="0">
                <a:latin typeface="Calibri" pitchFamily="34" charset="0"/>
                <a:cs typeface="Arial" charset="0"/>
              </a:rPr>
              <a:t>Table of Contents</a:t>
            </a:r>
          </a:p>
        </p:txBody>
      </p:sp>
      <p:sp>
        <p:nvSpPr>
          <p:cNvPr id="18436" name="KMA161C8A3"/>
          <p:cNvSpPr>
            <a:spLocks noChangeArrowheads="1"/>
          </p:cNvSpPr>
          <p:nvPr>
            <p:custDataLst>
              <p:tags r:id="rId1"/>
            </p:custDataLst>
          </p:nvPr>
        </p:nvSpPr>
        <p:spPr bwMode="auto">
          <a:xfrm>
            <a:off x="2286000" y="1830050"/>
            <a:ext cx="4267200" cy="1384995"/>
          </a:xfrm>
          <a:prstGeom prst="rect">
            <a:avLst/>
          </a:prstGeom>
          <a:noFill/>
          <a:ln w="9525">
            <a:noFill/>
            <a:miter lim="800000"/>
            <a:headEnd/>
            <a:tailEnd/>
          </a:ln>
        </p:spPr>
        <p:txBody>
          <a:bodyPr wrap="square" lIns="0" tIns="0" rIns="0" bIns="0">
            <a:spAutoFit/>
          </a:bodyPr>
          <a:lstStyle/>
          <a:p>
            <a:pPr marL="457200" indent="-457200">
              <a:spcAft>
                <a:spcPts val="1800"/>
              </a:spcAft>
              <a:buFont typeface="Wingdings" pitchFamily="2" charset="2"/>
              <a:buChar char="§"/>
            </a:pPr>
            <a:r>
              <a:rPr lang="en-US" sz="2000" dirty="0" smtClean="0">
                <a:latin typeface="Calibri" pitchFamily="34" charset="0"/>
              </a:rPr>
              <a:t>Who we are</a:t>
            </a:r>
          </a:p>
          <a:p>
            <a:pPr marL="457200" indent="-457200">
              <a:spcAft>
                <a:spcPts val="1800"/>
              </a:spcAft>
              <a:buFont typeface="Wingdings" pitchFamily="2" charset="2"/>
              <a:buChar char="§"/>
            </a:pPr>
            <a:r>
              <a:rPr lang="en-US" sz="2000" dirty="0" smtClean="0">
                <a:latin typeface="Calibri" pitchFamily="34" charset="0"/>
              </a:rPr>
              <a:t>Project History and Development</a:t>
            </a:r>
          </a:p>
          <a:p>
            <a:pPr marL="457200" indent="-457200">
              <a:spcAft>
                <a:spcPts val="1800"/>
              </a:spcAft>
              <a:buFont typeface="Wingdings" pitchFamily="2" charset="2"/>
              <a:buChar char="§"/>
            </a:pPr>
            <a:r>
              <a:rPr lang="en-US" sz="2000" dirty="0" smtClean="0">
                <a:latin typeface="Calibri" pitchFamily="34" charset="0"/>
              </a:rPr>
              <a:t>Future Developments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History</a:t>
            </a:r>
            <a:endParaRPr lang="en-US" dirty="0"/>
          </a:p>
        </p:txBody>
      </p:sp>
      <p:pic>
        <p:nvPicPr>
          <p:cNvPr id="5" name="Picture 118" descr="zavod2"/>
          <p:cNvPicPr>
            <a:picLocks noChangeAspect="1" noChangeArrowheads="1"/>
          </p:cNvPicPr>
          <p:nvPr/>
        </p:nvPicPr>
        <p:blipFill>
          <a:blip r:embed="rId2" cstate="print"/>
          <a:srcRect/>
          <a:stretch>
            <a:fillRect/>
          </a:stretch>
        </p:blipFill>
        <p:spPr bwMode="auto">
          <a:xfrm>
            <a:off x="381000" y="1353344"/>
            <a:ext cx="3377800" cy="4590256"/>
          </a:xfrm>
          <a:prstGeom prst="rect">
            <a:avLst/>
          </a:prstGeom>
          <a:noFill/>
          <a:ln w="9525">
            <a:noFill/>
            <a:miter lim="800000"/>
            <a:headEnd/>
            <a:tailEnd/>
          </a:ln>
        </p:spPr>
      </p:pic>
      <p:sp>
        <p:nvSpPr>
          <p:cNvPr id="8" name="Rectangle 7"/>
          <p:cNvSpPr/>
          <p:nvPr/>
        </p:nvSpPr>
        <p:spPr>
          <a:xfrm>
            <a:off x="3962400" y="1066800"/>
            <a:ext cx="5181600" cy="4967514"/>
          </a:xfrm>
          <a:prstGeom prst="rect">
            <a:avLst/>
          </a:prstGeom>
        </p:spPr>
        <p:txBody>
          <a:bodyPr wrap="square">
            <a:spAutoFit/>
          </a:bodyPr>
          <a:lstStyle/>
          <a:p>
            <a:pPr marL="174625" lvl="2" indent="-171450" defTabSz="728663">
              <a:lnSpc>
                <a:spcPct val="95000"/>
              </a:lnSpc>
              <a:spcBef>
                <a:spcPct val="50000"/>
              </a:spcBef>
              <a:buClr>
                <a:srgbClr val="000000"/>
              </a:buClr>
              <a:buSzPct val="110000"/>
            </a:pPr>
            <a:r>
              <a:rPr lang="en-US" sz="1600" b="1" dirty="0" smtClean="0">
                <a:solidFill>
                  <a:srgbClr val="000000"/>
                </a:solidFill>
                <a:latin typeface="Calibri"/>
              </a:rPr>
              <a:t>1978</a:t>
            </a:r>
          </a:p>
          <a:p>
            <a:pPr marL="174625" lvl="2" indent="-171450" defTabSz="728663">
              <a:lnSpc>
                <a:spcPct val="95000"/>
              </a:lnSpc>
              <a:spcBef>
                <a:spcPct val="50000"/>
              </a:spcBef>
              <a:buClr>
                <a:srgbClr val="000000"/>
              </a:buClr>
              <a:buSzPct val="110000"/>
              <a:buFont typeface="Wingdings" pitchFamily="2" charset="2"/>
              <a:buChar char="§"/>
            </a:pPr>
            <a:r>
              <a:rPr lang="en-US" sz="1600" dirty="0" smtClean="0">
                <a:solidFill>
                  <a:srgbClr val="000000"/>
                </a:solidFill>
                <a:latin typeface="Calibri"/>
              </a:rPr>
              <a:t>Plant Construction </a:t>
            </a:r>
            <a:endParaRPr lang="en-US" sz="1600" dirty="0" smtClean="0">
              <a:solidFill>
                <a:srgbClr val="000000"/>
              </a:solidFill>
              <a:latin typeface="Calibri"/>
            </a:endParaRPr>
          </a:p>
          <a:p>
            <a:pPr marL="174625" lvl="2" indent="-171450" defTabSz="728663">
              <a:lnSpc>
                <a:spcPct val="95000"/>
              </a:lnSpc>
              <a:spcBef>
                <a:spcPct val="50000"/>
              </a:spcBef>
              <a:buClr>
                <a:srgbClr val="000000"/>
              </a:buClr>
              <a:buSzPct val="110000"/>
            </a:pPr>
            <a:r>
              <a:rPr lang="en-US" sz="1600" b="1" dirty="0" smtClean="0">
                <a:solidFill>
                  <a:srgbClr val="000000"/>
                </a:solidFill>
                <a:latin typeface="Calibri"/>
              </a:rPr>
              <a:t>2001</a:t>
            </a:r>
          </a:p>
          <a:p>
            <a:pPr marL="174625" lvl="2" indent="-171450" defTabSz="728663">
              <a:lnSpc>
                <a:spcPct val="95000"/>
              </a:lnSpc>
              <a:spcBef>
                <a:spcPct val="50000"/>
              </a:spcBef>
              <a:buClr>
                <a:srgbClr val="000000"/>
              </a:buClr>
              <a:buSzPct val="110000"/>
              <a:buFont typeface="Wingdings" pitchFamily="2" charset="2"/>
              <a:buChar char="§"/>
            </a:pPr>
            <a:r>
              <a:rPr lang="en-US" sz="1600" dirty="0" smtClean="0">
                <a:solidFill>
                  <a:srgbClr val="000000"/>
                </a:solidFill>
                <a:latin typeface="Calibri"/>
              </a:rPr>
              <a:t>PPA with NEK signed </a:t>
            </a:r>
          </a:p>
          <a:p>
            <a:pPr marL="174625" lvl="2" indent="-171450" defTabSz="728663">
              <a:lnSpc>
                <a:spcPct val="95000"/>
              </a:lnSpc>
              <a:spcBef>
                <a:spcPct val="50000"/>
              </a:spcBef>
              <a:buClr>
                <a:srgbClr val="000000"/>
              </a:buClr>
              <a:buSzPct val="110000"/>
            </a:pPr>
            <a:r>
              <a:rPr lang="en-US" sz="1600" b="1" dirty="0" smtClean="0">
                <a:solidFill>
                  <a:srgbClr val="000000"/>
                </a:solidFill>
                <a:latin typeface="Calibri"/>
              </a:rPr>
              <a:t>2002</a:t>
            </a:r>
          </a:p>
          <a:p>
            <a:pPr marL="174625" lvl="2" indent="-171450" defTabSz="728663">
              <a:lnSpc>
                <a:spcPct val="95000"/>
              </a:lnSpc>
              <a:spcBef>
                <a:spcPct val="50000"/>
              </a:spcBef>
              <a:buClr>
                <a:srgbClr val="000000"/>
              </a:buClr>
              <a:buSzPct val="110000"/>
              <a:buFont typeface="Wingdings" pitchFamily="2" charset="2"/>
              <a:buChar char="§"/>
            </a:pPr>
            <a:r>
              <a:rPr lang="en-US" sz="1600" dirty="0" smtClean="0">
                <a:solidFill>
                  <a:srgbClr val="000000"/>
                </a:solidFill>
                <a:latin typeface="Calibri"/>
              </a:rPr>
              <a:t>EPC Contract signed</a:t>
            </a:r>
          </a:p>
          <a:p>
            <a:pPr marL="174625" lvl="2" indent="-171450" defTabSz="728663">
              <a:lnSpc>
                <a:spcPct val="95000"/>
              </a:lnSpc>
              <a:spcBef>
                <a:spcPct val="50000"/>
              </a:spcBef>
              <a:buClr>
                <a:srgbClr val="000000"/>
              </a:buClr>
              <a:buSzPct val="110000"/>
            </a:pPr>
            <a:r>
              <a:rPr lang="en-US" sz="1600" b="1" dirty="0" smtClean="0">
                <a:solidFill>
                  <a:srgbClr val="000000"/>
                </a:solidFill>
                <a:latin typeface="Calibri"/>
              </a:rPr>
              <a:t>2003</a:t>
            </a:r>
          </a:p>
          <a:p>
            <a:pPr marL="174625" lvl="2" indent="-171450" defTabSz="728663">
              <a:lnSpc>
                <a:spcPct val="95000"/>
              </a:lnSpc>
              <a:spcBef>
                <a:spcPct val="50000"/>
              </a:spcBef>
              <a:buClr>
                <a:srgbClr val="000000"/>
              </a:buClr>
              <a:buSzPct val="110000"/>
              <a:buFont typeface="Wingdings" pitchFamily="2" charset="2"/>
              <a:buChar char="§"/>
            </a:pPr>
            <a:r>
              <a:rPr lang="en-US" sz="1600" dirty="0" smtClean="0">
                <a:solidFill>
                  <a:srgbClr val="000000"/>
                </a:solidFill>
                <a:latin typeface="Calibri"/>
              </a:rPr>
              <a:t>Financial Close</a:t>
            </a:r>
          </a:p>
          <a:p>
            <a:pPr marL="174625" lvl="2" indent="-171450" defTabSz="728663">
              <a:lnSpc>
                <a:spcPct val="95000"/>
              </a:lnSpc>
              <a:spcBef>
                <a:spcPct val="50000"/>
              </a:spcBef>
              <a:buClr>
                <a:srgbClr val="000000"/>
              </a:buClr>
              <a:buSzPct val="110000"/>
              <a:buFont typeface="Wingdings" pitchFamily="2" charset="2"/>
              <a:buChar char="§"/>
            </a:pPr>
            <a:r>
              <a:rPr lang="en-US" sz="1600" dirty="0" smtClean="0">
                <a:solidFill>
                  <a:srgbClr val="000000"/>
                </a:solidFill>
                <a:latin typeface="Calibri"/>
              </a:rPr>
              <a:t>Start of rehabilitation and modernization works</a:t>
            </a:r>
          </a:p>
          <a:p>
            <a:pPr marL="174625" lvl="2" indent="-171450" defTabSz="728663">
              <a:lnSpc>
                <a:spcPct val="95000"/>
              </a:lnSpc>
              <a:spcBef>
                <a:spcPct val="50000"/>
              </a:spcBef>
              <a:buClr>
                <a:srgbClr val="000000"/>
              </a:buClr>
              <a:buSzPct val="110000"/>
            </a:pPr>
            <a:r>
              <a:rPr lang="en-US" sz="1600" b="1" dirty="0" smtClean="0">
                <a:solidFill>
                  <a:srgbClr val="000000"/>
                </a:solidFill>
                <a:latin typeface="Calibri"/>
              </a:rPr>
              <a:t>2003</a:t>
            </a:r>
          </a:p>
          <a:p>
            <a:pPr marL="174625" lvl="2" indent="-171450" defTabSz="728663">
              <a:lnSpc>
                <a:spcPct val="95000"/>
              </a:lnSpc>
              <a:spcBef>
                <a:spcPct val="50000"/>
              </a:spcBef>
              <a:buClr>
                <a:srgbClr val="000000"/>
              </a:buClr>
              <a:buSzPct val="110000"/>
              <a:buFont typeface="Wingdings" pitchFamily="2" charset="2"/>
              <a:buChar char="§"/>
            </a:pPr>
            <a:r>
              <a:rPr lang="en-US" sz="1600" dirty="0" smtClean="0">
                <a:solidFill>
                  <a:srgbClr val="000000"/>
                </a:solidFill>
                <a:latin typeface="Calibri"/>
              </a:rPr>
              <a:t>The construction of </a:t>
            </a:r>
            <a:r>
              <a:rPr lang="en-US" sz="1600" b="1" dirty="0" smtClean="0">
                <a:solidFill>
                  <a:srgbClr val="000000"/>
                </a:solidFill>
                <a:latin typeface="Calibri"/>
              </a:rPr>
              <a:t>FGD1</a:t>
            </a:r>
            <a:r>
              <a:rPr lang="en-US" sz="1600" dirty="0" smtClean="0">
                <a:solidFill>
                  <a:srgbClr val="000000"/>
                </a:solidFill>
                <a:latin typeface="Calibri"/>
              </a:rPr>
              <a:t> begins</a:t>
            </a:r>
          </a:p>
          <a:p>
            <a:pPr marL="174625" lvl="2" indent="-171450" defTabSz="728663">
              <a:lnSpc>
                <a:spcPct val="95000"/>
              </a:lnSpc>
              <a:spcBef>
                <a:spcPct val="50000"/>
              </a:spcBef>
              <a:buClr>
                <a:srgbClr val="000000"/>
              </a:buClr>
              <a:buSzPct val="110000"/>
              <a:buFont typeface="Wingdings" pitchFamily="2" charset="2"/>
              <a:buChar char="§"/>
            </a:pPr>
            <a:r>
              <a:rPr lang="en-US" sz="1600" dirty="0" smtClean="0">
                <a:solidFill>
                  <a:srgbClr val="000000"/>
                </a:solidFill>
                <a:latin typeface="Calibri"/>
              </a:rPr>
              <a:t>The rehabilitation of </a:t>
            </a:r>
            <a:r>
              <a:rPr lang="en-US" sz="1600" b="1" dirty="0" smtClean="0">
                <a:solidFill>
                  <a:srgbClr val="000000"/>
                </a:solidFill>
                <a:latin typeface="Calibri"/>
              </a:rPr>
              <a:t>Unit 2</a:t>
            </a:r>
            <a:r>
              <a:rPr lang="en-US" sz="1600" dirty="0" smtClean="0">
                <a:solidFill>
                  <a:srgbClr val="000000"/>
                </a:solidFill>
                <a:latin typeface="Calibri"/>
              </a:rPr>
              <a:t> begins </a:t>
            </a:r>
          </a:p>
          <a:p>
            <a:pPr marL="174625" lvl="2" indent="-171450" defTabSz="728663">
              <a:lnSpc>
                <a:spcPct val="95000"/>
              </a:lnSpc>
              <a:spcBef>
                <a:spcPct val="50000"/>
              </a:spcBef>
              <a:buClr>
                <a:srgbClr val="000000"/>
              </a:buClr>
              <a:buSzPct val="110000"/>
            </a:pPr>
            <a:r>
              <a:rPr lang="en-US" sz="1600" b="1" dirty="0" smtClean="0">
                <a:solidFill>
                  <a:srgbClr val="000000"/>
                </a:solidFill>
                <a:latin typeface="Calibri"/>
              </a:rPr>
              <a:t>2004</a:t>
            </a:r>
          </a:p>
          <a:p>
            <a:pPr marL="174625" lvl="2" indent="-171450" defTabSz="728663">
              <a:lnSpc>
                <a:spcPct val="95000"/>
              </a:lnSpc>
              <a:spcBef>
                <a:spcPct val="50000"/>
              </a:spcBef>
              <a:buClr>
                <a:srgbClr val="000000"/>
              </a:buClr>
              <a:buSzPct val="110000"/>
              <a:buFont typeface="Wingdings" pitchFamily="2" charset="2"/>
              <a:buChar char="§"/>
            </a:pPr>
            <a:r>
              <a:rPr lang="en-US" sz="1600" dirty="0" smtClean="0">
                <a:solidFill>
                  <a:srgbClr val="000000"/>
                </a:solidFill>
                <a:latin typeface="Calibri"/>
              </a:rPr>
              <a:t>The rehabilitation of the first </a:t>
            </a:r>
            <a:r>
              <a:rPr lang="en-US" sz="1600" b="1" dirty="0" smtClean="0">
                <a:solidFill>
                  <a:srgbClr val="000000"/>
                </a:solidFill>
                <a:latin typeface="Calibri"/>
              </a:rPr>
              <a:t>cooling tower </a:t>
            </a:r>
            <a:r>
              <a:rPr lang="en-US" sz="1600" dirty="0" smtClean="0">
                <a:solidFill>
                  <a:srgbClr val="000000"/>
                </a:solidFill>
                <a:latin typeface="Calibri"/>
              </a:rPr>
              <a:t>completed</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History</a:t>
            </a:r>
            <a:endParaRPr lang="en-US" b="1" dirty="0"/>
          </a:p>
        </p:txBody>
      </p:sp>
      <p:sp>
        <p:nvSpPr>
          <p:cNvPr id="4" name="Rectangle 3"/>
          <p:cNvSpPr txBox="1">
            <a:spLocks noChangeArrowheads="1"/>
          </p:cNvSpPr>
          <p:nvPr/>
        </p:nvSpPr>
        <p:spPr>
          <a:xfrm>
            <a:off x="4355976" y="1124744"/>
            <a:ext cx="4104456" cy="4589476"/>
          </a:xfrm>
          <a:prstGeom prst="rect">
            <a:avLst/>
          </a:prstGeom>
        </p:spPr>
        <p:txBody>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endParaRPr kumimoji="0" lang="bg-BG" sz="1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11" descr="IMG_3443"/>
          <p:cNvPicPr>
            <a:picLocks noChangeAspect="1" noChangeArrowheads="1"/>
          </p:cNvPicPr>
          <p:nvPr/>
        </p:nvPicPr>
        <p:blipFill>
          <a:blip r:embed="rId2" cstate="print"/>
          <a:srcRect/>
          <a:stretch>
            <a:fillRect/>
          </a:stretch>
        </p:blipFill>
        <p:spPr bwMode="auto">
          <a:xfrm>
            <a:off x="304800" y="1357869"/>
            <a:ext cx="3168352" cy="4585731"/>
          </a:xfrm>
          <a:prstGeom prst="rect">
            <a:avLst/>
          </a:prstGeom>
          <a:noFill/>
          <a:ln w="9525">
            <a:noFill/>
            <a:miter lim="800000"/>
            <a:headEnd/>
            <a:tailEnd/>
          </a:ln>
        </p:spPr>
      </p:pic>
      <p:sp>
        <p:nvSpPr>
          <p:cNvPr id="6" name="Rectangle 5"/>
          <p:cNvSpPr/>
          <p:nvPr/>
        </p:nvSpPr>
        <p:spPr>
          <a:xfrm>
            <a:off x="3657600" y="1074510"/>
            <a:ext cx="5486400" cy="5066002"/>
          </a:xfrm>
          <a:prstGeom prst="rect">
            <a:avLst/>
          </a:prstGeom>
        </p:spPr>
        <p:txBody>
          <a:bodyPr wrap="square">
            <a:spAutoFit/>
          </a:bodyPr>
          <a:lstStyle/>
          <a:p>
            <a:pPr marL="174625" lvl="2" indent="-171450" defTabSz="728663">
              <a:lnSpc>
                <a:spcPct val="95000"/>
              </a:lnSpc>
              <a:spcBef>
                <a:spcPct val="50000"/>
              </a:spcBef>
              <a:buClr>
                <a:srgbClr val="000000"/>
              </a:buClr>
              <a:buSzPct val="110000"/>
            </a:pPr>
            <a:r>
              <a:rPr lang="en-US" sz="1600" b="1" dirty="0" smtClean="0">
                <a:solidFill>
                  <a:srgbClr val="000000"/>
                </a:solidFill>
                <a:latin typeface="Calibri"/>
              </a:rPr>
              <a:t>2006</a:t>
            </a:r>
            <a:endParaRPr lang="en-US" sz="1600" b="1" dirty="0" smtClean="0">
              <a:solidFill>
                <a:srgbClr val="000000"/>
              </a:solidFill>
              <a:latin typeface="Calibri"/>
            </a:endParaRPr>
          </a:p>
          <a:p>
            <a:pPr marL="174625" lvl="2" indent="-171450" defTabSz="728663">
              <a:lnSpc>
                <a:spcPct val="95000"/>
              </a:lnSpc>
              <a:spcBef>
                <a:spcPct val="50000"/>
              </a:spcBef>
              <a:buClr>
                <a:srgbClr val="000000"/>
              </a:buClr>
              <a:buSzPct val="110000"/>
              <a:buFont typeface="Wingdings" pitchFamily="2" charset="2"/>
              <a:buChar char="§"/>
            </a:pPr>
            <a:r>
              <a:rPr lang="en-US" sz="1600" dirty="0" smtClean="0">
                <a:solidFill>
                  <a:srgbClr val="000000"/>
                </a:solidFill>
                <a:latin typeface="Calibri"/>
              </a:rPr>
              <a:t>The rehabilitated </a:t>
            </a:r>
            <a:r>
              <a:rPr lang="en-US" sz="1600" b="1" dirty="0" smtClean="0">
                <a:solidFill>
                  <a:srgbClr val="000000"/>
                </a:solidFill>
                <a:latin typeface="Calibri"/>
              </a:rPr>
              <a:t>Unit 2</a:t>
            </a:r>
            <a:r>
              <a:rPr lang="en-US" sz="1600" dirty="0" smtClean="0">
                <a:solidFill>
                  <a:srgbClr val="000000"/>
                </a:solidFill>
                <a:latin typeface="Calibri"/>
              </a:rPr>
              <a:t> and </a:t>
            </a:r>
            <a:r>
              <a:rPr lang="en-US" sz="1600" b="1" dirty="0" smtClean="0">
                <a:solidFill>
                  <a:srgbClr val="000000"/>
                </a:solidFill>
                <a:latin typeface="Calibri"/>
              </a:rPr>
              <a:t>FGD 1</a:t>
            </a:r>
            <a:r>
              <a:rPr lang="en-US" sz="1600" dirty="0" smtClean="0">
                <a:solidFill>
                  <a:srgbClr val="000000"/>
                </a:solidFill>
                <a:latin typeface="Calibri"/>
              </a:rPr>
              <a:t> commissioned  with a new computer system for management of the processes in the power plant</a:t>
            </a:r>
          </a:p>
          <a:p>
            <a:pPr marL="174625" lvl="2" indent="-171450" defTabSz="728663">
              <a:lnSpc>
                <a:spcPct val="95000"/>
              </a:lnSpc>
              <a:spcBef>
                <a:spcPct val="50000"/>
              </a:spcBef>
              <a:buClr>
                <a:srgbClr val="000000"/>
              </a:buClr>
              <a:buSzPct val="110000"/>
              <a:buFont typeface="Wingdings" pitchFamily="2" charset="2"/>
              <a:buChar char="§"/>
            </a:pPr>
            <a:r>
              <a:rPr lang="en-US" sz="1600" dirty="0" smtClean="0">
                <a:solidFill>
                  <a:srgbClr val="000000"/>
                </a:solidFill>
                <a:latin typeface="Calibri"/>
              </a:rPr>
              <a:t>Rehabilitation works on </a:t>
            </a:r>
            <a:r>
              <a:rPr lang="en-US" sz="1600" b="1" dirty="0" smtClean="0">
                <a:solidFill>
                  <a:srgbClr val="000000"/>
                </a:solidFill>
                <a:latin typeface="Calibri"/>
              </a:rPr>
              <a:t>Unit 1</a:t>
            </a:r>
            <a:r>
              <a:rPr lang="en-US" sz="1600" dirty="0" smtClean="0">
                <a:solidFill>
                  <a:srgbClr val="000000"/>
                </a:solidFill>
                <a:latin typeface="Calibri"/>
              </a:rPr>
              <a:t> begin</a:t>
            </a:r>
            <a:endParaRPr lang="en-US" sz="1600" b="1" dirty="0" smtClean="0">
              <a:solidFill>
                <a:srgbClr val="000000"/>
              </a:solidFill>
              <a:latin typeface="Calibri"/>
            </a:endParaRPr>
          </a:p>
          <a:p>
            <a:pPr marL="174625" lvl="2" indent="-171450" defTabSz="728663">
              <a:lnSpc>
                <a:spcPct val="95000"/>
              </a:lnSpc>
              <a:spcBef>
                <a:spcPct val="50000"/>
              </a:spcBef>
              <a:buClr>
                <a:srgbClr val="000000"/>
              </a:buClr>
              <a:buSzPct val="110000"/>
            </a:pPr>
            <a:r>
              <a:rPr lang="en-US" sz="1600" b="1" dirty="0" smtClean="0">
                <a:solidFill>
                  <a:srgbClr val="000000"/>
                </a:solidFill>
                <a:latin typeface="Calibri"/>
              </a:rPr>
              <a:t>2007</a:t>
            </a:r>
          </a:p>
          <a:p>
            <a:pPr marL="174625" lvl="2" indent="-171450" defTabSz="728663">
              <a:lnSpc>
                <a:spcPct val="95000"/>
              </a:lnSpc>
              <a:spcBef>
                <a:spcPct val="50000"/>
              </a:spcBef>
              <a:buClr>
                <a:srgbClr val="000000"/>
              </a:buClr>
              <a:buSzPct val="110000"/>
              <a:buFont typeface="Wingdings" pitchFamily="2" charset="2"/>
              <a:buChar char="§"/>
            </a:pPr>
            <a:r>
              <a:rPr lang="en-US" sz="1600" b="1" dirty="0" smtClean="0">
                <a:solidFill>
                  <a:srgbClr val="000000"/>
                </a:solidFill>
                <a:latin typeface="Calibri"/>
              </a:rPr>
              <a:t>Effluent waters treatment plant </a:t>
            </a:r>
            <a:r>
              <a:rPr lang="en-US" sz="1600" dirty="0" smtClean="0">
                <a:solidFill>
                  <a:srgbClr val="000000"/>
                </a:solidFill>
                <a:latin typeface="Calibri"/>
              </a:rPr>
              <a:t>commissioned</a:t>
            </a:r>
          </a:p>
          <a:p>
            <a:pPr marL="174625" lvl="2" indent="-171450" defTabSz="728663">
              <a:lnSpc>
                <a:spcPct val="95000"/>
              </a:lnSpc>
              <a:spcBef>
                <a:spcPct val="50000"/>
              </a:spcBef>
              <a:buClr>
                <a:srgbClr val="000000"/>
              </a:buClr>
              <a:buSzPct val="110000"/>
              <a:buFont typeface="Wingdings" pitchFamily="2" charset="2"/>
              <a:buChar char="§"/>
            </a:pPr>
            <a:r>
              <a:rPr lang="en-US" sz="1600" b="1" dirty="0" smtClean="0">
                <a:solidFill>
                  <a:srgbClr val="000000"/>
                </a:solidFill>
                <a:latin typeface="Calibri"/>
              </a:rPr>
              <a:t>Unit 1 </a:t>
            </a:r>
            <a:r>
              <a:rPr lang="en-US" sz="1600" dirty="0" smtClean="0">
                <a:solidFill>
                  <a:srgbClr val="000000"/>
                </a:solidFill>
                <a:latin typeface="Calibri"/>
              </a:rPr>
              <a:t>rehabilitation completed and unit connected  to </a:t>
            </a:r>
            <a:r>
              <a:rPr lang="en-US" sz="1600" b="1" dirty="0" smtClean="0">
                <a:solidFill>
                  <a:srgbClr val="000000"/>
                </a:solidFill>
                <a:latin typeface="Calibri"/>
              </a:rPr>
              <a:t>FGD 1</a:t>
            </a:r>
          </a:p>
          <a:p>
            <a:pPr marL="174625" lvl="2" indent="-171450" defTabSz="728663">
              <a:lnSpc>
                <a:spcPct val="95000"/>
              </a:lnSpc>
              <a:spcBef>
                <a:spcPct val="50000"/>
              </a:spcBef>
              <a:buClr>
                <a:srgbClr val="000000"/>
              </a:buClr>
              <a:buSzPct val="110000"/>
            </a:pPr>
            <a:r>
              <a:rPr lang="en-US" sz="1600" b="1" dirty="0" smtClean="0">
                <a:solidFill>
                  <a:srgbClr val="000000"/>
                </a:solidFill>
                <a:latin typeface="Calibri"/>
              </a:rPr>
              <a:t>2008</a:t>
            </a:r>
          </a:p>
          <a:p>
            <a:pPr marL="174625" lvl="2" indent="-171450" defTabSz="728663">
              <a:lnSpc>
                <a:spcPct val="95000"/>
              </a:lnSpc>
              <a:spcBef>
                <a:spcPct val="50000"/>
              </a:spcBef>
              <a:buClr>
                <a:srgbClr val="000000"/>
              </a:buClr>
              <a:buSzPct val="110000"/>
              <a:buFont typeface="Wingdings" pitchFamily="2" charset="2"/>
              <a:buChar char="§"/>
            </a:pPr>
            <a:r>
              <a:rPr lang="en-US" sz="1600" b="1" dirty="0" smtClean="0">
                <a:solidFill>
                  <a:srgbClr val="000000"/>
                </a:solidFill>
                <a:latin typeface="Calibri"/>
              </a:rPr>
              <a:t>Unit 3</a:t>
            </a:r>
            <a:r>
              <a:rPr lang="en-US" sz="1600" dirty="0" smtClean="0">
                <a:solidFill>
                  <a:srgbClr val="000000"/>
                </a:solidFill>
                <a:latin typeface="Calibri"/>
              </a:rPr>
              <a:t> commissioned and connected  to the newly constructed </a:t>
            </a:r>
            <a:r>
              <a:rPr lang="en-US" sz="1600" b="1" dirty="0" smtClean="0">
                <a:solidFill>
                  <a:srgbClr val="000000"/>
                </a:solidFill>
                <a:latin typeface="Calibri"/>
              </a:rPr>
              <a:t>FGD 2</a:t>
            </a:r>
          </a:p>
          <a:p>
            <a:pPr marL="174625" lvl="2" indent="-171450" defTabSz="728663">
              <a:lnSpc>
                <a:spcPct val="95000"/>
              </a:lnSpc>
              <a:spcBef>
                <a:spcPct val="50000"/>
              </a:spcBef>
              <a:buClr>
                <a:srgbClr val="000000"/>
              </a:buClr>
              <a:buSzPct val="110000"/>
              <a:buFont typeface="Wingdings" pitchFamily="2" charset="2"/>
              <a:buChar char="§"/>
            </a:pPr>
            <a:r>
              <a:rPr lang="en-US" sz="1600" b="1" dirty="0" smtClean="0">
                <a:solidFill>
                  <a:srgbClr val="000000"/>
                </a:solidFill>
                <a:latin typeface="Calibri"/>
              </a:rPr>
              <a:t>Unit 4 </a:t>
            </a:r>
            <a:r>
              <a:rPr lang="en-US" sz="1600" dirty="0" smtClean="0">
                <a:solidFill>
                  <a:srgbClr val="000000"/>
                </a:solidFill>
                <a:latin typeface="Calibri"/>
              </a:rPr>
              <a:t>shut down for rehabilitation</a:t>
            </a:r>
          </a:p>
          <a:p>
            <a:pPr marL="174625" lvl="2" indent="-171450" defTabSz="728663">
              <a:lnSpc>
                <a:spcPct val="95000"/>
              </a:lnSpc>
              <a:spcBef>
                <a:spcPct val="50000"/>
              </a:spcBef>
              <a:buClr>
                <a:srgbClr val="000000"/>
              </a:buClr>
              <a:buSzPct val="110000"/>
            </a:pPr>
            <a:r>
              <a:rPr lang="en-US" sz="1600" b="1" dirty="0" smtClean="0">
                <a:solidFill>
                  <a:srgbClr val="000000"/>
                </a:solidFill>
                <a:latin typeface="Calibri"/>
              </a:rPr>
              <a:t>2009</a:t>
            </a:r>
          </a:p>
          <a:p>
            <a:pPr marL="174625" lvl="2" indent="-171450" defTabSz="728663">
              <a:lnSpc>
                <a:spcPct val="95000"/>
              </a:lnSpc>
              <a:spcBef>
                <a:spcPct val="50000"/>
              </a:spcBef>
              <a:buClr>
                <a:srgbClr val="000000"/>
              </a:buClr>
              <a:buSzPct val="110000"/>
              <a:buFont typeface="Wingdings" pitchFamily="2" charset="2"/>
              <a:buChar char="§"/>
            </a:pPr>
            <a:r>
              <a:rPr lang="en-US" sz="1600" b="1" dirty="0" smtClean="0">
                <a:solidFill>
                  <a:srgbClr val="000000"/>
                </a:solidFill>
                <a:latin typeface="Calibri"/>
              </a:rPr>
              <a:t>Unit 4</a:t>
            </a:r>
            <a:r>
              <a:rPr lang="en-US" sz="1600" dirty="0" smtClean="0">
                <a:solidFill>
                  <a:srgbClr val="000000"/>
                </a:solidFill>
                <a:latin typeface="Calibri"/>
              </a:rPr>
              <a:t> is rehabilitated and connected to </a:t>
            </a:r>
            <a:r>
              <a:rPr lang="en-US" sz="1600" b="1" dirty="0" smtClean="0">
                <a:solidFill>
                  <a:srgbClr val="000000"/>
                </a:solidFill>
                <a:latin typeface="Calibri"/>
              </a:rPr>
              <a:t>FGD 2</a:t>
            </a:r>
            <a:r>
              <a:rPr lang="en-US" sz="1600" dirty="0" smtClean="0">
                <a:solidFill>
                  <a:srgbClr val="000000"/>
                </a:solidFill>
                <a:latin typeface="Calibri"/>
              </a:rPr>
              <a:t>, which marks the completion of the Project for rehabilitation and modernization of Maritsa East 3 TPP</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GS" val="&lt;tags&gt;&lt;tag n=&quot;id&quot; v=&quot;2&quot; /&gt;&lt;tag n=&quot;name&quot; v=&quot;CoverPageNoImage&quot; /&gt;&lt;/tags&gt;"/>
</p:tagLst>
</file>

<file path=ppt/tags/tag2.xml><?xml version="1.0" encoding="utf-8"?>
<p:tagLst xmlns:a="http://schemas.openxmlformats.org/drawingml/2006/main" xmlns:r="http://schemas.openxmlformats.org/officeDocument/2006/relationships" xmlns:p="http://schemas.openxmlformats.org/presentationml/2006/main">
  <p:tag name="TABLEINFO" val="RW:R001;LK=False|RW:R001;ST=1|RW:R001;RH=1|CL:C001;LK=False|CL:C001;ST=1|CL:C001;CW=1"/>
  <p:tag name="TABLEVERSION" val="1.62"/>
  <p:tag name="NUMBEROFCOLUMNS" val=" 1"/>
  <p:tag name="NUMBEROFROWS" val=" 1"/>
  <p:tag name="AUTHOR" val="KMA"/>
  <p:tag name="PRIORNAME" val="KMA161C8A3"/>
  <p:tag name="LEFT" val="41"/>
  <p:tag name="BACKUPNAME" val="KMA161C8A3:R001:C001"/>
</p:tagLst>
</file>

<file path=ppt/tags/tag3.xml><?xml version="1.0" encoding="utf-8"?>
<p:tagLst xmlns:a="http://schemas.openxmlformats.org/drawingml/2006/main" xmlns:r="http://schemas.openxmlformats.org/officeDocument/2006/relationships" xmlns:p="http://schemas.openxmlformats.org/presentationml/2006/main">
  <p:tag name="TABLEINFO" val="RW:R001;LK=False|RW:R001;ST=1|RW:R001;RH=1|CL:C001;LK=False|CL:C001;ST=1|CL:C001;CW=1"/>
  <p:tag name="TABLEVERSION" val="1.62"/>
  <p:tag name="NUMBEROFCOLUMNS" val=" 1"/>
  <p:tag name="NUMBEROFROWS" val=" 1"/>
  <p:tag name="AUTHOR" val="KMA"/>
  <p:tag name="PRIORNAME" val="KMA161C8A3"/>
  <p:tag name="LEFT" val="41"/>
  <p:tag name="BACKUPNAME" val="KMA161C8A3:R001:C001"/>
</p:tagLst>
</file>

<file path=ppt/tags/tag4.xml><?xml version="1.0" encoding="utf-8"?>
<p:tagLst xmlns:a="http://schemas.openxmlformats.org/drawingml/2006/main" xmlns:r="http://schemas.openxmlformats.org/officeDocument/2006/relationships" xmlns:p="http://schemas.openxmlformats.org/presentationml/2006/main">
  <p:tag name="TABLEINFO" val="RW:R001;LK=False|RW:R001;ST=1|RW:R001;RH=1|CL:C001;LK=False|CL:C001;ST=1|CL:C001;CW=1"/>
  <p:tag name="TABLEVERSION" val="1.62"/>
  <p:tag name="NUMBEROFCOLUMNS" val=" 1"/>
  <p:tag name="NUMBEROFROWS" val=" 1"/>
  <p:tag name="AUTHOR" val="KMA"/>
  <p:tag name="PRIORNAME" val="KMA161C8A3"/>
  <p:tag name="LEFT" val="41"/>
  <p:tag name="BACKUPNAME" val="KMA161C8A3:R001:C0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spcBef>
            <a:spcPts val="600"/>
          </a:spcBef>
          <a:spcAft>
            <a:spcPts val="600"/>
          </a:spcAft>
          <a:defRPr dirty="0" err="1" smtClean="0">
            <a:solidFill>
              <a:srgbClr val="FF0000"/>
            </a:solidFill>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ysheetAndBody">
  <a:themeElements>
    <a:clrScheme name="FlysheetAndBody 1">
      <a:dk1>
        <a:srgbClr val="000000"/>
      </a:dk1>
      <a:lt1>
        <a:srgbClr val="FFFFFF"/>
      </a:lt1>
      <a:dk2>
        <a:srgbClr val="1F497D"/>
      </a:dk2>
      <a:lt2>
        <a:srgbClr val="C8C1BC"/>
      </a:lt2>
      <a:accent1>
        <a:srgbClr val="255B89"/>
      </a:accent1>
      <a:accent2>
        <a:srgbClr val="91867E"/>
      </a:accent2>
      <a:accent3>
        <a:srgbClr val="FFFFFF"/>
      </a:accent3>
      <a:accent4>
        <a:srgbClr val="000000"/>
      </a:accent4>
      <a:accent5>
        <a:srgbClr val="ACB5C4"/>
      </a:accent5>
      <a:accent6>
        <a:srgbClr val="837972"/>
      </a:accent6>
      <a:hlink>
        <a:srgbClr val="9D0E2D"/>
      </a:hlink>
      <a:folHlink>
        <a:srgbClr val="6CCBED"/>
      </a:folHlink>
    </a:clrScheme>
    <a:fontScheme name="FlysheetAndBody">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46800" tIns="64800" rIns="46800" bIns="64800" numCol="1" anchor="ctr" anchorCtr="0" compatLnSpc="1">
        <a:prstTxWarp prst="textNoShape">
          <a:avLst/>
        </a:prstTxWarp>
      </a:bodyPr>
      <a:lstStyle>
        <a:def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defRPr kumimoji="0" lang="en-US" sz="1100" b="1"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46800" tIns="64800" rIns="46800" bIns="64800" numCol="1" anchor="ctr" anchorCtr="0" compatLnSpc="1">
        <a:prstTxWarp prst="textNoShape">
          <a:avLst/>
        </a:prstTxWarp>
      </a:bodyPr>
      <a:lstStyle>
        <a:def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defRPr kumimoji="0" lang="en-US" sz="1100" b="1" i="0" u="none" strike="noStrike" cap="none" normalizeH="0" baseline="0" smtClean="0">
            <a:ln>
              <a:noFill/>
            </a:ln>
            <a:solidFill>
              <a:schemeClr val="tx1"/>
            </a:solidFill>
            <a:effectLst/>
            <a:latin typeface="Calibri" pitchFamily="34" charset="0"/>
          </a:defRPr>
        </a:defPPr>
      </a:lstStyle>
    </a:lnDef>
  </a:objectDefaults>
  <a:extraClrSchemeLst>
    <a:extraClrScheme>
      <a:clrScheme name="FlysheetAndBody 1">
        <a:dk1>
          <a:srgbClr val="000000"/>
        </a:dk1>
        <a:lt1>
          <a:srgbClr val="FFFFFF"/>
        </a:lt1>
        <a:dk2>
          <a:srgbClr val="1F497D"/>
        </a:dk2>
        <a:lt2>
          <a:srgbClr val="C8C1BC"/>
        </a:lt2>
        <a:accent1>
          <a:srgbClr val="255B89"/>
        </a:accent1>
        <a:accent2>
          <a:srgbClr val="91867E"/>
        </a:accent2>
        <a:accent3>
          <a:srgbClr val="FFFFFF"/>
        </a:accent3>
        <a:accent4>
          <a:srgbClr val="000000"/>
        </a:accent4>
        <a:accent5>
          <a:srgbClr val="ACB5C4"/>
        </a:accent5>
        <a:accent6>
          <a:srgbClr val="837972"/>
        </a:accent6>
        <a:hlink>
          <a:srgbClr val="9D0E2D"/>
        </a:hlink>
        <a:folHlink>
          <a:srgbClr val="6CCBE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FlysheetAndBody">
  <a:themeElements>
    <a:clrScheme name="FlysheetAndBody 1">
      <a:dk1>
        <a:srgbClr val="000000"/>
      </a:dk1>
      <a:lt1>
        <a:srgbClr val="FFFFFF"/>
      </a:lt1>
      <a:dk2>
        <a:srgbClr val="1F497D"/>
      </a:dk2>
      <a:lt2>
        <a:srgbClr val="C8C1BC"/>
      </a:lt2>
      <a:accent1>
        <a:srgbClr val="255B89"/>
      </a:accent1>
      <a:accent2>
        <a:srgbClr val="91867E"/>
      </a:accent2>
      <a:accent3>
        <a:srgbClr val="FFFFFF"/>
      </a:accent3>
      <a:accent4>
        <a:srgbClr val="000000"/>
      </a:accent4>
      <a:accent5>
        <a:srgbClr val="ACB5C4"/>
      </a:accent5>
      <a:accent6>
        <a:srgbClr val="837972"/>
      </a:accent6>
      <a:hlink>
        <a:srgbClr val="9D0E2D"/>
      </a:hlink>
      <a:folHlink>
        <a:srgbClr val="6CCBED"/>
      </a:folHlink>
    </a:clrScheme>
    <a:fontScheme name="FlysheetAndBody">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46800" tIns="64800" rIns="46800" bIns="64800" numCol="1" anchor="ctr" anchorCtr="0" compatLnSpc="1">
        <a:prstTxWarp prst="textNoShape">
          <a:avLst/>
        </a:prstTxWarp>
      </a:bodyPr>
      <a:lstStyle>
        <a:def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defRPr kumimoji="0" lang="en-US" sz="12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46800" tIns="64800" rIns="46800" bIns="64800" numCol="1" anchor="ctr" anchorCtr="0" compatLnSpc="1">
        <a:prstTxWarp prst="textNoShape">
          <a:avLst/>
        </a:prstTxWarp>
      </a:bodyPr>
      <a:lstStyle>
        <a:def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defRPr kumimoji="0" lang="en-US" sz="12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FlysheetAndBody 1">
        <a:dk1>
          <a:srgbClr val="000000"/>
        </a:dk1>
        <a:lt1>
          <a:srgbClr val="FFFFFF"/>
        </a:lt1>
        <a:dk2>
          <a:srgbClr val="1F497D"/>
        </a:dk2>
        <a:lt2>
          <a:srgbClr val="C8C1BC"/>
        </a:lt2>
        <a:accent1>
          <a:srgbClr val="255B89"/>
        </a:accent1>
        <a:accent2>
          <a:srgbClr val="91867E"/>
        </a:accent2>
        <a:accent3>
          <a:srgbClr val="FFFFFF"/>
        </a:accent3>
        <a:accent4>
          <a:srgbClr val="000000"/>
        </a:accent4>
        <a:accent5>
          <a:srgbClr val="ACB5C4"/>
        </a:accent5>
        <a:accent6>
          <a:srgbClr val="837972"/>
        </a:accent6>
        <a:hlink>
          <a:srgbClr val="9D0E2D"/>
        </a:hlink>
        <a:folHlink>
          <a:srgbClr val="6CCBE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FlysheetAndBody">
  <a:themeElements>
    <a:clrScheme name="FlysheetAndBody 1">
      <a:dk1>
        <a:srgbClr val="000000"/>
      </a:dk1>
      <a:lt1>
        <a:srgbClr val="FFFFFF"/>
      </a:lt1>
      <a:dk2>
        <a:srgbClr val="1F497D"/>
      </a:dk2>
      <a:lt2>
        <a:srgbClr val="C8C1BC"/>
      </a:lt2>
      <a:accent1>
        <a:srgbClr val="255B89"/>
      </a:accent1>
      <a:accent2>
        <a:srgbClr val="91867E"/>
      </a:accent2>
      <a:accent3>
        <a:srgbClr val="FFFFFF"/>
      </a:accent3>
      <a:accent4>
        <a:srgbClr val="000000"/>
      </a:accent4>
      <a:accent5>
        <a:srgbClr val="ACB5C4"/>
      </a:accent5>
      <a:accent6>
        <a:srgbClr val="837972"/>
      </a:accent6>
      <a:hlink>
        <a:srgbClr val="9D0E2D"/>
      </a:hlink>
      <a:folHlink>
        <a:srgbClr val="6CCBED"/>
      </a:folHlink>
    </a:clrScheme>
    <a:fontScheme name="FlysheetAndBody">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46800" tIns="64800" rIns="46800" bIns="64800" numCol="1" anchor="ctr" anchorCtr="0" compatLnSpc="1">
        <a:prstTxWarp prst="textNoShape">
          <a:avLst/>
        </a:prstTxWarp>
      </a:bodyPr>
      <a:lstStyle>
        <a:def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defRPr kumimoji="0" lang="en-US" sz="12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46800" tIns="64800" rIns="46800" bIns="64800" numCol="1" anchor="ctr" anchorCtr="0" compatLnSpc="1">
        <a:prstTxWarp prst="textNoShape">
          <a:avLst/>
        </a:prstTxWarp>
      </a:bodyPr>
      <a:lstStyle>
        <a:def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defRPr kumimoji="0" lang="en-US" sz="12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FlysheetAndBody 1">
        <a:dk1>
          <a:srgbClr val="000000"/>
        </a:dk1>
        <a:lt1>
          <a:srgbClr val="FFFFFF"/>
        </a:lt1>
        <a:dk2>
          <a:srgbClr val="1F497D"/>
        </a:dk2>
        <a:lt2>
          <a:srgbClr val="C8C1BC"/>
        </a:lt2>
        <a:accent1>
          <a:srgbClr val="255B89"/>
        </a:accent1>
        <a:accent2>
          <a:srgbClr val="91867E"/>
        </a:accent2>
        <a:accent3>
          <a:srgbClr val="FFFFFF"/>
        </a:accent3>
        <a:accent4>
          <a:srgbClr val="000000"/>
        </a:accent4>
        <a:accent5>
          <a:srgbClr val="ACB5C4"/>
        </a:accent5>
        <a:accent6>
          <a:srgbClr val="837972"/>
        </a:accent6>
        <a:hlink>
          <a:srgbClr val="9D0E2D"/>
        </a:hlink>
        <a:folHlink>
          <a:srgbClr val="6CCBE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FlysheetAndBody">
  <a:themeElements>
    <a:clrScheme name="FlysheetAndBody 1">
      <a:dk1>
        <a:srgbClr val="000000"/>
      </a:dk1>
      <a:lt1>
        <a:srgbClr val="FFFFFF"/>
      </a:lt1>
      <a:dk2>
        <a:srgbClr val="1F497D"/>
      </a:dk2>
      <a:lt2>
        <a:srgbClr val="C8C1BC"/>
      </a:lt2>
      <a:accent1>
        <a:srgbClr val="255B89"/>
      </a:accent1>
      <a:accent2>
        <a:srgbClr val="91867E"/>
      </a:accent2>
      <a:accent3>
        <a:srgbClr val="FFFFFF"/>
      </a:accent3>
      <a:accent4>
        <a:srgbClr val="000000"/>
      </a:accent4>
      <a:accent5>
        <a:srgbClr val="ACB5C4"/>
      </a:accent5>
      <a:accent6>
        <a:srgbClr val="837972"/>
      </a:accent6>
      <a:hlink>
        <a:srgbClr val="9D0E2D"/>
      </a:hlink>
      <a:folHlink>
        <a:srgbClr val="6CCBED"/>
      </a:folHlink>
    </a:clrScheme>
    <a:fontScheme name="FlysheetAndBody">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46800" tIns="64800" rIns="46800" bIns="64800" numCol="1" anchor="ctr" anchorCtr="0" compatLnSpc="1">
        <a:prstTxWarp prst="textNoShape">
          <a:avLst/>
        </a:prstTxWarp>
      </a:bodyPr>
      <a:lstStyle>
        <a:def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defRPr kumimoji="0" lang="en-US" sz="12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46800" tIns="64800" rIns="46800" bIns="64800" numCol="1" anchor="ctr" anchorCtr="0" compatLnSpc="1">
        <a:prstTxWarp prst="textNoShape">
          <a:avLst/>
        </a:prstTxWarp>
      </a:bodyPr>
      <a:lstStyle>
        <a:def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defRPr kumimoji="0" lang="en-US" sz="12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FlysheetAndBody 1">
        <a:dk1>
          <a:srgbClr val="000000"/>
        </a:dk1>
        <a:lt1>
          <a:srgbClr val="FFFFFF"/>
        </a:lt1>
        <a:dk2>
          <a:srgbClr val="1F497D"/>
        </a:dk2>
        <a:lt2>
          <a:srgbClr val="C8C1BC"/>
        </a:lt2>
        <a:accent1>
          <a:srgbClr val="255B89"/>
        </a:accent1>
        <a:accent2>
          <a:srgbClr val="91867E"/>
        </a:accent2>
        <a:accent3>
          <a:srgbClr val="FFFFFF"/>
        </a:accent3>
        <a:accent4>
          <a:srgbClr val="000000"/>
        </a:accent4>
        <a:accent5>
          <a:srgbClr val="ACB5C4"/>
        </a:accent5>
        <a:accent6>
          <a:srgbClr val="837972"/>
        </a:accent6>
        <a:hlink>
          <a:srgbClr val="9D0E2D"/>
        </a:hlink>
        <a:folHlink>
          <a:srgbClr val="6CCBE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FlysheetAnd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ysheetAndBody">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46800" tIns="64800" rIns="46800" bIns="64800" numCol="1" anchor="ctr" anchorCtr="0" compatLnSpc="1">
        <a:prstTxWarp prst="textNoShape">
          <a:avLst/>
        </a:prstTxWarp>
      </a:bodyPr>
      <a:lstStyle>
        <a:def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defRPr kumimoji="0" lang="en-US" sz="12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46800" tIns="64800" rIns="46800" bIns="64800" numCol="1" anchor="ctr" anchorCtr="0" compatLnSpc="1">
        <a:prstTxWarp prst="textNoShape">
          <a:avLst/>
        </a:prstTxWarp>
      </a:bodyPr>
      <a:lstStyle>
        <a:def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defRPr kumimoji="0" lang="en-US" sz="12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FlysheetAndBody 1">
        <a:dk1>
          <a:srgbClr val="000000"/>
        </a:dk1>
        <a:lt1>
          <a:srgbClr val="FFFFFF"/>
        </a:lt1>
        <a:dk2>
          <a:srgbClr val="1F497D"/>
        </a:dk2>
        <a:lt2>
          <a:srgbClr val="C8C1BC"/>
        </a:lt2>
        <a:accent1>
          <a:srgbClr val="255B89"/>
        </a:accent1>
        <a:accent2>
          <a:srgbClr val="91867E"/>
        </a:accent2>
        <a:accent3>
          <a:srgbClr val="FFFFFF"/>
        </a:accent3>
        <a:accent4>
          <a:srgbClr val="000000"/>
        </a:accent4>
        <a:accent5>
          <a:srgbClr val="ACB5C4"/>
        </a:accent5>
        <a:accent6>
          <a:srgbClr val="837972"/>
        </a:accent6>
        <a:hlink>
          <a:srgbClr val="9D0E2D"/>
        </a:hlink>
        <a:folHlink>
          <a:srgbClr val="6CCBE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FlysheetAndBody">
  <a:themeElements>
    <a:clrScheme name="FlysheetAndBody 1">
      <a:dk1>
        <a:srgbClr val="000000"/>
      </a:dk1>
      <a:lt1>
        <a:srgbClr val="FFFFFF"/>
      </a:lt1>
      <a:dk2>
        <a:srgbClr val="1F497D"/>
      </a:dk2>
      <a:lt2>
        <a:srgbClr val="C8C1BC"/>
      </a:lt2>
      <a:accent1>
        <a:srgbClr val="255B89"/>
      </a:accent1>
      <a:accent2>
        <a:srgbClr val="91867E"/>
      </a:accent2>
      <a:accent3>
        <a:srgbClr val="FFFFFF"/>
      </a:accent3>
      <a:accent4>
        <a:srgbClr val="000000"/>
      </a:accent4>
      <a:accent5>
        <a:srgbClr val="ACB5C4"/>
      </a:accent5>
      <a:accent6>
        <a:srgbClr val="837972"/>
      </a:accent6>
      <a:hlink>
        <a:srgbClr val="9D0E2D"/>
      </a:hlink>
      <a:folHlink>
        <a:srgbClr val="6CCBED"/>
      </a:folHlink>
    </a:clrScheme>
    <a:fontScheme name="FlysheetAndBody">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46800" tIns="64800" rIns="46800" bIns="64800" numCol="1" anchor="ctr" anchorCtr="0" compatLnSpc="1">
        <a:prstTxWarp prst="textNoShape">
          <a:avLst/>
        </a:prstTxWarp>
      </a:bodyPr>
      <a:lstStyle>
        <a:def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defRPr kumimoji="0" lang="en-US" sz="12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46800" tIns="64800" rIns="46800" bIns="64800" numCol="1" anchor="ctr" anchorCtr="0" compatLnSpc="1">
        <a:prstTxWarp prst="textNoShape">
          <a:avLst/>
        </a:prstTxWarp>
      </a:bodyPr>
      <a:lstStyle>
        <a:def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defRPr kumimoji="0" lang="en-US" sz="12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FlysheetAndBody 1">
        <a:dk1>
          <a:srgbClr val="000000"/>
        </a:dk1>
        <a:lt1>
          <a:srgbClr val="FFFFFF"/>
        </a:lt1>
        <a:dk2>
          <a:srgbClr val="1F497D"/>
        </a:dk2>
        <a:lt2>
          <a:srgbClr val="C8C1BC"/>
        </a:lt2>
        <a:accent1>
          <a:srgbClr val="255B89"/>
        </a:accent1>
        <a:accent2>
          <a:srgbClr val="91867E"/>
        </a:accent2>
        <a:accent3>
          <a:srgbClr val="FFFFFF"/>
        </a:accent3>
        <a:accent4>
          <a:srgbClr val="000000"/>
        </a:accent4>
        <a:accent5>
          <a:srgbClr val="ACB5C4"/>
        </a:accent5>
        <a:accent6>
          <a:srgbClr val="837972"/>
        </a:accent6>
        <a:hlink>
          <a:srgbClr val="9D0E2D"/>
        </a:hlink>
        <a:folHlink>
          <a:srgbClr val="6CCBE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FlysheetAndBody">
  <a:themeElements>
    <a:clrScheme name="FlysheetAndBody 1">
      <a:dk1>
        <a:srgbClr val="000000"/>
      </a:dk1>
      <a:lt1>
        <a:srgbClr val="FFFFFF"/>
      </a:lt1>
      <a:dk2>
        <a:srgbClr val="1F497D"/>
      </a:dk2>
      <a:lt2>
        <a:srgbClr val="C8C1BC"/>
      </a:lt2>
      <a:accent1>
        <a:srgbClr val="255B89"/>
      </a:accent1>
      <a:accent2>
        <a:srgbClr val="91867E"/>
      </a:accent2>
      <a:accent3>
        <a:srgbClr val="FFFFFF"/>
      </a:accent3>
      <a:accent4>
        <a:srgbClr val="000000"/>
      </a:accent4>
      <a:accent5>
        <a:srgbClr val="ACB5C4"/>
      </a:accent5>
      <a:accent6>
        <a:srgbClr val="837972"/>
      </a:accent6>
      <a:hlink>
        <a:srgbClr val="9D0E2D"/>
      </a:hlink>
      <a:folHlink>
        <a:srgbClr val="6CCBED"/>
      </a:folHlink>
    </a:clrScheme>
    <a:fontScheme name="FlysheetAndBody">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46800" tIns="64800" rIns="46800" bIns="64800" numCol="1" anchor="ctr" anchorCtr="0" compatLnSpc="1">
        <a:prstTxWarp prst="textNoShape">
          <a:avLst/>
        </a:prstTxWarp>
      </a:bodyPr>
      <a:lstStyle>
        <a:def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defRPr kumimoji="0" lang="en-US" sz="12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46800" tIns="64800" rIns="46800" bIns="64800" numCol="1" anchor="ctr" anchorCtr="0" compatLnSpc="1">
        <a:prstTxWarp prst="textNoShape">
          <a:avLst/>
        </a:prstTxWarp>
      </a:bodyPr>
      <a:lstStyle>
        <a:def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defRPr kumimoji="0" lang="en-US" sz="12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FlysheetAndBody 1">
        <a:dk1>
          <a:srgbClr val="000000"/>
        </a:dk1>
        <a:lt1>
          <a:srgbClr val="FFFFFF"/>
        </a:lt1>
        <a:dk2>
          <a:srgbClr val="1F497D"/>
        </a:dk2>
        <a:lt2>
          <a:srgbClr val="C8C1BC"/>
        </a:lt2>
        <a:accent1>
          <a:srgbClr val="255B89"/>
        </a:accent1>
        <a:accent2>
          <a:srgbClr val="91867E"/>
        </a:accent2>
        <a:accent3>
          <a:srgbClr val="FFFFFF"/>
        </a:accent3>
        <a:accent4>
          <a:srgbClr val="000000"/>
        </a:accent4>
        <a:accent5>
          <a:srgbClr val="ACB5C4"/>
        </a:accent5>
        <a:accent6>
          <a:srgbClr val="837972"/>
        </a:accent6>
        <a:hlink>
          <a:srgbClr val="9D0E2D"/>
        </a:hlink>
        <a:folHlink>
          <a:srgbClr val="6CCBED"/>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FlysheetAnd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ysheetAndBody">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46800" tIns="64800" rIns="46800" bIns="64800" numCol="1" anchor="ctr" anchorCtr="0" compatLnSpc="1">
        <a:prstTxWarp prst="textNoShape">
          <a:avLst/>
        </a:prstTxWarp>
      </a:bodyPr>
      <a:lstStyle>
        <a:def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defRPr kumimoji="0" lang="en-US" sz="12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46800" tIns="64800" rIns="46800" bIns="64800" numCol="1" anchor="ctr" anchorCtr="0" compatLnSpc="1">
        <a:prstTxWarp prst="textNoShape">
          <a:avLst/>
        </a:prstTxWarp>
      </a:bodyPr>
      <a:lstStyle>
        <a:def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defRPr kumimoji="0" lang="en-US" sz="12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FlysheetAndBody 1">
        <a:dk1>
          <a:srgbClr val="000000"/>
        </a:dk1>
        <a:lt1>
          <a:srgbClr val="FFFFFF"/>
        </a:lt1>
        <a:dk2>
          <a:srgbClr val="1F497D"/>
        </a:dk2>
        <a:lt2>
          <a:srgbClr val="C8C1BC"/>
        </a:lt2>
        <a:accent1>
          <a:srgbClr val="255B89"/>
        </a:accent1>
        <a:accent2>
          <a:srgbClr val="91867E"/>
        </a:accent2>
        <a:accent3>
          <a:srgbClr val="FFFFFF"/>
        </a:accent3>
        <a:accent4>
          <a:srgbClr val="000000"/>
        </a:accent4>
        <a:accent5>
          <a:srgbClr val="ACB5C4"/>
        </a:accent5>
        <a:accent6>
          <a:srgbClr val="837972"/>
        </a:accent6>
        <a:hlink>
          <a:srgbClr val="9D0E2D"/>
        </a:hlink>
        <a:folHlink>
          <a:srgbClr val="6CCBED"/>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ED0C97CC0C0AF48BACFAF7A65F1B03E" ma:contentTypeVersion="0" ma:contentTypeDescription="Create a new document." ma:contentTypeScope="" ma:versionID="af13ca9cfe5b240aaf8da57ac01ad77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5A610C7-07B3-4CC3-903E-BE4EC75C1642}">
  <ds:schemaRefs>
    <ds:schemaRef ds:uri="http://schemas.microsoft.com/office/2006/documentManagement/types"/>
    <ds:schemaRef ds:uri="http://schemas.microsoft.com/office/2006/metadata/properties"/>
    <ds:schemaRef ds:uri="http://purl.org/dc/dcmitype/"/>
    <ds:schemaRef ds:uri="http://purl.org/dc/terms/"/>
    <ds:schemaRef ds:uri="http://schemas.openxmlformats.org/package/2006/metadata/core-properties"/>
    <ds:schemaRef ds:uri="http://purl.org/dc/elements/1.1/"/>
    <ds:schemaRef ds:uri="http://www.w3.org/XML/1998/namespace"/>
  </ds:schemaRefs>
</ds:datastoreItem>
</file>

<file path=customXml/itemProps2.xml><?xml version="1.0" encoding="utf-8"?>
<ds:datastoreItem xmlns:ds="http://schemas.openxmlformats.org/officeDocument/2006/customXml" ds:itemID="{D972C9A1-0BD5-4BB5-A383-1C2A1AB4E76A}">
  <ds:schemaRefs>
    <ds:schemaRef ds:uri="http://schemas.microsoft.com/sharepoint/v3/contenttype/forms"/>
  </ds:schemaRefs>
</ds:datastoreItem>
</file>

<file path=customXml/itemProps3.xml><?xml version="1.0" encoding="utf-8"?>
<ds:datastoreItem xmlns:ds="http://schemas.openxmlformats.org/officeDocument/2006/customXml" ds:itemID="{BAE7E6E5-F831-47E8-93E7-08593E55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25966</TotalTime>
  <Words>1754</Words>
  <Application>Microsoft Office PowerPoint</Application>
  <PresentationFormat>On-screen Show (4:3)</PresentationFormat>
  <Paragraphs>301</Paragraphs>
  <Slides>20</Slides>
  <Notes>8</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20</vt:i4>
      </vt:variant>
    </vt:vector>
  </HeadingPairs>
  <TitlesOfParts>
    <vt:vector size="30" baseType="lpstr">
      <vt:lpstr>Office Theme</vt:lpstr>
      <vt:lpstr>FlysheetAndBody</vt:lpstr>
      <vt:lpstr>1_FlysheetAndBody</vt:lpstr>
      <vt:lpstr>2_FlysheetAndBody</vt:lpstr>
      <vt:lpstr>3_FlysheetAndBody</vt:lpstr>
      <vt:lpstr>7_FlysheetAndBody</vt:lpstr>
      <vt:lpstr>4_FlysheetAndBody</vt:lpstr>
      <vt:lpstr>5_FlysheetAndBody</vt:lpstr>
      <vt:lpstr>8_FlysheetAndBody</vt:lpstr>
      <vt:lpstr>Chart</vt:lpstr>
      <vt:lpstr>PowerPoint Presentation</vt:lpstr>
      <vt:lpstr>Table of Contents</vt:lpstr>
      <vt:lpstr>ContourGlobal at a Glance</vt:lpstr>
      <vt:lpstr>Company History and Milestones</vt:lpstr>
      <vt:lpstr>Global footprint: presence in 4 continents and 15 countries</vt:lpstr>
      <vt:lpstr>ContourGlobal Power Plant Technologies</vt:lpstr>
      <vt:lpstr>Table of Contents</vt:lpstr>
      <vt:lpstr>Project History</vt:lpstr>
      <vt:lpstr>Project History</vt:lpstr>
      <vt:lpstr>The Goals of the Rehabilitation</vt:lpstr>
      <vt:lpstr>ContourGlobal Maritsa East 3 TPP before and after Rehabilitation</vt:lpstr>
      <vt:lpstr>Control Room before and after</vt:lpstr>
      <vt:lpstr>Dramatic improvements</vt:lpstr>
      <vt:lpstr>PowerPoint Presentation</vt:lpstr>
      <vt:lpstr>PowerPoint Presentation</vt:lpstr>
      <vt:lpstr>PowerPoint Presentation</vt:lpstr>
      <vt:lpstr>Table of Contents</vt:lpstr>
      <vt:lpstr>Adapting to the EU Internal Energy Market requirements</vt:lpstr>
      <vt:lpstr>Challenges Before Bulgarian Energy Sector</vt:lpstr>
      <vt:lpstr>Next steps – Proactive Collaborative Engagement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Melanie Neuman</dc:creator>
  <cp:lastModifiedBy>Garry Levesley</cp:lastModifiedBy>
  <cp:revision>2654</cp:revision>
  <cp:lastPrinted>2012-12-11T11:21:09Z</cp:lastPrinted>
  <dcterms:created xsi:type="dcterms:W3CDTF">2009-06-03T23:14:43Z</dcterms:created>
  <dcterms:modified xsi:type="dcterms:W3CDTF">2012-12-11T11:27:48Z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0x010100CED0C97CC0C0AF48BACFAF7A65F1B03E</vt:lpwstr>
  </property>
</Properties>
</file>