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</p:sldMasterIdLst>
  <p:notesMasterIdLst>
    <p:notesMasterId r:id="rId27"/>
  </p:notesMasterIdLst>
  <p:handoutMasterIdLst>
    <p:handoutMasterId r:id="rId28"/>
  </p:handoutMasterIdLst>
  <p:sldIdLst>
    <p:sldId id="502" r:id="rId3"/>
    <p:sldId id="489" r:id="rId4"/>
    <p:sldId id="525" r:id="rId5"/>
    <p:sldId id="535" r:id="rId6"/>
    <p:sldId id="555" r:id="rId7"/>
    <p:sldId id="562" r:id="rId8"/>
    <p:sldId id="569" r:id="rId9"/>
    <p:sldId id="556" r:id="rId10"/>
    <p:sldId id="534" r:id="rId11"/>
    <p:sldId id="560" r:id="rId12"/>
    <p:sldId id="559" r:id="rId13"/>
    <p:sldId id="536" r:id="rId14"/>
    <p:sldId id="564" r:id="rId15"/>
    <p:sldId id="575" r:id="rId16"/>
    <p:sldId id="574" r:id="rId17"/>
    <p:sldId id="542" r:id="rId18"/>
    <p:sldId id="565" r:id="rId19"/>
    <p:sldId id="567" r:id="rId20"/>
    <p:sldId id="566" r:id="rId21"/>
    <p:sldId id="572" r:id="rId22"/>
    <p:sldId id="573" r:id="rId23"/>
    <p:sldId id="568" r:id="rId24"/>
    <p:sldId id="554" r:id="rId25"/>
    <p:sldId id="571" r:id="rId26"/>
  </p:sldIdLst>
  <p:sldSz cx="9144000" cy="6858000" type="screen4x3"/>
  <p:notesSz cx="7135813" cy="94218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o Haep / Konzernkommunikatio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286"/>
    <a:srgbClr val="8F979B"/>
    <a:srgbClr val="A3ACB2"/>
    <a:srgbClr val="B5BFC5"/>
    <a:srgbClr val="C8D3D9"/>
    <a:srgbClr val="35383A"/>
    <a:srgbClr val="0000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92" autoAdjust="0"/>
    <p:restoredTop sz="99665" autoAdjust="0"/>
  </p:normalViewPr>
  <p:slideViewPr>
    <p:cSldViewPr snapToObjects="1">
      <p:cViewPr>
        <p:scale>
          <a:sx n="75" d="100"/>
          <a:sy n="75" d="100"/>
        </p:scale>
        <p:origin x="-93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2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t" anchorCtr="0" compatLnSpc="1">
            <a:prstTxWarp prst="textNoShape">
              <a:avLst/>
            </a:prstTxWarp>
          </a:bodyPr>
          <a:lstStyle>
            <a:lvl1pPr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1775" y="0"/>
            <a:ext cx="3092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b" anchorCtr="0" compatLnSpc="1">
            <a:prstTxWarp prst="textNoShape">
              <a:avLst/>
            </a:prstTxWarp>
          </a:bodyPr>
          <a:lstStyle>
            <a:lvl1pPr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pPr>
              <a:defRPr/>
            </a:pPr>
            <a:fld id="{1CB17BE9-6966-489E-82F2-4F1FBF22AE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2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t" anchorCtr="0" compatLnSpc="1">
            <a:prstTxWarp prst="textNoShape">
              <a:avLst/>
            </a:prstTxWarp>
          </a:bodyPr>
          <a:lstStyle>
            <a:lvl1pPr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1775" y="0"/>
            <a:ext cx="3092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6025" y="706438"/>
            <a:ext cx="4710113" cy="3532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5963" y="4473575"/>
            <a:ext cx="5703887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b" anchorCtr="0" compatLnSpc="1">
            <a:prstTxWarp prst="textNoShape">
              <a:avLst/>
            </a:prstTxWarp>
          </a:bodyPr>
          <a:lstStyle>
            <a:lvl1pPr defTabSz="93821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60" tIns="46882" rIns="93760" bIns="4688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pPr>
              <a:defRPr/>
            </a:pPr>
            <a:fld id="{3300BE24-33BD-4504-B6CC-CE6DB1CA3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389A8-D50C-4100-AC18-DC70854F2BFB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C9AAB-254F-47BA-835B-2B5FD8F1C1F6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FFDB2-580A-4BF9-90B4-CBDBCC3682E6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0" tIns="46882" rIns="93760" bIns="46882" anchor="b"/>
          <a:lstStyle/>
          <a:p>
            <a:pPr algn="r" defTabSz="938213"/>
            <a:fld id="{3EF6101F-6E2D-43FD-AAF6-7F4AF3F8D76A}" type="slidenum">
              <a:rPr lang="de-DE" sz="1300"/>
              <a:pPr algn="r" defTabSz="938213"/>
              <a:t>14</a:t>
            </a:fld>
            <a:endParaRPr lang="de-DE" sz="13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0" tIns="46882" rIns="93760" bIns="46882" anchor="b"/>
          <a:lstStyle/>
          <a:p>
            <a:pPr algn="r" defTabSz="938213"/>
            <a:fld id="{4A70CECB-F936-4ED5-BBF0-FD9E086E46C8}" type="slidenum">
              <a:rPr lang="de-DE" sz="1300"/>
              <a:pPr algn="r" defTabSz="938213"/>
              <a:t>15</a:t>
            </a:fld>
            <a:endParaRPr lang="de-DE" sz="13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1417C-E71C-4ABB-87B9-B32AABC04795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B03FB-9308-420A-89A6-ED80EA9B8BE6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583B9-7E11-4350-A8B6-CF7663DF6ACE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69EDE-7799-4F12-96DF-FE8CB02B1256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0" tIns="46882" rIns="93760" bIns="46882" anchor="b"/>
          <a:lstStyle/>
          <a:p>
            <a:pPr algn="r" defTabSz="938213"/>
            <a:fld id="{4F5E8F62-5EF5-4FF0-80EA-40E3F9776292}" type="slidenum">
              <a:rPr lang="de-DE" sz="1300"/>
              <a:pPr algn="r" defTabSz="938213"/>
              <a:t>20</a:t>
            </a:fld>
            <a:endParaRPr lang="de-DE" sz="13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0" tIns="46882" rIns="93760" bIns="46882" anchor="b"/>
          <a:lstStyle/>
          <a:p>
            <a:pPr algn="r" defTabSz="938213"/>
            <a:fld id="{D374EA56-D2A7-45DF-BAFE-72261589782C}" type="slidenum">
              <a:rPr lang="de-DE" sz="1300"/>
              <a:pPr algn="r" defTabSz="938213"/>
              <a:t>21</a:t>
            </a:fld>
            <a:endParaRPr lang="de-DE" sz="13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D2C17-F27B-4B2E-AFF6-5419201EFFC6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F050D-D1B4-4B9C-AD7A-717E72820191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35E48-048D-428C-BF3F-CA735A1464FB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4041775" y="8950325"/>
            <a:ext cx="3092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0" tIns="46882" rIns="93760" bIns="46882" anchor="b"/>
          <a:lstStyle/>
          <a:p>
            <a:pPr algn="r" defTabSz="938213"/>
            <a:fld id="{FC4CA52D-506C-4924-AE26-B8036700C717}" type="slidenum">
              <a:rPr lang="de-DE" sz="1300"/>
              <a:pPr algn="r" defTabSz="938213"/>
              <a:t>24</a:t>
            </a:fld>
            <a:endParaRPr lang="de-DE" sz="13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B14242-DDDA-4F22-BB86-4A46174AECDD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EE9C1A-7637-4056-A868-547DF21C3CF1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3CE50-BE7D-4770-9DE5-ECD0AAECD91D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5CDB7-5746-4025-AF5C-0C43E137DA20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A6F9A-B6CB-42C7-9643-657540C99CDD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6AC0B-ABA9-4124-891F-2630464DFFD2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78EF0-510C-4225-BC47-AF78EC71CEEA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706438"/>
            <a:ext cx="4710112" cy="3532187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E625-99B0-4FB6-AFE3-F4551F59E1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C2DCF-FE6F-44B8-BBA7-842958C82C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56165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56165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2EEA-B3C3-4B2B-AA79-274F199D25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7302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23850" y="1125538"/>
            <a:ext cx="8496300" cy="4751387"/>
          </a:xfrm>
        </p:spPr>
        <p:txBody>
          <a:bodyPr/>
          <a:lstStyle/>
          <a:p>
            <a:pPr lvl="0"/>
            <a:endParaRPr lang="de-AT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918F8-C85C-41B1-BA43-162CD7297C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7302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23850" y="1125538"/>
            <a:ext cx="4171950" cy="47513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171950" cy="47513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E69B-B16F-4DC5-ACE2-FF007BF24E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maske_unten_254x43_200dpi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67338"/>
            <a:ext cx="91440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388" y="260350"/>
            <a:ext cx="9921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chemeClr val="bg1"/>
                </a:solidFill>
              </a:rPr>
              <a:t>www.strabag.com</a:t>
            </a:r>
          </a:p>
          <a:p>
            <a:pPr>
              <a:defRPr/>
            </a:pPr>
            <a:r>
              <a:rPr lang="en-US" sz="800" b="1">
                <a:solidFill>
                  <a:schemeClr val="bg1"/>
                </a:solidFill>
              </a:rPr>
              <a:t>www.vsh-boiler.com</a:t>
            </a:r>
          </a:p>
        </p:txBody>
      </p:sp>
      <p:pic>
        <p:nvPicPr>
          <p:cNvPr id="5" name="Picture 18" descr="logo_strabag-120x2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661025"/>
            <a:ext cx="20161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441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23850" y="6083300"/>
            <a:ext cx="6408738" cy="62865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ED981-C256-4915-BEF2-EBE028958F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FF46-7158-47BA-8DD6-8ED8A01DE7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3AEA9-CE34-43D5-8C60-86C6EAAB6F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93D0-6A5E-4C78-98A0-6B51E6A0A3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A9248-C214-4F7E-88FA-F37102C2C4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68975-B689-46E7-9178-4203242A99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B21-E916-4314-89EE-20D616F8A1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4A35B-9163-4551-AFF5-B03354A6EE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1EAFC-B506-41FD-A6A0-669CBB7E39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D785-8512-423D-9BBF-C4893C406B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568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56896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D187-F93B-424D-806B-CF8235A6AE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5BBD-6D2B-4450-A244-C1512066D1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417195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17195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C9A2-8B72-4D21-A04B-39B1A127B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B416D-F1C8-430C-B9D8-769854EBE2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41515-84A7-4083-8C3B-3C7932F03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20BA-1C96-4871-A790-19E99E6319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A22AB-7211-4BB7-A132-6B61D53DBE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A997-0B18-4217-977E-6D00DCD88B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41" name="Rectangle 45"/>
          <p:cNvSpPr>
            <a:spLocks noChangeArrowheads="1"/>
          </p:cNvSpPr>
          <p:nvPr/>
        </p:nvSpPr>
        <p:spPr bwMode="auto">
          <a:xfrm>
            <a:off x="-3175" y="4868863"/>
            <a:ext cx="9144000" cy="1989137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35383A">
                  <a:alpha val="5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1027" name="Picture 49" descr="maske_unten_254x43_200dpi"/>
          <p:cNvPicPr preferRelativeResize="0">
            <a:picLocks noChangeArrowheads="1"/>
          </p:cNvPicPr>
          <p:nvPr/>
        </p:nvPicPr>
        <p:blipFill>
          <a:blip r:embed="rId15"/>
          <a:srcRect b="50000"/>
          <a:stretch>
            <a:fillRect/>
          </a:stretch>
        </p:blipFill>
        <p:spPr bwMode="auto">
          <a:xfrm>
            <a:off x="0" y="6040438"/>
            <a:ext cx="9140825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TITELMASTERFORMAT </a:t>
            </a:r>
            <a:br>
              <a:rPr lang="de-DE" smtClean="0"/>
            </a:br>
            <a:r>
              <a:rPr lang="de-DE" smtClean="0"/>
              <a:t>DURCH KLICKEN BEARBEITEN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25538"/>
            <a:ext cx="84963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2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>
            <a:lvl1pPr algn="r">
              <a:defRPr sz="800" b="1"/>
            </a:lvl1pPr>
          </a:lstStyle>
          <a:p>
            <a:pPr>
              <a:defRPr/>
            </a:pPr>
            <a:fld id="{8BB0B288-7A51-4DF3-B486-E8C4616D50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209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© STRABAG SE 10/2011</a:t>
            </a:r>
          </a:p>
        </p:txBody>
      </p:sp>
      <p:sp>
        <p:nvSpPr>
          <p:cNvPr id="720961" name="AutoShape 65"/>
          <p:cNvSpPr>
            <a:spLocks noChangeArrowheads="1"/>
          </p:cNvSpPr>
          <p:nvPr/>
        </p:nvSpPr>
        <p:spPr bwMode="auto">
          <a:xfrm>
            <a:off x="323850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720962" name="AutoShape 66"/>
          <p:cNvSpPr>
            <a:spLocks noChangeArrowheads="1"/>
          </p:cNvSpPr>
          <p:nvPr/>
        </p:nvSpPr>
        <p:spPr bwMode="auto">
          <a:xfrm>
            <a:off x="1503363" y="643255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KEY FIGURES &amp;</a:t>
            </a:r>
          </a:p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ADDED VALUE</a:t>
            </a:r>
          </a:p>
        </p:txBody>
      </p:sp>
      <p:sp>
        <p:nvSpPr>
          <p:cNvPr id="720963" name="AutoShape 67"/>
          <p:cNvSpPr>
            <a:spLocks noChangeArrowheads="1"/>
          </p:cNvSpPr>
          <p:nvPr/>
        </p:nvSpPr>
        <p:spPr bwMode="auto">
          <a:xfrm>
            <a:off x="2684463" y="643255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CORE &amp; GROW</a:t>
            </a:r>
          </a:p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720964" name="AutoShape 68"/>
          <p:cNvSpPr>
            <a:spLocks noChangeArrowheads="1"/>
          </p:cNvSpPr>
          <p:nvPr/>
        </p:nvSpPr>
        <p:spPr bwMode="auto">
          <a:xfrm>
            <a:off x="3863975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20965" name="AutoShape 69"/>
          <p:cNvSpPr>
            <a:spLocks noChangeArrowheads="1"/>
          </p:cNvSpPr>
          <p:nvPr/>
        </p:nvSpPr>
        <p:spPr bwMode="auto">
          <a:xfrm>
            <a:off x="5045075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VISIONS</a:t>
            </a:r>
          </a:p>
        </p:txBody>
      </p:sp>
      <p:pic>
        <p:nvPicPr>
          <p:cNvPr id="1037" name="Picture 61" descr="logo_strabag-120x2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80288" y="6275388"/>
            <a:ext cx="1368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358775" indent="-1778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071563" indent="-265113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4pPr>
      <a:lvl5pPr marL="1517650" indent="-266700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5pPr>
      <a:lvl6pPr marL="19748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6pPr>
      <a:lvl7pPr marL="24320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7pPr>
      <a:lvl8pPr marL="28892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8pPr>
      <a:lvl9pPr marL="33464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408" name="Rectangle 32"/>
          <p:cNvSpPr>
            <a:spLocks noChangeArrowheads="1"/>
          </p:cNvSpPr>
          <p:nvPr/>
        </p:nvSpPr>
        <p:spPr bwMode="auto">
          <a:xfrm>
            <a:off x="-3175" y="4868863"/>
            <a:ext cx="9144000" cy="1989137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35383A">
                  <a:alpha val="5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pic>
        <p:nvPicPr>
          <p:cNvPr id="15363" name="Picture 42" descr="maske_unten_254x43_200dpi"/>
          <p:cNvPicPr preferRelativeResize="0">
            <a:picLocks noChangeArrowheads="1"/>
          </p:cNvPicPr>
          <p:nvPr/>
        </p:nvPicPr>
        <p:blipFill>
          <a:blip r:embed="rId13"/>
          <a:srcRect b="50000"/>
          <a:stretch>
            <a:fillRect/>
          </a:stretch>
        </p:blipFill>
        <p:spPr bwMode="auto">
          <a:xfrm>
            <a:off x="0" y="6040438"/>
            <a:ext cx="9140825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TITELMASTERFORMAT </a:t>
            </a:r>
            <a:br>
              <a:rPr lang="de-DE" smtClean="0"/>
            </a:br>
            <a:r>
              <a:rPr lang="de-DE" smtClean="0"/>
              <a:t>DURCH KLICKEN BEARBEITEN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25538"/>
            <a:ext cx="84963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25339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>
            <a:lvl1pPr algn="r">
              <a:defRPr sz="800" b="1"/>
            </a:lvl1pPr>
          </a:lstStyle>
          <a:p>
            <a:pPr>
              <a:defRPr/>
            </a:pPr>
            <a:fld id="{CFE4AAA3-CE31-4B58-A19B-85445FFF64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2533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5713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© STRABAG SE (4/2011</a:t>
            </a:r>
          </a:p>
        </p:txBody>
      </p:sp>
      <p:pic>
        <p:nvPicPr>
          <p:cNvPr id="15368" name="Picture 31" descr="logo_strabag-120x2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421563" y="6276975"/>
            <a:ext cx="136366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3412" name="AutoShape 36"/>
          <p:cNvSpPr>
            <a:spLocks noChangeArrowheads="1"/>
          </p:cNvSpPr>
          <p:nvPr/>
        </p:nvSpPr>
        <p:spPr bwMode="auto">
          <a:xfrm>
            <a:off x="323850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1253413" name="AutoShape 37"/>
          <p:cNvSpPr>
            <a:spLocks noChangeArrowheads="1"/>
          </p:cNvSpPr>
          <p:nvPr/>
        </p:nvSpPr>
        <p:spPr bwMode="auto">
          <a:xfrm>
            <a:off x="1503363" y="643255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KEY FIGURES &amp;</a:t>
            </a:r>
          </a:p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ADDED VALUE</a:t>
            </a:r>
          </a:p>
        </p:txBody>
      </p:sp>
      <p:sp>
        <p:nvSpPr>
          <p:cNvPr id="1253414" name="AutoShape 38"/>
          <p:cNvSpPr>
            <a:spLocks noChangeArrowheads="1"/>
          </p:cNvSpPr>
          <p:nvPr/>
        </p:nvSpPr>
        <p:spPr bwMode="auto">
          <a:xfrm>
            <a:off x="2684463" y="643255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CORE &amp; GROW</a:t>
            </a:r>
          </a:p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1253415" name="AutoShape 39"/>
          <p:cNvSpPr>
            <a:spLocks noChangeArrowheads="1"/>
          </p:cNvSpPr>
          <p:nvPr/>
        </p:nvSpPr>
        <p:spPr bwMode="auto">
          <a:xfrm>
            <a:off x="3863975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1253416" name="AutoShape 40"/>
          <p:cNvSpPr>
            <a:spLocks noChangeArrowheads="1"/>
          </p:cNvSpPr>
          <p:nvPr/>
        </p:nvSpPr>
        <p:spPr bwMode="auto">
          <a:xfrm>
            <a:off x="5045075" y="643255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18000" rIns="36000" bIns="0"/>
          <a:lstStyle/>
          <a:p>
            <a:pPr algn="ctr">
              <a:defRPr/>
            </a:pPr>
            <a:r>
              <a:rPr lang="de-DE" sz="900" b="1">
                <a:solidFill>
                  <a:schemeClr val="bg1"/>
                </a:solidFill>
              </a:rPr>
              <a:t>VISIONS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358775" indent="-1778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071563" indent="-265113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4pPr>
      <a:lvl5pPr marL="1517650" indent="-266700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5pPr>
      <a:lvl6pPr marL="19748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6pPr>
      <a:lvl7pPr marL="24320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7pPr>
      <a:lvl8pPr marL="28892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8pPr>
      <a:lvl9pPr marL="3346450" indent="-266700" algn="l" rtl="0" fontAlgn="base">
        <a:lnSpc>
          <a:spcPct val="110000"/>
        </a:lnSpc>
        <a:spcBef>
          <a:spcPct val="5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¯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SDUI0004\_LLS\040%20FEU%20-%20MSR\500%20Rostfeuerung\AnimationVorf&#252;hrung\Pr&#228;sentation\Rost%20Bewegung.avi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trabag.com/" TargetMode="External"/><Relationship Id="rId4" Type="http://schemas.openxmlformats.org/officeDocument/2006/relationships/hyperlink" Target="mailto:andreas.richter@straba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7338" y="5781675"/>
            <a:ext cx="8424862" cy="742950"/>
          </a:xfrm>
        </p:spPr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en-US" sz="1800" smtClean="0"/>
              <a:t>                                                                               a team of experts – one focus</a:t>
            </a:r>
            <a:br>
              <a:rPr lang="en-US" sz="1800" smtClean="0"/>
            </a:br>
            <a:r>
              <a:rPr lang="en-US" sz="1800" smtClean="0"/>
              <a:t> WASTE to ENERGY, a contribution for reduction of our ecological footprint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50DBF73-D594-4BD4-B3DF-0CF6AB6573AA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50178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KEY FIGURES – ADDED VALUE</a:t>
            </a:r>
            <a:r>
              <a:rPr lang="de-DE" smtClean="0"/>
              <a:t> </a:t>
            </a:r>
          </a:p>
        </p:txBody>
      </p:sp>
      <p:sp>
        <p:nvSpPr>
          <p:cNvPr id="50180" name="AutoShape 3"/>
          <p:cNvSpPr>
            <a:spLocks noChangeArrowheads="1"/>
          </p:cNvSpPr>
          <p:nvPr/>
        </p:nvSpPr>
        <p:spPr bwMode="auto">
          <a:xfrm>
            <a:off x="1503363" y="626110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KEY FIGURES &amp;</a:t>
            </a:r>
          </a:p>
          <a:p>
            <a:pPr algn="ctr"/>
            <a:r>
              <a:rPr lang="de-DE" sz="900" b="1">
                <a:solidFill>
                  <a:schemeClr val="bg1"/>
                </a:solidFill>
              </a:rPr>
              <a:t>ADDED VALUE</a:t>
            </a:r>
          </a:p>
        </p:txBody>
      </p:sp>
      <p:graphicFrame>
        <p:nvGraphicFramePr>
          <p:cNvPr id="51271" name="Group 71"/>
          <p:cNvGraphicFramePr>
            <a:graphicFrameLocks noGrp="1"/>
          </p:cNvGraphicFramePr>
          <p:nvPr>
            <p:ph idx="1"/>
          </p:nvPr>
        </p:nvGraphicFramePr>
        <p:xfrm>
          <a:off x="323850" y="817563"/>
          <a:ext cx="8496300" cy="4792662"/>
        </p:xfrm>
        <a:graphic>
          <a:graphicData uri="http://schemas.openxmlformats.org/drawingml/2006/table">
            <a:tbl>
              <a:tblPr/>
              <a:tblGrid>
                <a:gridCol w="3995738"/>
                <a:gridCol w="2197100"/>
                <a:gridCol w="2303462"/>
              </a:tblGrid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Scope / Facilities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FBC Technology </a:t>
                      </a:r>
                      <a:r>
                        <a:rPr kumimoji="0" lang="de-DE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*1</a:t>
                      </a:r>
                      <a:endParaRPr kumimoji="0" lang="en-US" sz="14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Grate Technology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Civil Construction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Mechanical-biological Treatment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 required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Combustion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TKXE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Boiler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Combined heat &amp; power cycle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Flue gas treatment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Electric, instrument. &amp; controll system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Supervision mech. erection, Commissioning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Engineering &amp; Project Management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Waste Collecting System &amp;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Landfill Construction &amp; Re- Constr.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partner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Partner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Operation &amp; Maintenance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STRABAG, V&amp;SH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Partner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STRABAG, V&amp;SH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Partner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Project Development &amp; Financing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STRABAG + V&amp;SH added value in 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75 % of total EPC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65 % of total EPC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0243" name="Text Box 96"/>
          <p:cNvSpPr txBox="1">
            <a:spLocks noChangeArrowheads="1"/>
          </p:cNvSpPr>
          <p:nvPr/>
        </p:nvSpPr>
        <p:spPr bwMode="auto">
          <a:xfrm>
            <a:off x="323850" y="5589588"/>
            <a:ext cx="4860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0244" name="Text Box 97"/>
          <p:cNvSpPr txBox="1">
            <a:spLocks noChangeArrowheads="1"/>
          </p:cNvSpPr>
          <p:nvPr/>
        </p:nvSpPr>
        <p:spPr bwMode="auto">
          <a:xfrm>
            <a:off x="323850" y="5710238"/>
            <a:ext cx="6008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baseline="30000"/>
              <a:t>*1</a:t>
            </a:r>
            <a:r>
              <a:rPr lang="de-DE" sz="1200"/>
              <a:t>   FBC </a:t>
            </a:r>
            <a:r>
              <a:rPr lang="en-US" sz="1200"/>
              <a:t>– Fluidized Bed Combustion, STRABAGS own core technology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F04CD3F-38BF-4725-BB3A-FE4C4CB8E0AE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5222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KEY FIGURES TYPICAL PROJECT - ADDED VALUE</a:t>
            </a:r>
            <a:r>
              <a:rPr lang="de-DE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228" name="AutoShape 3"/>
          <p:cNvSpPr>
            <a:spLocks noChangeArrowheads="1"/>
          </p:cNvSpPr>
          <p:nvPr/>
        </p:nvSpPr>
        <p:spPr bwMode="auto">
          <a:xfrm>
            <a:off x="1503363" y="626110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KEY FIGURES &amp;</a:t>
            </a:r>
          </a:p>
          <a:p>
            <a:pPr algn="ctr"/>
            <a:r>
              <a:rPr lang="de-DE" sz="900" b="1">
                <a:solidFill>
                  <a:schemeClr val="bg1"/>
                </a:solidFill>
              </a:rPr>
              <a:t>ADDED VALUE</a:t>
            </a:r>
          </a:p>
        </p:txBody>
      </p:sp>
      <p:pic>
        <p:nvPicPr>
          <p:cNvPr id="52229" name="Picture 5" descr="WtE-Entwurf_ABRY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4675" y="800100"/>
            <a:ext cx="8029575" cy="504031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11A0F8-9E22-4EC0-BE9C-B9101EBD0F3E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54274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CORE &amp; GROW MARKET </a:t>
            </a:r>
            <a:endParaRPr lang="de-DE" smtClean="0"/>
          </a:p>
        </p:txBody>
      </p:sp>
      <p:sp>
        <p:nvSpPr>
          <p:cNvPr id="54276" name="AutoShape 3"/>
          <p:cNvSpPr>
            <a:spLocks noChangeArrowheads="1"/>
          </p:cNvSpPr>
          <p:nvPr/>
        </p:nvSpPr>
        <p:spPr bwMode="auto">
          <a:xfrm>
            <a:off x="2684463" y="626110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CORE &amp; GROW</a:t>
            </a:r>
          </a:p>
          <a:p>
            <a:pPr algn="ctr"/>
            <a:r>
              <a:rPr lang="de-DE" sz="900" b="1">
                <a:solidFill>
                  <a:schemeClr val="bg1"/>
                </a:solidFill>
              </a:rPr>
              <a:t>MARKET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/>
          <a:srcRect l="368" t="10384" r="3986" b="22156"/>
          <a:stretch>
            <a:fillRect/>
          </a:stretch>
        </p:blipFill>
        <p:spPr bwMode="auto">
          <a:xfrm>
            <a:off x="469900" y="765175"/>
            <a:ext cx="828040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30"/>
          <p:cNvSpPr txBox="1">
            <a:spLocks noChangeArrowheads="1"/>
          </p:cNvSpPr>
          <p:nvPr/>
        </p:nvSpPr>
        <p:spPr bwMode="auto">
          <a:xfrm>
            <a:off x="2252663" y="1293813"/>
            <a:ext cx="5186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/>
              <a:t>in total approx. 495 facilities and approx. 83,50 Mio. mg/a</a:t>
            </a:r>
          </a:p>
        </p:txBody>
      </p:sp>
      <p:graphicFrame>
        <p:nvGraphicFramePr>
          <p:cNvPr id="55388" name="Group 92"/>
          <p:cNvGraphicFramePr>
            <a:graphicFrameLocks noGrp="1"/>
          </p:cNvGraphicFramePr>
          <p:nvPr/>
        </p:nvGraphicFramePr>
        <p:xfrm>
          <a:off x="423863" y="4581525"/>
          <a:ext cx="8288337" cy="1260475"/>
        </p:xfrm>
        <a:graphic>
          <a:graphicData uri="http://schemas.openxmlformats.org/drawingml/2006/table">
            <a:tbl>
              <a:tblPr/>
              <a:tblGrid>
                <a:gridCol w="936625"/>
                <a:gridCol w="479425"/>
                <a:gridCol w="479425"/>
                <a:gridCol w="479425"/>
                <a:gridCol w="395287"/>
                <a:gridCol w="395288"/>
                <a:gridCol w="395287"/>
                <a:gridCol w="395288"/>
                <a:gridCol w="403225"/>
                <a:gridCol w="412750"/>
                <a:gridCol w="395287"/>
                <a:gridCol w="395288"/>
                <a:gridCol w="395287"/>
                <a:gridCol w="403225"/>
                <a:gridCol w="412750"/>
                <a:gridCol w="395288"/>
                <a:gridCol w="395287"/>
                <a:gridCol w="395288"/>
                <a:gridCol w="328612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UK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NL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DK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of plants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cap. Mt/a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26,8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6,10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361" name="Rectangle 113"/>
          <p:cNvSpPr>
            <a:spLocks noChangeArrowheads="1"/>
          </p:cNvSpPr>
          <p:nvPr/>
        </p:nvSpPr>
        <p:spPr bwMode="auto">
          <a:xfrm>
            <a:off x="1439863" y="1557338"/>
            <a:ext cx="323850" cy="28813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91DBC7-935B-4E83-A78F-08CE1F2E2589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56322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CORE &amp; GROW MARKET</a:t>
            </a:r>
            <a:endParaRPr lang="de-DE" smtClean="0"/>
          </a:p>
        </p:txBody>
      </p:sp>
      <p:sp>
        <p:nvSpPr>
          <p:cNvPr id="56324" name="AutoShape 3"/>
          <p:cNvSpPr>
            <a:spLocks noChangeArrowheads="1"/>
          </p:cNvSpPr>
          <p:nvPr/>
        </p:nvSpPr>
        <p:spPr bwMode="auto">
          <a:xfrm>
            <a:off x="2684463" y="626110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CORE &amp; GROW</a:t>
            </a:r>
          </a:p>
          <a:p>
            <a:pPr algn="ctr"/>
            <a:r>
              <a:rPr lang="de-DE" sz="900" b="1">
                <a:solidFill>
                  <a:schemeClr val="bg1"/>
                </a:solidFill>
              </a:rPr>
              <a:t>MARKET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/>
          <a:srcRect l="1393" t="17908" r="984" b="2783"/>
          <a:stretch>
            <a:fillRect/>
          </a:stretch>
        </p:blipFill>
        <p:spPr bwMode="auto">
          <a:xfrm>
            <a:off x="323850" y="671513"/>
            <a:ext cx="835025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90"/>
          <p:cNvSpPr txBox="1">
            <a:spLocks noChangeArrowheads="1"/>
          </p:cNvSpPr>
          <p:nvPr/>
        </p:nvSpPr>
        <p:spPr bwMode="auto">
          <a:xfrm>
            <a:off x="1444625" y="717550"/>
            <a:ext cx="72294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u="sng"/>
              <a:t>Existing and ordered WtE Cap. in Central &amp; Eastern Europe and further markets</a:t>
            </a:r>
          </a:p>
          <a:p>
            <a:pPr algn="ctr">
              <a:spcBef>
                <a:spcPct val="50000"/>
              </a:spcBef>
            </a:pPr>
            <a:r>
              <a:rPr lang="en-US" sz="1400" b="1" i="1" u="sng"/>
              <a:t>in total approx. 18 facilities and approx. 4,03 Mio. mg/a</a:t>
            </a:r>
          </a:p>
        </p:txBody>
      </p:sp>
      <p:graphicFrame>
        <p:nvGraphicFramePr>
          <p:cNvPr id="57442" name="Group 98"/>
          <p:cNvGraphicFramePr>
            <a:graphicFrameLocks noGrp="1"/>
          </p:cNvGraphicFramePr>
          <p:nvPr>
            <p:ph idx="1"/>
          </p:nvPr>
        </p:nvGraphicFramePr>
        <p:xfrm>
          <a:off x="395288" y="4616450"/>
          <a:ext cx="8320087" cy="1371600"/>
        </p:xfrm>
        <a:graphic>
          <a:graphicData uri="http://schemas.openxmlformats.org/drawingml/2006/table">
            <a:tbl>
              <a:tblPr/>
              <a:tblGrid>
                <a:gridCol w="884237"/>
                <a:gridCol w="403225"/>
                <a:gridCol w="387350"/>
                <a:gridCol w="395288"/>
                <a:gridCol w="403225"/>
                <a:gridCol w="412750"/>
                <a:gridCol w="479425"/>
                <a:gridCol w="395287"/>
                <a:gridCol w="412750"/>
                <a:gridCol w="479425"/>
                <a:gridCol w="395288"/>
                <a:gridCol w="403225"/>
                <a:gridCol w="395287"/>
                <a:gridCol w="395288"/>
                <a:gridCol w="403225"/>
                <a:gridCol w="479425"/>
                <a:gridCol w="379412"/>
                <a:gridCol w="420688"/>
                <a:gridCol w="395287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Country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RU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TR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PL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UA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RO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HU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BG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CZ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YU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LV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MK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of plants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cap. Mt/a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1,4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0,4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0,53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409" name="Rectangle 173"/>
          <p:cNvSpPr>
            <a:spLocks noChangeArrowheads="1"/>
          </p:cNvSpPr>
          <p:nvPr/>
        </p:nvSpPr>
        <p:spPr bwMode="auto">
          <a:xfrm>
            <a:off x="1014413" y="671513"/>
            <a:ext cx="323850" cy="32623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0" name="Rectangle 174"/>
          <p:cNvSpPr>
            <a:spLocks noChangeArrowheads="1"/>
          </p:cNvSpPr>
          <p:nvPr/>
        </p:nvSpPr>
        <p:spPr bwMode="auto">
          <a:xfrm>
            <a:off x="1866900" y="2349500"/>
            <a:ext cx="323850" cy="15843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1" name="Rectangle 175"/>
          <p:cNvSpPr>
            <a:spLocks noChangeArrowheads="1"/>
          </p:cNvSpPr>
          <p:nvPr/>
        </p:nvSpPr>
        <p:spPr bwMode="auto">
          <a:xfrm>
            <a:off x="1435100" y="1628775"/>
            <a:ext cx="328613" cy="2305050"/>
          </a:xfrm>
          <a:prstGeom prst="rect">
            <a:avLst/>
          </a:prstGeom>
          <a:noFill/>
          <a:ln w="1905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2" name="Rectangle 176"/>
          <p:cNvSpPr>
            <a:spLocks noChangeArrowheads="1"/>
          </p:cNvSpPr>
          <p:nvPr/>
        </p:nvSpPr>
        <p:spPr bwMode="auto">
          <a:xfrm>
            <a:off x="2298700" y="2349500"/>
            <a:ext cx="328613" cy="1584325"/>
          </a:xfrm>
          <a:prstGeom prst="rect">
            <a:avLst/>
          </a:prstGeom>
          <a:noFill/>
          <a:ln w="1905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3" name="Rectangle 177"/>
          <p:cNvSpPr>
            <a:spLocks noChangeArrowheads="1"/>
          </p:cNvSpPr>
          <p:nvPr/>
        </p:nvSpPr>
        <p:spPr bwMode="auto">
          <a:xfrm>
            <a:off x="2730500" y="2708275"/>
            <a:ext cx="328613" cy="1225550"/>
          </a:xfrm>
          <a:prstGeom prst="rect">
            <a:avLst/>
          </a:prstGeom>
          <a:noFill/>
          <a:ln w="1905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4" name="Rectangle 178"/>
          <p:cNvSpPr>
            <a:spLocks noChangeArrowheads="1"/>
          </p:cNvSpPr>
          <p:nvPr/>
        </p:nvSpPr>
        <p:spPr bwMode="auto">
          <a:xfrm>
            <a:off x="3163888" y="2852738"/>
            <a:ext cx="328612" cy="1081087"/>
          </a:xfrm>
          <a:prstGeom prst="rect">
            <a:avLst/>
          </a:prstGeom>
          <a:noFill/>
          <a:ln w="1905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415" name="Rectangle 179"/>
          <p:cNvSpPr>
            <a:spLocks noChangeArrowheads="1"/>
          </p:cNvSpPr>
          <p:nvPr/>
        </p:nvSpPr>
        <p:spPr bwMode="auto">
          <a:xfrm>
            <a:off x="3954463" y="2852738"/>
            <a:ext cx="328612" cy="1081087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nummernplatzhalter 3"/>
          <p:cNvSpPr txBox="1">
            <a:spLocks noGrp="1"/>
          </p:cNvSpPr>
          <p:nvPr/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fld id="{955A67E3-82A8-4A44-AA25-434D1E689E7E}" type="slidenum">
              <a:rPr lang="de-DE" sz="800" b="1"/>
              <a:pPr algn="r"/>
              <a:t>14</a:t>
            </a:fld>
            <a:endParaRPr lang="de-DE" sz="800" b="1"/>
          </a:p>
        </p:txBody>
      </p:sp>
      <p:sp>
        <p:nvSpPr>
          <p:cNvPr id="58370" name="Fußzeilenplatzhalter 4"/>
          <p:cNvSpPr txBox="1">
            <a:spLocks noGrp="1"/>
          </p:cNvSpPr>
          <p:nvPr/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r>
              <a:rPr lang="de-DE" sz="800"/>
              <a:t>© STRABAG SE 10/2011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5076825" cy="365125"/>
          </a:xfrm>
        </p:spPr>
        <p:txBody>
          <a:bodyPr/>
          <a:lstStyle/>
          <a:p>
            <a:pPr eaLnBrk="1" hangingPunct="1"/>
            <a:r>
              <a:rPr lang="de-DE" smtClean="0"/>
              <a:t>GRATE COMBSUTION Technology</a:t>
            </a:r>
            <a:endParaRPr lang="en-US" smtClean="0"/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431800" y="871538"/>
            <a:ext cx="8202613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General scheme – air cooled reciprocating grate</a:t>
            </a:r>
          </a:p>
        </p:txBody>
      </p:sp>
      <p:sp>
        <p:nvSpPr>
          <p:cNvPr id="58374" name="Text Box 394"/>
          <p:cNvSpPr txBox="1">
            <a:spLocks noChangeArrowheads="1"/>
          </p:cNvSpPr>
          <p:nvPr/>
        </p:nvSpPr>
        <p:spPr bwMode="auto">
          <a:xfrm>
            <a:off x="5603875" y="279400"/>
            <a:ext cx="2747963" cy="32702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</p:spPr>
        <p:txBody>
          <a:bodyPr lIns="79349" tIns="39674" rIns="79349" bIns="39674">
            <a:spAutoFit/>
          </a:bodyPr>
          <a:lstStyle/>
          <a:p>
            <a:pPr algn="ctr" defTabSz="793750"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TKTypeBold"/>
              </a:rPr>
              <a:t>ThyssenKrupp</a:t>
            </a:r>
          </a:p>
        </p:txBody>
      </p:sp>
      <p:pic>
        <p:nvPicPr>
          <p:cNvPr id="58375" name="Picture 12" descr="300px-ThyssenKrupp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8350" y="188913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95557" name="Rost Bewegung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97438" y="2049463"/>
            <a:ext cx="3736975" cy="28908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8377" name="Text Box 8"/>
          <p:cNvSpPr txBox="1">
            <a:spLocks noChangeArrowheads="1"/>
          </p:cNvSpPr>
          <p:nvPr/>
        </p:nvSpPr>
        <p:spPr bwMode="auto">
          <a:xfrm>
            <a:off x="4822825" y="1984375"/>
            <a:ext cx="1954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latin typeface="TKTypeMedium"/>
              </a:rPr>
              <a:t>Grate bars (movable)</a:t>
            </a:r>
          </a:p>
        </p:txBody>
      </p:sp>
      <p:sp>
        <p:nvSpPr>
          <p:cNvPr id="58378" name="Text Box 9"/>
          <p:cNvSpPr txBox="1">
            <a:spLocks noChangeArrowheads="1"/>
          </p:cNvSpPr>
          <p:nvPr/>
        </p:nvSpPr>
        <p:spPr bwMode="auto">
          <a:xfrm>
            <a:off x="6786563" y="2062163"/>
            <a:ext cx="1920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latin typeface="TKTypeMedium"/>
              </a:rPr>
              <a:t>Grate bars (fix)</a:t>
            </a:r>
          </a:p>
        </p:txBody>
      </p:sp>
      <p:sp>
        <p:nvSpPr>
          <p:cNvPr id="58379" name="Text Box 10"/>
          <p:cNvSpPr txBox="1">
            <a:spLocks noChangeArrowheads="1"/>
          </p:cNvSpPr>
          <p:nvPr/>
        </p:nvSpPr>
        <p:spPr bwMode="auto">
          <a:xfrm>
            <a:off x="4845050" y="2517775"/>
            <a:ext cx="1022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latin typeface="TKTypeMedium"/>
              </a:rPr>
              <a:t>Grate table</a:t>
            </a:r>
          </a:p>
        </p:txBody>
      </p:sp>
      <p:sp>
        <p:nvSpPr>
          <p:cNvPr id="58380" name="Text Box 11"/>
          <p:cNvSpPr txBox="1">
            <a:spLocks noChangeArrowheads="1"/>
          </p:cNvSpPr>
          <p:nvPr/>
        </p:nvSpPr>
        <p:spPr bwMode="auto">
          <a:xfrm>
            <a:off x="4865688" y="4425950"/>
            <a:ext cx="158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latin typeface="TKTypeMedium"/>
              </a:rPr>
              <a:t>Hydraulical cylinder</a:t>
            </a:r>
          </a:p>
        </p:txBody>
      </p:sp>
      <p:sp>
        <p:nvSpPr>
          <p:cNvPr id="58381" name="Text Box 12"/>
          <p:cNvSpPr txBox="1">
            <a:spLocks noChangeArrowheads="1"/>
          </p:cNvSpPr>
          <p:nvPr/>
        </p:nvSpPr>
        <p:spPr bwMode="auto">
          <a:xfrm>
            <a:off x="4899025" y="4006850"/>
            <a:ext cx="1060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latin typeface="TKTypeMedium"/>
              </a:rPr>
              <a:t>Bearing</a:t>
            </a:r>
          </a:p>
        </p:txBody>
      </p:sp>
      <p:sp>
        <p:nvSpPr>
          <p:cNvPr id="58382" name="Line 13"/>
          <p:cNvSpPr>
            <a:spLocks noChangeShapeType="1"/>
          </p:cNvSpPr>
          <p:nvPr/>
        </p:nvSpPr>
        <p:spPr bwMode="auto">
          <a:xfrm flipV="1">
            <a:off x="5538788" y="4046538"/>
            <a:ext cx="368300" cy="12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83" name="Line 14"/>
          <p:cNvSpPr>
            <a:spLocks noChangeShapeType="1"/>
          </p:cNvSpPr>
          <p:nvPr/>
        </p:nvSpPr>
        <p:spPr bwMode="auto">
          <a:xfrm flipV="1">
            <a:off x="6046788" y="4389438"/>
            <a:ext cx="247650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84" name="Line 15"/>
          <p:cNvSpPr>
            <a:spLocks noChangeShapeType="1"/>
          </p:cNvSpPr>
          <p:nvPr/>
        </p:nvSpPr>
        <p:spPr bwMode="auto">
          <a:xfrm flipH="1" flipV="1">
            <a:off x="5246688" y="2751138"/>
            <a:ext cx="971550" cy="603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85" name="Line 16"/>
          <p:cNvSpPr>
            <a:spLocks noChangeShapeType="1"/>
          </p:cNvSpPr>
          <p:nvPr/>
        </p:nvSpPr>
        <p:spPr bwMode="auto">
          <a:xfrm flipH="1" flipV="1">
            <a:off x="6326188" y="2249488"/>
            <a:ext cx="312737" cy="165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86" name="Line 17"/>
          <p:cNvSpPr>
            <a:spLocks noChangeShapeType="1"/>
          </p:cNvSpPr>
          <p:nvPr/>
        </p:nvSpPr>
        <p:spPr bwMode="auto">
          <a:xfrm flipV="1">
            <a:off x="6999288" y="2281238"/>
            <a:ext cx="304800" cy="168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pic>
        <p:nvPicPr>
          <p:cNvPr id="58387" name="Picture 28" descr="40_Grafik_Ro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" y="2276475"/>
            <a:ext cx="38385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8" name="Oval 29"/>
          <p:cNvSpPr>
            <a:spLocks noChangeAspect="1" noChangeArrowheads="1"/>
          </p:cNvSpPr>
          <p:nvPr/>
        </p:nvSpPr>
        <p:spPr bwMode="auto">
          <a:xfrm>
            <a:off x="2108200" y="2306638"/>
            <a:ext cx="479425" cy="371475"/>
          </a:xfrm>
          <a:prstGeom prst="ellipse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Control</a:t>
            </a:r>
          </a:p>
          <a:p>
            <a:pPr algn="ctr" eaLnBrk="0" hangingPunct="0"/>
            <a:r>
              <a:rPr lang="en-US" sz="700">
                <a:latin typeface="TKTypeMedium"/>
              </a:rPr>
              <a:t>Concept</a:t>
            </a:r>
          </a:p>
        </p:txBody>
      </p:sp>
      <p:sp>
        <p:nvSpPr>
          <p:cNvPr id="58389" name="Rectangle 30"/>
          <p:cNvSpPr>
            <a:spLocks noChangeArrowheads="1"/>
          </p:cNvSpPr>
          <p:nvPr/>
        </p:nvSpPr>
        <p:spPr bwMode="auto">
          <a:xfrm>
            <a:off x="3044825" y="3084513"/>
            <a:ext cx="633413" cy="238125"/>
          </a:xfrm>
          <a:prstGeom prst="rect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Secondary Air </a:t>
            </a:r>
          </a:p>
          <a:p>
            <a:pPr algn="ctr" eaLnBrk="0" hangingPunct="0"/>
            <a:r>
              <a:rPr lang="en-US" sz="700">
                <a:latin typeface="TKTypeMedium"/>
              </a:rPr>
              <a:t>System</a:t>
            </a:r>
            <a:endParaRPr lang="en-US" sz="1400">
              <a:latin typeface="TKTypeMedium"/>
            </a:endParaRPr>
          </a:p>
        </p:txBody>
      </p:sp>
      <p:sp>
        <p:nvSpPr>
          <p:cNvPr id="58390" name="AutoShape 31"/>
          <p:cNvSpPr>
            <a:spLocks noChangeArrowheads="1"/>
          </p:cNvSpPr>
          <p:nvPr/>
        </p:nvSpPr>
        <p:spPr bwMode="auto">
          <a:xfrm>
            <a:off x="2767013" y="2687638"/>
            <a:ext cx="700087" cy="25241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Post Combustion</a:t>
            </a:r>
          </a:p>
          <a:p>
            <a:pPr algn="ctr" eaLnBrk="0" hangingPunct="0"/>
            <a:r>
              <a:rPr lang="en-US" sz="700">
                <a:latin typeface="TKTypeMedium"/>
              </a:rPr>
              <a:t>Chamber</a:t>
            </a:r>
          </a:p>
        </p:txBody>
      </p:sp>
      <p:sp>
        <p:nvSpPr>
          <p:cNvPr id="58391" name="AutoShape 32"/>
          <p:cNvSpPr>
            <a:spLocks noChangeArrowheads="1"/>
          </p:cNvSpPr>
          <p:nvPr/>
        </p:nvSpPr>
        <p:spPr bwMode="auto">
          <a:xfrm>
            <a:off x="2925763" y="3460750"/>
            <a:ext cx="638175" cy="24765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Combustion </a:t>
            </a:r>
          </a:p>
          <a:p>
            <a:pPr algn="ctr" eaLnBrk="0" hangingPunct="0"/>
            <a:r>
              <a:rPr lang="en-US" sz="700">
                <a:latin typeface="TKTypeMedium"/>
              </a:rPr>
              <a:t>Chamber</a:t>
            </a:r>
          </a:p>
        </p:txBody>
      </p:sp>
      <p:sp>
        <p:nvSpPr>
          <p:cNvPr id="58392" name="Rectangle 33"/>
          <p:cNvSpPr>
            <a:spLocks noChangeArrowheads="1"/>
          </p:cNvSpPr>
          <p:nvPr/>
        </p:nvSpPr>
        <p:spPr bwMode="auto">
          <a:xfrm>
            <a:off x="3484563" y="3881438"/>
            <a:ext cx="633412" cy="266700"/>
          </a:xfrm>
          <a:prstGeom prst="rect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Deslager</a:t>
            </a:r>
            <a:endParaRPr lang="en-US" sz="1400">
              <a:latin typeface="TKTypeMedium"/>
            </a:endParaRPr>
          </a:p>
        </p:txBody>
      </p:sp>
      <p:sp>
        <p:nvSpPr>
          <p:cNvPr id="58393" name="Rectangle 34"/>
          <p:cNvSpPr>
            <a:spLocks noChangeArrowheads="1"/>
          </p:cNvSpPr>
          <p:nvPr/>
        </p:nvSpPr>
        <p:spPr bwMode="auto">
          <a:xfrm>
            <a:off x="1063625" y="3975100"/>
            <a:ext cx="514350" cy="200025"/>
          </a:xfrm>
          <a:prstGeom prst="rect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Rost</a:t>
            </a:r>
            <a:endParaRPr lang="en-US" sz="1400">
              <a:latin typeface="TKTypeMedium"/>
            </a:endParaRPr>
          </a:p>
        </p:txBody>
      </p:sp>
      <p:sp>
        <p:nvSpPr>
          <p:cNvPr id="58394" name="Rectangle 35"/>
          <p:cNvSpPr>
            <a:spLocks noChangeArrowheads="1"/>
          </p:cNvSpPr>
          <p:nvPr/>
        </p:nvSpPr>
        <p:spPr bwMode="auto">
          <a:xfrm>
            <a:off x="1065213" y="4572000"/>
            <a:ext cx="514350" cy="238125"/>
          </a:xfrm>
          <a:prstGeom prst="rect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Promary Air</a:t>
            </a:r>
          </a:p>
          <a:p>
            <a:pPr algn="ctr" eaLnBrk="0" hangingPunct="0"/>
            <a:r>
              <a:rPr lang="en-US" sz="700">
                <a:latin typeface="TKTypeMedium"/>
              </a:rPr>
              <a:t> System</a:t>
            </a:r>
          </a:p>
        </p:txBody>
      </p:sp>
      <p:sp>
        <p:nvSpPr>
          <p:cNvPr id="58395" name="Rectangle 36"/>
          <p:cNvSpPr>
            <a:spLocks noChangeArrowheads="1"/>
          </p:cNvSpPr>
          <p:nvPr/>
        </p:nvSpPr>
        <p:spPr bwMode="auto">
          <a:xfrm>
            <a:off x="1527175" y="2338388"/>
            <a:ext cx="547688" cy="238125"/>
          </a:xfrm>
          <a:prstGeom prst="rect">
            <a:avLst/>
          </a:prstGeom>
          <a:solidFill>
            <a:srgbClr val="C0C0C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700">
                <a:latin typeface="TKTypeMedium"/>
              </a:rPr>
              <a:t>Feeding </a:t>
            </a:r>
          </a:p>
          <a:p>
            <a:pPr algn="ctr" eaLnBrk="0" hangingPunct="0"/>
            <a:r>
              <a:rPr lang="en-US" sz="700">
                <a:latin typeface="TKTypeMedium"/>
              </a:rPr>
              <a:t>System</a:t>
            </a:r>
          </a:p>
        </p:txBody>
      </p:sp>
      <p:sp>
        <p:nvSpPr>
          <p:cNvPr id="58396" name="Line 37"/>
          <p:cNvSpPr>
            <a:spLocks noChangeShapeType="1"/>
          </p:cNvSpPr>
          <p:nvPr/>
        </p:nvSpPr>
        <p:spPr bwMode="auto">
          <a:xfrm flipH="1">
            <a:off x="1528763" y="2578100"/>
            <a:ext cx="257175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97" name="Line 38"/>
          <p:cNvSpPr>
            <a:spLocks noChangeShapeType="1"/>
          </p:cNvSpPr>
          <p:nvPr/>
        </p:nvSpPr>
        <p:spPr bwMode="auto">
          <a:xfrm flipH="1">
            <a:off x="2335213" y="2817813"/>
            <a:ext cx="423862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98" name="Line 39"/>
          <p:cNvSpPr>
            <a:spLocks noChangeShapeType="1"/>
          </p:cNvSpPr>
          <p:nvPr/>
        </p:nvSpPr>
        <p:spPr bwMode="auto">
          <a:xfrm flipH="1">
            <a:off x="2692400" y="3213100"/>
            <a:ext cx="35242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399" name="Line 40"/>
          <p:cNvSpPr>
            <a:spLocks noChangeShapeType="1"/>
          </p:cNvSpPr>
          <p:nvPr/>
        </p:nvSpPr>
        <p:spPr bwMode="auto">
          <a:xfrm flipH="1">
            <a:off x="2579688" y="3595688"/>
            <a:ext cx="342900" cy="128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400" name="Line 41"/>
          <p:cNvSpPr>
            <a:spLocks noChangeShapeType="1"/>
          </p:cNvSpPr>
          <p:nvPr/>
        </p:nvSpPr>
        <p:spPr bwMode="auto">
          <a:xfrm flipH="1">
            <a:off x="3532188" y="4152900"/>
            <a:ext cx="200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401" name="Line 42"/>
          <p:cNvSpPr>
            <a:spLocks noChangeShapeType="1"/>
          </p:cNvSpPr>
          <p:nvPr/>
        </p:nvSpPr>
        <p:spPr bwMode="auto">
          <a:xfrm flipV="1">
            <a:off x="1579563" y="3990975"/>
            <a:ext cx="542925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402" name="Line 43"/>
          <p:cNvSpPr>
            <a:spLocks noChangeShapeType="1"/>
          </p:cNvSpPr>
          <p:nvPr/>
        </p:nvSpPr>
        <p:spPr bwMode="auto">
          <a:xfrm flipV="1">
            <a:off x="1576388" y="4378325"/>
            <a:ext cx="7620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sm"/>
          </a:ln>
        </p:spPr>
        <p:txBody>
          <a:bodyPr wrap="none"/>
          <a:lstStyle/>
          <a:p>
            <a:endParaRPr lang="de-DE"/>
          </a:p>
        </p:txBody>
      </p:sp>
      <p:sp>
        <p:nvSpPr>
          <p:cNvPr id="58403" name="Text Box 7"/>
          <p:cNvSpPr txBox="1">
            <a:spLocks noChangeArrowheads="1"/>
          </p:cNvSpPr>
          <p:nvPr/>
        </p:nvSpPr>
        <p:spPr bwMode="auto">
          <a:xfrm>
            <a:off x="431800" y="1663700"/>
            <a:ext cx="3819525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General plant view</a:t>
            </a:r>
          </a:p>
        </p:txBody>
      </p:sp>
      <p:sp>
        <p:nvSpPr>
          <p:cNvPr id="58404" name="Text Box 7"/>
          <p:cNvSpPr txBox="1">
            <a:spLocks noChangeArrowheads="1"/>
          </p:cNvSpPr>
          <p:nvPr/>
        </p:nvSpPr>
        <p:spPr bwMode="auto">
          <a:xfrm>
            <a:off x="4895850" y="5202238"/>
            <a:ext cx="3776663" cy="5667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Standard grate module</a:t>
            </a:r>
          </a:p>
          <a:p>
            <a:pPr algn="ctr"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System „Xervon Energy“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95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295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9555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9555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nummernplatzhalter 3"/>
          <p:cNvSpPr txBox="1">
            <a:spLocks noGrp="1"/>
          </p:cNvSpPr>
          <p:nvPr/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fld id="{DE7058E1-C26E-4B55-96BA-516D88BEBFB8}" type="slidenum">
              <a:rPr lang="de-DE" sz="800" b="1"/>
              <a:pPr algn="r"/>
              <a:t>15</a:t>
            </a:fld>
            <a:endParaRPr lang="de-DE" sz="800" b="1"/>
          </a:p>
        </p:txBody>
      </p:sp>
      <p:sp>
        <p:nvSpPr>
          <p:cNvPr id="60418" name="Fußzeilenplatzhalter 4"/>
          <p:cNvSpPr txBox="1">
            <a:spLocks noGrp="1"/>
          </p:cNvSpPr>
          <p:nvPr/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r>
              <a:rPr lang="de-DE" sz="800"/>
              <a:t>© STRABAG SE 10/2011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4691063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– MSZ3 MOSCOW</a:t>
            </a: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323850" y="836613"/>
            <a:ext cx="3997325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Project data</a:t>
            </a:r>
          </a:p>
        </p:txBody>
      </p:sp>
      <p:sp>
        <p:nvSpPr>
          <p:cNvPr id="60422" name="Text Box 394"/>
          <p:cNvSpPr txBox="1">
            <a:spLocks noChangeArrowheads="1"/>
          </p:cNvSpPr>
          <p:nvPr/>
        </p:nvSpPr>
        <p:spPr bwMode="auto">
          <a:xfrm>
            <a:off x="5603875" y="279400"/>
            <a:ext cx="2747963" cy="327025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</p:spPr>
        <p:txBody>
          <a:bodyPr lIns="79349" tIns="39674" rIns="79349" bIns="39674">
            <a:spAutoFit/>
          </a:bodyPr>
          <a:lstStyle/>
          <a:p>
            <a:pPr algn="ctr" defTabSz="793750"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TKTypeBold"/>
              </a:rPr>
              <a:t>ThyssenKrupp</a:t>
            </a:r>
          </a:p>
        </p:txBody>
      </p:sp>
      <p:pic>
        <p:nvPicPr>
          <p:cNvPr id="60423" name="Picture 12" descr="300px-ThyssenKrupp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188913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Rectangle 5"/>
          <p:cNvSpPr>
            <a:spLocks noChangeArrowheads="1"/>
          </p:cNvSpPr>
          <p:nvPr/>
        </p:nvSpPr>
        <p:spPr bwMode="auto">
          <a:xfrm>
            <a:off x="347663" y="1376363"/>
            <a:ext cx="35766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 b="1">
                <a:latin typeface="TKTypeMedium"/>
                <a:cs typeface="Arial" charset="0"/>
              </a:rPr>
              <a:t>Realization</a:t>
            </a:r>
            <a:r>
              <a:rPr lang="en-GB" sz="1600">
                <a:latin typeface="TKTypeMedium"/>
                <a:cs typeface="Arial" charset="0"/>
              </a:rPr>
              <a:t>	2004 - 2008</a:t>
            </a:r>
          </a:p>
          <a:p>
            <a:pPr eaLnBrk="0" hangingPunct="0"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 b="1">
                <a:latin typeface="TKTypeMedium"/>
                <a:cs typeface="Arial" charset="0"/>
              </a:rPr>
              <a:t>Scope: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New firing system </a:t>
            </a:r>
            <a:r>
              <a:rPr lang="en-GB" sz="1600">
                <a:latin typeface="TKTypeMedium"/>
              </a:rPr>
              <a:t>incl.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</a:rPr>
              <a:t> </a:t>
            </a:r>
            <a:r>
              <a:rPr lang="en-GB" sz="1600">
                <a:latin typeface="TKTypeMedium"/>
                <a:cs typeface="Arial" charset="0"/>
              </a:rPr>
              <a:t>air cooled moving grate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ignition and auxiliary firing system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Municipal solid waste &amp; natural gas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2 lines with a capacity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Boiler			2 x 46 MW</a:t>
            </a:r>
            <a:r>
              <a:rPr lang="en-GB" sz="1600" baseline="-25000">
                <a:latin typeface="TKTypeMedium"/>
                <a:cs typeface="Arial" charset="0"/>
              </a:rPr>
              <a:t>th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 baseline="-25000">
                <a:latin typeface="TKTypeMedium"/>
                <a:cs typeface="Arial" charset="0"/>
              </a:rPr>
              <a:t> </a:t>
            </a:r>
            <a:r>
              <a:rPr lang="en-GB" sz="1600">
                <a:latin typeface="TKTypeMedium"/>
                <a:cs typeface="Arial" charset="0"/>
              </a:rPr>
              <a:t>Steam flow:			2 x 58 Mg/h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Operating</a:t>
            </a:r>
            <a:r>
              <a:rPr lang="en-US" sz="1600">
                <a:latin typeface="TKTypeMedium"/>
                <a:cs typeface="Arial" charset="0"/>
              </a:rPr>
              <a:t> pressure</a:t>
            </a:r>
            <a:r>
              <a:rPr lang="en-GB" sz="1600">
                <a:latin typeface="TKTypeMedium"/>
                <a:cs typeface="Arial" charset="0"/>
              </a:rPr>
              <a:t>	37 bar</a:t>
            </a:r>
          </a:p>
          <a:p>
            <a:pPr eaLnBrk="0" hangingPunct="0">
              <a:buClr>
                <a:schemeClr val="folHlink"/>
              </a:buClr>
              <a:buSzPct val="75000"/>
              <a:buFont typeface="Wingdings" pitchFamily="2" charset="2"/>
              <a:buChar char="n"/>
              <a:tabLst>
                <a:tab pos="1428750" algn="l"/>
                <a:tab pos="1803400" algn="l"/>
                <a:tab pos="2092325" algn="l"/>
                <a:tab pos="3708400" algn="l"/>
                <a:tab pos="4184650" algn="l"/>
              </a:tabLst>
            </a:pPr>
            <a:r>
              <a:rPr lang="en-GB" sz="1600">
                <a:latin typeface="TKTypeMedium"/>
                <a:cs typeface="Arial" charset="0"/>
              </a:rPr>
              <a:t> S</a:t>
            </a:r>
            <a:r>
              <a:rPr lang="en-US" sz="1600">
                <a:latin typeface="TKTypeMedium"/>
                <a:cs typeface="Arial" charset="0"/>
              </a:rPr>
              <a:t>team temperature</a:t>
            </a:r>
            <a:r>
              <a:rPr lang="en-GB" sz="1600">
                <a:latin typeface="TKTypeMedium"/>
                <a:cs typeface="Arial" charset="0"/>
              </a:rPr>
              <a:t>	360 °C</a:t>
            </a:r>
          </a:p>
        </p:txBody>
      </p:sp>
      <p:pic>
        <p:nvPicPr>
          <p:cNvPr id="60425" name="Picture 4" descr="~AUT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638" y="836613"/>
            <a:ext cx="39751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8" descr="MSZ3-Moskau,xy 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4354513"/>
            <a:ext cx="20939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7840" name="Picture 7" descr="MSZ3-Moskau,BK1000 Aufbau 0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0288" y="4354513"/>
            <a:ext cx="20335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0428" name="Picture 17" descr="DSC0018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3875" y="4338638"/>
            <a:ext cx="2112963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AD6CF7-D2D0-4ED6-9817-521738F69C84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6246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- RDF FCB BOILER, 66 MWth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2906713"/>
            <a:ext cx="4249738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323850" y="836613"/>
            <a:ext cx="3997325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Project data</a:t>
            </a:r>
          </a:p>
        </p:txBody>
      </p:sp>
      <p:sp>
        <p:nvSpPr>
          <p:cNvPr id="62471" name="Text Box 8"/>
          <p:cNvSpPr txBox="1">
            <a:spLocks noChangeArrowheads="1"/>
          </p:cNvSpPr>
          <p:nvPr/>
        </p:nvSpPr>
        <p:spPr bwMode="auto">
          <a:xfrm>
            <a:off x="323850" y="1422400"/>
            <a:ext cx="42672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4000" tIns="46800" rIns="90000" bIns="46800"/>
          <a:lstStyle/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GB" sz="1600"/>
              <a:t>Supply, erection and commissioning of a bubbling </a:t>
            </a:r>
            <a:r>
              <a:rPr lang="en-GB" sz="1600" b="1"/>
              <a:t>fluidized bed boiler</a:t>
            </a:r>
            <a:r>
              <a:rPr lang="en-GB" sz="1600"/>
              <a:t> for the combustion of </a:t>
            </a:r>
            <a:r>
              <a:rPr lang="en-GB" sz="1600" b="1"/>
              <a:t>RDF &amp; sewage sludge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GB" sz="1600"/>
              <a:t>Designed for up to 31% of sewage sludge content in the fuel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GB" sz="1600"/>
              <a:t>Modular construction and erection concept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600"/>
              <a:t>Fuel </a:t>
            </a:r>
            <a:r>
              <a:rPr lang="en-GB" sz="1600"/>
              <a:t>treated household- and industrial waste, sewage sludge, screenings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endParaRPr lang="en-GB" sz="1600"/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 b="1"/>
              <a:t>Live-steam output:</a:t>
            </a:r>
            <a:r>
              <a:rPr lang="en-US" sz="1600"/>
              <a:t>	90 Mg/h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 b="1"/>
              <a:t>Live-steam pressure:</a:t>
            </a:r>
            <a:r>
              <a:rPr lang="en-US" sz="1600"/>
              <a:t>	42 bar</a:t>
            </a:r>
            <a:r>
              <a:rPr lang="en-US" sz="1600" baseline="-25000"/>
              <a:t>a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 b="1"/>
              <a:t>Live-steam temperature:</a:t>
            </a:r>
            <a:r>
              <a:rPr lang="en-US" sz="1600"/>
              <a:t>	405 °C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 b="1"/>
              <a:t>Heating value:</a:t>
            </a:r>
            <a:r>
              <a:rPr lang="en-US" sz="1600"/>
              <a:t> 		6 – 13 MJ/kg</a:t>
            </a:r>
          </a:p>
          <a:p>
            <a:pPr marL="177800" indent="-1778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 b="1"/>
              <a:t>Commissioning:</a:t>
            </a:r>
            <a:r>
              <a:rPr lang="de-DE" sz="1600"/>
              <a:t> 		2011</a:t>
            </a:r>
          </a:p>
        </p:txBody>
      </p:sp>
      <p:pic>
        <p:nvPicPr>
          <p:cNvPr id="62472" name="Picture 9" descr="_MG_42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5700" y="836613"/>
            <a:ext cx="1382713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10" descr="_MG_43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5975" y="836613"/>
            <a:ext cx="2881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9" descr="STRABAG_Schriftzu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0538" y="165100"/>
            <a:ext cx="2035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E672D3-438A-41B8-8828-D3DD7F66C178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64514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480175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– WTE EVI EUROPARK</a:t>
            </a:r>
          </a:p>
        </p:txBody>
      </p:sp>
      <p:sp>
        <p:nvSpPr>
          <p:cNvPr id="64516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451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5775" y="1520825"/>
            <a:ext cx="4986338" cy="2087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Char char="n"/>
            </a:pPr>
            <a:r>
              <a:rPr lang="en-US" smtClean="0"/>
              <a:t> In operation :</a:t>
            </a:r>
            <a:r>
              <a:rPr lang="en-US" b="0" smtClean="0"/>
              <a:t>	since 2008, Germany</a:t>
            </a:r>
          </a:p>
          <a:p>
            <a:pPr lvl="1" eaLnBrk="1" hangingPunct="1"/>
            <a:r>
              <a:rPr lang="en-US" b="1" smtClean="0"/>
              <a:t>V&amp;SH scope :</a:t>
            </a:r>
            <a:r>
              <a:rPr lang="en-US" smtClean="0"/>
              <a:t>	Steam Boiler incl. Grate Firing 		System and Auxiliaries</a:t>
            </a:r>
          </a:p>
          <a:p>
            <a:pPr lvl="1" eaLnBrk="1" hangingPunct="1"/>
            <a:r>
              <a:rPr lang="en-US" b="1" smtClean="0"/>
              <a:t>Thermal load :</a:t>
            </a:r>
            <a:r>
              <a:rPr lang="en-US" smtClean="0"/>
              <a:t>	2 x 76 MW (360.000 t/a)</a:t>
            </a:r>
          </a:p>
          <a:p>
            <a:pPr lvl="1" eaLnBrk="1" hangingPunct="1"/>
            <a:r>
              <a:rPr lang="en-US" b="1" smtClean="0"/>
              <a:t>Steam param.:</a:t>
            </a:r>
            <a:r>
              <a:rPr lang="en-US" smtClean="0"/>
              <a:t>	60 bar / 460°C</a:t>
            </a:r>
          </a:p>
          <a:p>
            <a:pPr lvl="1" eaLnBrk="1" hangingPunct="1"/>
            <a:r>
              <a:rPr lang="en-US" b="1" smtClean="0"/>
              <a:t>Electrical outpt.:</a:t>
            </a:r>
            <a:r>
              <a:rPr lang="en-US" smtClean="0"/>
              <a:t>	47 MW</a:t>
            </a:r>
          </a:p>
          <a:p>
            <a:pPr lvl="1" eaLnBrk="1" hangingPunct="1"/>
            <a:r>
              <a:rPr lang="en-US" b="1" smtClean="0"/>
              <a:t>total efficiency:</a:t>
            </a:r>
            <a:r>
              <a:rPr lang="en-US" smtClean="0"/>
              <a:t>	approx. 31%</a:t>
            </a:r>
          </a:p>
        </p:txBody>
      </p:sp>
      <p:pic>
        <p:nvPicPr>
          <p:cNvPr id="645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13" y="908050"/>
            <a:ext cx="2795587" cy="2844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238" y="3897313"/>
            <a:ext cx="2905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0413" y="3897313"/>
            <a:ext cx="274796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" descr="Luftbild EV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8850" y="3897313"/>
            <a:ext cx="27098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323850" y="873125"/>
            <a:ext cx="5148263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de-DE" sz="1600" b="1">
                <a:solidFill>
                  <a:schemeClr val="tx2"/>
                </a:solidFill>
              </a:rPr>
              <a:t>Project data</a:t>
            </a:r>
          </a:p>
        </p:txBody>
      </p:sp>
      <p:pic>
        <p:nvPicPr>
          <p:cNvPr id="64523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8025" y="163513"/>
            <a:ext cx="17224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EAC0979-86D5-49A0-BD75-378B589F5D8D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66562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661150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– WtE HVC DORTRECHT</a:t>
            </a:r>
          </a:p>
        </p:txBody>
      </p:sp>
      <p:sp>
        <p:nvSpPr>
          <p:cNvPr id="66564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656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800" y="1250950"/>
            <a:ext cx="3965575" cy="1727200"/>
          </a:xfrm>
        </p:spPr>
        <p:txBody>
          <a:bodyPr/>
          <a:lstStyle/>
          <a:p>
            <a:pPr marL="0" indent="0" eaLnBrk="1" hangingPunct="1"/>
            <a:r>
              <a:rPr lang="en-US" smtClean="0"/>
              <a:t>V&amp;SH Scope:</a:t>
            </a:r>
            <a:r>
              <a:rPr lang="en-US" b="0" smtClean="0"/>
              <a:t>	Boiler and Pipe work</a:t>
            </a:r>
          </a:p>
          <a:p>
            <a:pPr marL="0" indent="0" eaLnBrk="1" hangingPunct="1"/>
            <a:r>
              <a:rPr lang="en-US" smtClean="0"/>
              <a:t>Thermal load:</a:t>
            </a:r>
            <a:r>
              <a:rPr lang="en-US" b="0" smtClean="0"/>
              <a:t>	1 x 75 MW</a:t>
            </a:r>
          </a:p>
          <a:p>
            <a:pPr marL="0" indent="0" eaLnBrk="1" hangingPunct="1"/>
            <a:r>
              <a:rPr lang="en-US" smtClean="0"/>
              <a:t>Fuel capacity:</a:t>
            </a:r>
            <a:r>
              <a:rPr lang="en-US" b="0" smtClean="0"/>
              <a:t>	225.000 Mg/a</a:t>
            </a:r>
          </a:p>
          <a:p>
            <a:pPr marL="0" indent="0" eaLnBrk="1" hangingPunct="1"/>
            <a:r>
              <a:rPr lang="en-US" smtClean="0"/>
              <a:t>Steam outpt.:</a:t>
            </a:r>
            <a:r>
              <a:rPr lang="en-US" b="0" smtClean="0"/>
              <a:t>	 1 x 94 Mg/h</a:t>
            </a:r>
          </a:p>
          <a:p>
            <a:pPr marL="0" indent="0" eaLnBrk="1" hangingPunct="1"/>
            <a:r>
              <a:rPr lang="en-US" smtClean="0"/>
              <a:t>Steam paramt.:</a:t>
            </a:r>
            <a:r>
              <a:rPr lang="en-US" b="0" smtClean="0"/>
              <a:t>	42 bar / 400°C</a:t>
            </a:r>
          </a:p>
          <a:p>
            <a:pPr marL="0" indent="0" eaLnBrk="1" hangingPunct="1"/>
            <a:r>
              <a:rPr lang="en-US" smtClean="0"/>
              <a:t>Start of operation:</a:t>
            </a:r>
            <a:r>
              <a:rPr lang="en-US" b="0" smtClean="0"/>
              <a:t>	since 2010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3105150"/>
            <a:ext cx="4427538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950" y="800100"/>
            <a:ext cx="403225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950" y="2316163"/>
            <a:ext cx="40322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431800" y="800100"/>
            <a:ext cx="3965575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de-DE" sz="1600" b="1">
                <a:solidFill>
                  <a:schemeClr val="tx2"/>
                </a:solidFill>
              </a:rPr>
              <a:t>Project data</a:t>
            </a:r>
          </a:p>
        </p:txBody>
      </p:sp>
      <p:pic>
        <p:nvPicPr>
          <p:cNvPr id="66570" name="Picture 11" descr="Kessel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0838" y="4011613"/>
            <a:ext cx="27971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8025" y="163513"/>
            <a:ext cx="17224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DEE3D3B-8023-452C-A1DC-F070231B375A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6861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335713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RETROFIT AVR ROZENBURG</a:t>
            </a:r>
          </a:p>
        </p:txBody>
      </p:sp>
      <p:sp>
        <p:nvSpPr>
          <p:cNvPr id="68612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861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4675" y="1196975"/>
            <a:ext cx="4033838" cy="2052638"/>
          </a:xfrm>
        </p:spPr>
        <p:txBody>
          <a:bodyPr/>
          <a:lstStyle/>
          <a:p>
            <a:pPr marL="0" indent="0" eaLnBrk="1" hangingPunct="1"/>
            <a:r>
              <a:rPr lang="en-US" smtClean="0"/>
              <a:t>Realization:</a:t>
            </a:r>
            <a:r>
              <a:rPr lang="en-US" b="0" smtClean="0"/>
              <a:t>	2005 – 2007</a:t>
            </a:r>
          </a:p>
          <a:p>
            <a:pPr marL="0" indent="0" eaLnBrk="1" hangingPunct="1"/>
            <a:r>
              <a:rPr lang="en-US" smtClean="0"/>
              <a:t>Scope:</a:t>
            </a:r>
          </a:p>
          <a:p>
            <a:pPr marL="0" indent="0" eaLnBrk="1" hangingPunct="1">
              <a:buFont typeface="Wingdings" pitchFamily="2" charset="2"/>
              <a:buChar char="n"/>
            </a:pPr>
            <a:r>
              <a:rPr lang="en-US" b="0" smtClean="0"/>
              <a:t> new design furnace-boiler</a:t>
            </a:r>
          </a:p>
          <a:p>
            <a:pPr marL="0" indent="0" eaLnBrk="1" hangingPunct="1">
              <a:buFont typeface="Wingdings" pitchFamily="2" charset="2"/>
              <a:buChar char="n"/>
            </a:pPr>
            <a:r>
              <a:rPr lang="en-US" b="0" smtClean="0"/>
              <a:t> new inconel cladded walls</a:t>
            </a:r>
          </a:p>
          <a:p>
            <a:pPr marL="0" indent="0" eaLnBrk="1" hangingPunct="1">
              <a:buFont typeface="Wingdings" pitchFamily="2" charset="2"/>
              <a:buChar char="n"/>
            </a:pPr>
            <a:r>
              <a:rPr lang="en-US" b="0" smtClean="0"/>
              <a:t> new SH and ECO, waste feeding system</a:t>
            </a:r>
          </a:p>
          <a:p>
            <a:pPr marL="0" indent="0" eaLnBrk="1" hangingPunct="1">
              <a:buFont typeface="Wingdings" pitchFamily="2" charset="2"/>
              <a:buChar char="n"/>
            </a:pPr>
            <a:r>
              <a:rPr lang="en-US" b="0" smtClean="0"/>
              <a:t> Installation &amp; commissioning</a:t>
            </a:r>
          </a:p>
          <a:p>
            <a:pPr marL="0" indent="0" eaLnBrk="1" hangingPunct="1">
              <a:buFont typeface="Wingdings" pitchFamily="2" charset="2"/>
              <a:buChar char="n"/>
            </a:pPr>
            <a:r>
              <a:rPr lang="en-US" b="0" smtClean="0"/>
              <a:t> 3-shift to minimise downtime</a:t>
            </a:r>
          </a:p>
        </p:txBody>
      </p:sp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298825"/>
            <a:ext cx="39957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803275"/>
            <a:ext cx="1711325" cy="240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6" name="Line 7"/>
          <p:cNvSpPr>
            <a:spLocks noChangeShapeType="1"/>
          </p:cNvSpPr>
          <p:nvPr/>
        </p:nvSpPr>
        <p:spPr bwMode="auto">
          <a:xfrm>
            <a:off x="6659563" y="3321050"/>
            <a:ext cx="0" cy="720725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617" name="Rectangle 8"/>
          <p:cNvSpPr>
            <a:spLocks noChangeArrowheads="1"/>
          </p:cNvSpPr>
          <p:nvPr/>
        </p:nvSpPr>
        <p:spPr bwMode="auto">
          <a:xfrm>
            <a:off x="4751388" y="4159250"/>
            <a:ext cx="3784600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de-DE" sz="1600" b="1"/>
              <a:t>Project tasks:</a:t>
            </a:r>
            <a:endParaRPr lang="en-US" sz="1600" b="1"/>
          </a:p>
          <a:p>
            <a:pPr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minimizing CO emissions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increasing waste throughput </a:t>
            </a:r>
            <a:r>
              <a:rPr lang="en-US" sz="1600">
                <a:sym typeface="Wingdings" pitchFamily="2" charset="2"/>
              </a:rPr>
              <a:t> </a:t>
            </a:r>
            <a:endParaRPr lang="en-US" sz="1600"/>
          </a:p>
          <a:p>
            <a:pPr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increase steam output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from 56 to 70 Mg/h per line</a:t>
            </a:r>
          </a:p>
        </p:txBody>
      </p:sp>
      <p:sp>
        <p:nvSpPr>
          <p:cNvPr id="68618" name="Text Box 11"/>
          <p:cNvSpPr txBox="1">
            <a:spLocks noChangeArrowheads="1"/>
          </p:cNvSpPr>
          <p:nvPr/>
        </p:nvSpPr>
        <p:spPr bwMode="auto">
          <a:xfrm>
            <a:off x="431800" y="728663"/>
            <a:ext cx="4176713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de-DE" sz="1600" b="1">
                <a:solidFill>
                  <a:schemeClr val="tx2"/>
                </a:solidFill>
              </a:rPr>
              <a:t>Project data</a:t>
            </a:r>
          </a:p>
        </p:txBody>
      </p:sp>
      <p:pic>
        <p:nvPicPr>
          <p:cNvPr id="68619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4225" y="163513"/>
            <a:ext cx="17224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6C6B27-1A19-4DE0-9705-7509EDF922FC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307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0724" name="Rectangle 8"/>
          <p:cNvSpPr>
            <a:spLocks noGrp="1" noChangeArrowheads="1"/>
          </p:cNvSpPr>
          <p:nvPr>
            <p:ph type="title"/>
          </p:nvPr>
        </p:nvSpPr>
        <p:spPr>
          <a:xfrm>
            <a:off x="538163" y="615950"/>
            <a:ext cx="1117600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INDEX</a:t>
            </a:r>
            <a:endParaRPr lang="de-DE" smtClean="0">
              <a:solidFill>
                <a:schemeClr val="bg1"/>
              </a:solidFill>
            </a:endParaRPr>
          </a:p>
        </p:txBody>
      </p:sp>
      <p:sp>
        <p:nvSpPr>
          <p:cNvPr id="307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8163" y="1052513"/>
            <a:ext cx="3386137" cy="1476375"/>
          </a:xfrm>
        </p:spPr>
        <p:txBody>
          <a:bodyPr/>
          <a:lstStyle/>
          <a:p>
            <a:pPr marL="0" indent="0" eaLnBrk="1" hangingPunct="1"/>
            <a:r>
              <a:rPr lang="de-DE" smtClean="0">
                <a:solidFill>
                  <a:schemeClr val="bg1"/>
                </a:solidFill>
              </a:rPr>
              <a:t>HISTORY</a:t>
            </a: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de-DE" smtClean="0">
                <a:solidFill>
                  <a:schemeClr val="bg1"/>
                </a:solidFill>
              </a:rPr>
              <a:t>KEY FIG. &amp; ADDED VALUE</a:t>
            </a:r>
          </a:p>
          <a:p>
            <a:pPr marL="0" indent="0" eaLnBrk="1" hangingPunct="1"/>
            <a:r>
              <a:rPr lang="de-DE" smtClean="0">
                <a:solidFill>
                  <a:schemeClr val="bg1"/>
                </a:solidFill>
              </a:rPr>
              <a:t>CORE &amp; GROW MARKET</a:t>
            </a:r>
          </a:p>
          <a:p>
            <a:pPr marL="0" indent="0" eaLnBrk="1" hangingPunct="1"/>
            <a:r>
              <a:rPr lang="de-DE" smtClean="0">
                <a:solidFill>
                  <a:schemeClr val="bg1"/>
                </a:solidFill>
              </a:rPr>
              <a:t>REFERENCES</a:t>
            </a: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de-DE" smtClean="0">
                <a:solidFill>
                  <a:schemeClr val="bg1"/>
                </a:solidFill>
              </a:rPr>
              <a:t>VISIONS</a:t>
            </a:r>
          </a:p>
          <a:p>
            <a:pPr marL="0" indent="0" eaLnBrk="1" hangingPunct="1"/>
            <a:endParaRPr lang="de-DE" smtClean="0">
              <a:solidFill>
                <a:schemeClr val="bg1"/>
              </a:solidFill>
            </a:endParaRPr>
          </a:p>
        </p:txBody>
      </p:sp>
      <p:sp>
        <p:nvSpPr>
          <p:cNvPr id="30726" name="Freeform 4"/>
          <p:cNvSpPr>
            <a:spLocks/>
          </p:cNvSpPr>
          <p:nvPr/>
        </p:nvSpPr>
        <p:spPr bwMode="auto">
          <a:xfrm>
            <a:off x="215900" y="800100"/>
            <a:ext cx="250825" cy="1728788"/>
          </a:xfrm>
          <a:custGeom>
            <a:avLst/>
            <a:gdLst>
              <a:gd name="T0" fmla="*/ 0 w 182"/>
              <a:gd name="T1" fmla="*/ 2147483647 h 1633"/>
              <a:gd name="T2" fmla="*/ 2147483647 w 182"/>
              <a:gd name="T3" fmla="*/ 2147483647 h 1633"/>
              <a:gd name="T4" fmla="*/ 2147483647 w 182"/>
              <a:gd name="T5" fmla="*/ 0 h 1633"/>
              <a:gd name="T6" fmla="*/ 2147483647 w 182"/>
              <a:gd name="T7" fmla="*/ 0 h 1633"/>
              <a:gd name="T8" fmla="*/ 0 60000 65536"/>
              <a:gd name="T9" fmla="*/ 0 60000 65536"/>
              <a:gd name="T10" fmla="*/ 0 60000 65536"/>
              <a:gd name="T11" fmla="*/ 0 60000 65536"/>
              <a:gd name="T12" fmla="*/ 0 w 182"/>
              <a:gd name="T13" fmla="*/ 0 h 1633"/>
              <a:gd name="T14" fmla="*/ 182 w 182"/>
              <a:gd name="T15" fmla="*/ 1633 h 16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" h="1633">
                <a:moveTo>
                  <a:pt x="0" y="1633"/>
                </a:moveTo>
                <a:lnTo>
                  <a:pt x="91" y="1633"/>
                </a:lnTo>
                <a:lnTo>
                  <a:pt x="91" y="0"/>
                </a:lnTo>
                <a:lnTo>
                  <a:pt x="182" y="0"/>
                </a:ln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oliennummernplatzhalter 3"/>
          <p:cNvSpPr txBox="1">
            <a:spLocks noGrp="1"/>
          </p:cNvSpPr>
          <p:nvPr/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fld id="{99B767A0-3FA1-429B-A27B-544CB698ABB1}" type="slidenum">
              <a:rPr lang="de-DE" sz="800" b="1"/>
              <a:pPr algn="r"/>
              <a:t>20</a:t>
            </a:fld>
            <a:endParaRPr lang="de-DE" sz="800" b="1"/>
          </a:p>
        </p:txBody>
      </p:sp>
      <p:sp>
        <p:nvSpPr>
          <p:cNvPr id="70658" name="Fußzeilenplatzhalter 4"/>
          <p:cNvSpPr txBox="1">
            <a:spLocks noGrp="1"/>
          </p:cNvSpPr>
          <p:nvPr/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r>
              <a:rPr lang="de-DE" sz="800"/>
              <a:t>© STRABAG SE 10/2011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5508625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REFERENCES FLUE GAS CLEANING</a:t>
            </a:r>
          </a:p>
        </p:txBody>
      </p:sp>
      <p:sp>
        <p:nvSpPr>
          <p:cNvPr id="70660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066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256213" y="1304925"/>
            <a:ext cx="3378200" cy="20526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smtClean="0"/>
              <a:t>Realization:</a:t>
            </a:r>
            <a:r>
              <a:rPr lang="en-US" b="0" smtClean="0"/>
              <a:t>	2004 – 2008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mtClean="0"/>
              <a:t>Scope: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b="0" smtClean="0"/>
              <a:t> complete flue gas cleaning system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b="0" smtClean="0"/>
              <a:t> Semi dry absorber, fabric filter, SCR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b="0" smtClean="0"/>
              <a:t> Activated carbon and bicarbonate system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b="0" smtClean="0"/>
              <a:t> 2x120.000 Nm³/h</a:t>
            </a:r>
          </a:p>
        </p:txBody>
      </p:sp>
      <p:sp>
        <p:nvSpPr>
          <p:cNvPr id="70662" name="Text Box 11"/>
          <p:cNvSpPr txBox="1">
            <a:spLocks noChangeArrowheads="1"/>
          </p:cNvSpPr>
          <p:nvPr/>
        </p:nvSpPr>
        <p:spPr bwMode="auto">
          <a:xfrm>
            <a:off x="5243513" y="836613"/>
            <a:ext cx="3536950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Project data, MSZ3 Moscow</a:t>
            </a:r>
          </a:p>
        </p:txBody>
      </p:sp>
      <p:pic>
        <p:nvPicPr>
          <p:cNvPr id="70663" name="Picture 12" descr="Bil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836613"/>
            <a:ext cx="3924300" cy="266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4" name="Picture 13" descr="Bil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1125" y="3576638"/>
            <a:ext cx="3557588" cy="237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65" name="Line 16"/>
          <p:cNvSpPr>
            <a:spLocks noChangeShapeType="1"/>
          </p:cNvSpPr>
          <p:nvPr/>
        </p:nvSpPr>
        <p:spPr bwMode="auto">
          <a:xfrm>
            <a:off x="4473575" y="2241550"/>
            <a:ext cx="67468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0666" name="Line 17"/>
          <p:cNvSpPr>
            <a:spLocks noChangeShapeType="1"/>
          </p:cNvSpPr>
          <p:nvPr/>
        </p:nvSpPr>
        <p:spPr bwMode="auto">
          <a:xfrm flipH="1" flipV="1">
            <a:off x="4356100" y="4833938"/>
            <a:ext cx="720725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0667" name="Rectangle 4"/>
          <p:cNvSpPr>
            <a:spLocks noChangeArrowheads="1"/>
          </p:cNvSpPr>
          <p:nvPr/>
        </p:nvSpPr>
        <p:spPr bwMode="auto">
          <a:xfrm>
            <a:off x="503238" y="4237038"/>
            <a:ext cx="38989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en-US" sz="1600" b="1"/>
              <a:t>Realization:</a:t>
            </a:r>
            <a:r>
              <a:rPr lang="en-US" sz="1600"/>
              <a:t>	2005 – 2009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en-US" sz="1600" b="1"/>
              <a:t>Scope: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complete flue gas cleaning system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fabric filter, 2-stage wet scrubbing, SCR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heat exchangers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600"/>
              <a:t> 1x170.000 Nm³/h</a:t>
            </a:r>
          </a:p>
        </p:txBody>
      </p:sp>
      <p:sp>
        <p:nvSpPr>
          <p:cNvPr id="70668" name="Text Box 11"/>
          <p:cNvSpPr txBox="1">
            <a:spLocks noChangeArrowheads="1"/>
          </p:cNvSpPr>
          <p:nvPr/>
        </p:nvSpPr>
        <p:spPr bwMode="auto">
          <a:xfrm>
            <a:off x="503238" y="3789363"/>
            <a:ext cx="3536950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en-US" sz="1600" b="1">
                <a:solidFill>
                  <a:schemeClr val="tx2"/>
                </a:solidFill>
              </a:rPr>
              <a:t>Project data, Dürnrohr Line 3</a:t>
            </a:r>
          </a:p>
        </p:txBody>
      </p:sp>
      <p:pic>
        <p:nvPicPr>
          <p:cNvPr id="70669" name="Picture 9" descr="STRABAG_Schriftzu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165100"/>
            <a:ext cx="2035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Foliennummernplatzhalter 3"/>
          <p:cNvSpPr txBox="1">
            <a:spLocks noGrp="1"/>
          </p:cNvSpPr>
          <p:nvPr/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fld id="{09A04432-9406-4291-A2F3-46DCDF612D5F}" type="slidenum">
              <a:rPr lang="de-DE" sz="800" b="1"/>
              <a:pPr algn="r"/>
              <a:t>21</a:t>
            </a:fld>
            <a:endParaRPr lang="de-DE" sz="800" b="1"/>
          </a:p>
        </p:txBody>
      </p:sp>
      <p:sp>
        <p:nvSpPr>
          <p:cNvPr id="72706" name="Fußzeilenplatzhalter 4"/>
          <p:cNvSpPr txBox="1">
            <a:spLocks noGrp="1"/>
          </p:cNvSpPr>
          <p:nvPr/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r>
              <a:rPr lang="de-DE" sz="800"/>
              <a:t>© STRABAG SE 10/2011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 MBT, SITA Ost, Leipzig - D</a:t>
            </a:r>
          </a:p>
        </p:txBody>
      </p:sp>
      <p:sp>
        <p:nvSpPr>
          <p:cNvPr id="72708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270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1196975"/>
            <a:ext cx="4248150" cy="46101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smtClean="0"/>
              <a:t>Realization:</a:t>
            </a:r>
            <a:r>
              <a:rPr lang="en-US" b="0" smtClean="0"/>
              <a:t>	2005 – 2007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mtClean="0"/>
              <a:t>Scope: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Mechanical-biological waste treatment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Plant Capacity 300.000 Mg/a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flat bunker, shredding, screening, wind sieving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ferrous and non ferrous metal separation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ballistic separation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post shredding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plastic separation and compacting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Intensive composting realized with 44 tunnels with automatic filling and discharge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Post composting executed as aerated windrow process with mobile compost turner</a:t>
            </a:r>
          </a:p>
          <a:p>
            <a:pPr marL="0" indent="0">
              <a:lnSpc>
                <a:spcPct val="90000"/>
              </a:lnSpc>
              <a:spcBef>
                <a:spcPct val="25000"/>
              </a:spcBef>
              <a:buFont typeface="Wingdings" pitchFamily="2" charset="2"/>
              <a:buChar char="n"/>
            </a:pPr>
            <a:r>
              <a:rPr lang="en-US" b="0" smtClean="0"/>
              <a:t> Exhaust air treatment by humidifier/ biofilter and chemical scrubber/regenerative thermal oxidation</a:t>
            </a:r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4500563" y="728663"/>
            <a:ext cx="4319587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44000" tIns="0" bIns="0" anchor="ctr"/>
          <a:lstStyle/>
          <a:p>
            <a:pPr>
              <a:spcBef>
                <a:spcPct val="20000"/>
              </a:spcBef>
            </a:pPr>
            <a:r>
              <a:rPr lang="de-DE" sz="1600" b="1">
                <a:solidFill>
                  <a:schemeClr val="tx2"/>
                </a:solidFill>
              </a:rPr>
              <a:t>Project </a:t>
            </a:r>
            <a:r>
              <a:rPr lang="en-US" sz="1600" b="1">
                <a:solidFill>
                  <a:schemeClr val="tx2"/>
                </a:solidFill>
              </a:rPr>
              <a:t>data</a:t>
            </a:r>
          </a:p>
        </p:txBody>
      </p:sp>
      <p:sp>
        <p:nvSpPr>
          <p:cNvPr id="72711" name="Rectangle 12"/>
          <p:cNvSpPr>
            <a:spLocks noChangeArrowheads="1"/>
          </p:cNvSpPr>
          <p:nvPr/>
        </p:nvSpPr>
        <p:spPr bwMode="auto">
          <a:xfrm>
            <a:off x="5432425" y="46370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endParaRPr lang="en-GB"/>
          </a:p>
        </p:txBody>
      </p:sp>
      <p:pic>
        <p:nvPicPr>
          <p:cNvPr id="72712" name="Picture 13" descr="IP4181159_P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728663"/>
            <a:ext cx="387667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14" descr="IP4181209_P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565400"/>
            <a:ext cx="387826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9" descr="STRABAG_Schriftzu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165100"/>
            <a:ext cx="2035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AD2A29-963B-42D5-A54A-48808791A305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74754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516688" cy="365125"/>
          </a:xfrm>
        </p:spPr>
        <p:txBody>
          <a:bodyPr/>
          <a:lstStyle/>
          <a:p>
            <a:pPr eaLnBrk="1" hangingPunct="1"/>
            <a:r>
              <a:rPr lang="en-US" smtClean="0"/>
              <a:t>REFERENCES - SELECTED PPP PROJECTS</a:t>
            </a:r>
          </a:p>
        </p:txBody>
      </p:sp>
      <p:sp>
        <p:nvSpPr>
          <p:cNvPr id="74756" name="AutoShape 3"/>
          <p:cNvSpPr>
            <a:spLocks noChangeArrowheads="1"/>
          </p:cNvSpPr>
          <p:nvPr/>
        </p:nvSpPr>
        <p:spPr bwMode="auto">
          <a:xfrm>
            <a:off x="38639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REFERENCES</a:t>
            </a:r>
          </a:p>
        </p:txBody>
      </p:sp>
      <p:graphicFrame>
        <p:nvGraphicFramePr>
          <p:cNvPr id="67649" name="Group 65"/>
          <p:cNvGraphicFramePr>
            <a:graphicFrameLocks noGrp="1"/>
          </p:cNvGraphicFramePr>
          <p:nvPr>
            <p:ph idx="1"/>
          </p:nvPr>
        </p:nvGraphicFramePr>
        <p:xfrm>
          <a:off x="539750" y="800100"/>
          <a:ext cx="8101013" cy="5032375"/>
        </p:xfrm>
        <a:graphic>
          <a:graphicData uri="http://schemas.openxmlformats.org/drawingml/2006/table">
            <a:tbl>
              <a:tblPr/>
              <a:tblGrid>
                <a:gridCol w="4248150"/>
                <a:gridCol w="1728788"/>
                <a:gridCol w="2124075"/>
              </a:tblGrid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STRABAG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Country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Project 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A2 Motorway (Phase 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Poland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€ 880m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Euphrate Power Barrage at Birecik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Turkey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€ 1,156m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M5 Toll Motorway (Phases 1, 2 and 3)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Hungary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€ 973m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Motorway Zagreb-Macelj (Phase 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Croatia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€ 370m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Fermoy Bypass Toll Motorway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Ireland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€ 210m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A2 Motorway (Phase 2)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Poland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€ 1.530m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Limerick Southern Ring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Ireland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€ 433m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M6 Motorway (Phase 3)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Hungary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€ 956m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A5 Motorway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Germany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€ 400m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M51 Motorway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Denmark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€ 150m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A15 Motorway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Netherlands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€ 730m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A8 Motorway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Germany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/>
                          <a:cs typeface="Times New Roman" pitchFamily="18" charset="0"/>
                        </a:rPr>
                        <a:t>€ 585m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4815" name="Picture 9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0538" y="165100"/>
            <a:ext cx="2035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8EF651A-EDDA-46FD-95BA-18ADBB2F0692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768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76803" name="AutoShape 16"/>
          <p:cNvSpPr>
            <a:spLocks noChangeArrowheads="1"/>
          </p:cNvSpPr>
          <p:nvPr/>
        </p:nvSpPr>
        <p:spPr bwMode="auto">
          <a:xfrm>
            <a:off x="50450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VISIONS</a:t>
            </a:r>
          </a:p>
        </p:txBody>
      </p:sp>
      <p:sp>
        <p:nvSpPr>
          <p:cNvPr id="76804" name="Rechteck 6"/>
          <p:cNvSpPr>
            <a:spLocks noChangeArrowheads="1"/>
          </p:cNvSpPr>
          <p:nvPr/>
        </p:nvSpPr>
        <p:spPr bwMode="auto">
          <a:xfrm>
            <a:off x="503238" y="1089025"/>
            <a:ext cx="810101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>
                <a:solidFill>
                  <a:srgbClr val="7C8286"/>
                </a:solidFill>
              </a:rPr>
              <a:t>STRABAG Energy Technologies GmbH</a:t>
            </a:r>
          </a:p>
          <a:p>
            <a:pPr algn="ctr"/>
            <a:r>
              <a:rPr lang="en-GB" sz="2000" b="1">
                <a:solidFill>
                  <a:srgbClr val="7C8286"/>
                </a:solidFill>
              </a:rPr>
              <a:t> a team of experts with one focus</a:t>
            </a:r>
          </a:p>
          <a:p>
            <a:pPr algn="ctr"/>
            <a:endParaRPr lang="en-GB" sz="800" b="1">
              <a:solidFill>
                <a:srgbClr val="7C8286"/>
              </a:solidFill>
            </a:endParaRPr>
          </a:p>
          <a:p>
            <a:pPr algn="ctr"/>
            <a:r>
              <a:rPr lang="en-GB" sz="2000" b="1" u="sng">
                <a:solidFill>
                  <a:srgbClr val="7C8286"/>
                </a:solidFill>
              </a:rPr>
              <a:t>Waste to Energy</a:t>
            </a:r>
          </a:p>
          <a:p>
            <a:pPr algn="ctr"/>
            <a:r>
              <a:rPr lang="en-GB" sz="800" b="1">
                <a:solidFill>
                  <a:srgbClr val="7C8286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000" b="1" i="1">
                <a:solidFill>
                  <a:schemeClr val="folHlink"/>
                </a:solidFill>
              </a:rPr>
              <a:t>YOUR</a:t>
            </a:r>
            <a:r>
              <a:rPr lang="en-GB" sz="2000" i="1"/>
              <a:t> serious partner with strong financial background, international network as well as long-term history in worldwide realization of infrastructure projects.</a:t>
            </a:r>
          </a:p>
          <a:p>
            <a:pPr algn="ctr">
              <a:lnSpc>
                <a:spcPct val="120000"/>
              </a:lnSpc>
            </a:pPr>
            <a:endParaRPr lang="en-GB" sz="2000" i="1"/>
          </a:p>
          <a:p>
            <a:pPr algn="ctr">
              <a:lnSpc>
                <a:spcPct val="120000"/>
              </a:lnSpc>
            </a:pPr>
            <a:r>
              <a:rPr lang="en-GB" sz="2000" i="1"/>
              <a:t>STRABAG and partners are prepared to assist’s </a:t>
            </a:r>
            <a:r>
              <a:rPr lang="en-GB" sz="2000" b="1" i="1">
                <a:solidFill>
                  <a:schemeClr val="folHlink"/>
                </a:solidFill>
              </a:rPr>
              <a:t>YOU</a:t>
            </a:r>
            <a:r>
              <a:rPr lang="en-GB" sz="2000" i="1"/>
              <a:t> in</a:t>
            </a:r>
          </a:p>
          <a:p>
            <a:pPr algn="ctr">
              <a:lnSpc>
                <a:spcPct val="120000"/>
              </a:lnSpc>
            </a:pPr>
            <a:r>
              <a:rPr lang="en-GB" sz="2000" b="1" i="1" u="sng"/>
              <a:t>development &amp; financing</a:t>
            </a:r>
          </a:p>
          <a:p>
            <a:pPr algn="ctr">
              <a:lnSpc>
                <a:spcPct val="120000"/>
              </a:lnSpc>
            </a:pPr>
            <a:r>
              <a:rPr lang="en-GB" sz="2000" i="1"/>
              <a:t>as well as </a:t>
            </a:r>
          </a:p>
          <a:p>
            <a:pPr algn="ctr">
              <a:lnSpc>
                <a:spcPct val="120000"/>
              </a:lnSpc>
            </a:pPr>
            <a:r>
              <a:rPr lang="en-GB" sz="2000" b="1" i="1" u="sng"/>
              <a:t>construction &amp; operation</a:t>
            </a:r>
          </a:p>
          <a:p>
            <a:pPr algn="ctr">
              <a:lnSpc>
                <a:spcPct val="120000"/>
              </a:lnSpc>
            </a:pPr>
            <a:r>
              <a:rPr lang="en-GB" sz="2000" i="1"/>
              <a:t>of all of </a:t>
            </a:r>
            <a:r>
              <a:rPr lang="en-GB" sz="2000" b="1" i="1">
                <a:solidFill>
                  <a:schemeClr val="folHlink"/>
                </a:solidFill>
              </a:rPr>
              <a:t>YOUR</a:t>
            </a:r>
            <a:r>
              <a:rPr lang="en-GB" sz="2000" i="1"/>
              <a:t> projects in waste management services and therefore also reducing the CO2 footprint.</a:t>
            </a:r>
          </a:p>
        </p:txBody>
      </p:sp>
      <p:pic>
        <p:nvPicPr>
          <p:cNvPr id="76805" name="Picture 9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296863"/>
            <a:ext cx="33115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liennummernplatzhalter 4"/>
          <p:cNvSpPr txBox="1">
            <a:spLocks noGrp="1"/>
          </p:cNvSpPr>
          <p:nvPr/>
        </p:nvSpPr>
        <p:spPr bwMode="auto">
          <a:xfrm>
            <a:off x="0" y="6524625"/>
            <a:ext cx="242888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fld id="{C2F3DF3A-1423-4758-BF1F-F6C1B33CCC40}" type="slidenum">
              <a:rPr lang="de-DE" sz="800" b="1"/>
              <a:pPr algn="r"/>
              <a:t>24</a:t>
            </a:fld>
            <a:endParaRPr lang="de-DE" sz="800" b="1"/>
          </a:p>
        </p:txBody>
      </p:sp>
      <p:sp>
        <p:nvSpPr>
          <p:cNvPr id="78850" name="Fußzeilenplatzhalter 5"/>
          <p:cNvSpPr txBox="1">
            <a:spLocks noGrp="1"/>
          </p:cNvSpPr>
          <p:nvPr/>
        </p:nvSpPr>
        <p:spPr bwMode="auto">
          <a:xfrm>
            <a:off x="6332538" y="6524625"/>
            <a:ext cx="24479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algn="r"/>
            <a:r>
              <a:rPr lang="de-DE" sz="800"/>
              <a:t>© STRABAG SE 10/2011</a:t>
            </a:r>
          </a:p>
        </p:txBody>
      </p:sp>
      <p:sp>
        <p:nvSpPr>
          <p:cNvPr id="78851" name="AutoShape 16"/>
          <p:cNvSpPr>
            <a:spLocks noChangeArrowheads="1"/>
          </p:cNvSpPr>
          <p:nvPr/>
        </p:nvSpPr>
        <p:spPr bwMode="auto">
          <a:xfrm>
            <a:off x="5045075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VISIONS</a:t>
            </a:r>
          </a:p>
        </p:txBody>
      </p:sp>
      <p:sp>
        <p:nvSpPr>
          <p:cNvPr id="78852" name="Rechteck 6"/>
          <p:cNvSpPr>
            <a:spLocks noChangeArrowheads="1"/>
          </p:cNvSpPr>
          <p:nvPr/>
        </p:nvSpPr>
        <p:spPr bwMode="auto">
          <a:xfrm>
            <a:off x="503238" y="404813"/>
            <a:ext cx="8101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i="1">
                <a:solidFill>
                  <a:srgbClr val="7C8286"/>
                </a:solidFill>
              </a:rPr>
              <a:t>For further questions please contact:</a:t>
            </a:r>
            <a:endParaRPr lang="de-AT" sz="2400" b="1" i="1">
              <a:solidFill>
                <a:srgbClr val="7C8286"/>
              </a:solidFill>
            </a:endParaRPr>
          </a:p>
        </p:txBody>
      </p:sp>
      <p:pic>
        <p:nvPicPr>
          <p:cNvPr id="78853" name="Picture 9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3363" y="1196975"/>
            <a:ext cx="331152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9"/>
          <p:cNvSpPr txBox="1">
            <a:spLocks noChangeArrowheads="1"/>
          </p:cNvSpPr>
          <p:nvPr/>
        </p:nvSpPr>
        <p:spPr bwMode="auto">
          <a:xfrm>
            <a:off x="2627313" y="2251075"/>
            <a:ext cx="4041775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de-DE" sz="1600" b="1"/>
              <a:t>STRABAG Energy Technologies GmbH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Floridsdorfer Hauptstrasse 1-7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1210 Vienna / AUSTRIA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Mr. Andreas Richter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Head of Sales Development - WtE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Tel.:	+43 (0) 1 60 33 680 - 126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mob.:	+43 (0) 676 79 14 305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email:	</a:t>
            </a:r>
            <a:r>
              <a:rPr lang="en-US" sz="1600">
                <a:hlinkClick r:id="rId4"/>
              </a:rPr>
              <a:t>andreas.richter@strabag.com</a:t>
            </a:r>
            <a:endParaRPr lang="en-US" sz="160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/>
              <a:t>web.:	</a:t>
            </a:r>
            <a:r>
              <a:rPr lang="en-US" sz="1600">
                <a:hlinkClick r:id="rId5"/>
              </a:rPr>
              <a:t>www.strabag.com</a:t>
            </a:r>
            <a:endParaRPr lang="en-US" sz="1600"/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sz="1600"/>
          </a:p>
        </p:txBody>
      </p:sp>
      <p:sp>
        <p:nvSpPr>
          <p:cNvPr id="78855" name="Rectangle 11"/>
          <p:cNvSpPr>
            <a:spLocks noChangeArrowheads="1"/>
          </p:cNvSpPr>
          <p:nvPr/>
        </p:nvSpPr>
        <p:spPr bwMode="auto">
          <a:xfrm>
            <a:off x="1655763" y="5300663"/>
            <a:ext cx="5922962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i="1">
                <a:solidFill>
                  <a:schemeClr val="folHlink"/>
                </a:solidFill>
              </a:rPr>
              <a:t>!!! Thank you for your attention !!!</a:t>
            </a:r>
            <a:endParaRPr lang="de-AT" sz="2800" b="1" i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5D3255-8AD5-42B1-BBD2-376F9B5F23A6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3174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316913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800100"/>
            <a:ext cx="8353425" cy="5076825"/>
          </a:xfrm>
        </p:spPr>
        <p:txBody>
          <a:bodyPr/>
          <a:lstStyle/>
          <a:p>
            <a:pPr marL="0" indent="0" eaLnBrk="1" hangingPunct="1">
              <a:lnSpc>
                <a:spcPct val="125000"/>
              </a:lnSpc>
            </a:pPr>
            <a:r>
              <a:rPr lang="en-US" sz="1800" smtClean="0"/>
              <a:t>ILBAU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1835	=&gt;	Founding family enterprise „Anton Lerchbaumer“, AUSTRIA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1975	=&gt;	Founding enterprise „ILBAU Ges.m.b.H &amp; Co.KG“, AUSTRIA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1987	=&gt;	Founding holding society „BAU HOLDING AG“</a:t>
            </a:r>
          </a:p>
          <a:p>
            <a:pPr marL="0" indent="0" eaLnBrk="1" hangingPunct="1">
              <a:lnSpc>
                <a:spcPct val="125000"/>
              </a:lnSpc>
            </a:pPr>
            <a:r>
              <a:rPr lang="en-US" sz="1800" smtClean="0"/>
              <a:t>STRABAG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1895	=&gt;	Founding „Straßenwalzenbetrieb“, D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1930	=&gt;	Launch company trade mark „STRABAG“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1949	=&gt;	Primary notation „STRABAG AG“ at cologne stock exchange</a:t>
            </a:r>
          </a:p>
          <a:p>
            <a:pPr marL="0" indent="0" eaLnBrk="1" hangingPunct="1">
              <a:lnSpc>
                <a:spcPct val="125000"/>
              </a:lnSpc>
            </a:pPr>
            <a:r>
              <a:rPr lang="en-US" sz="1800" smtClean="0"/>
              <a:t>Consolidation ILBAU &amp; STRABAG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1998	=&gt;	BIBAG AG aquires majority of STRABAG AG cologne</a:t>
            </a:r>
          </a:p>
          <a:p>
            <a:pPr lvl="1" eaLnBrk="1" hangingPunct="1">
              <a:lnSpc>
                <a:spcPct val="125000"/>
              </a:lnSpc>
            </a:pPr>
            <a:r>
              <a:rPr lang="en-US" sz="1800" smtClean="0"/>
              <a:t>2005	=&gt;	Converting BAUHOLDING STRABAG AG in BAUHOLDING 			STRABAG SE</a:t>
            </a:r>
          </a:p>
          <a:p>
            <a:pPr lvl="1" eaLnBrk="1" hangingPunct="1">
              <a:lnSpc>
                <a:spcPct val="125000"/>
              </a:lnSpc>
            </a:pPr>
            <a:r>
              <a:rPr lang="en-US" sz="1800" smtClean="0"/>
              <a:t>2007	=&gt;	Converting BAUHOLDING STRABAG SE in STRABAG SE</a:t>
            </a:r>
          </a:p>
        </p:txBody>
      </p:sp>
      <p:sp>
        <p:nvSpPr>
          <p:cNvPr id="31749" name="AutoShape 4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31750" name="Picture 7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244475"/>
            <a:ext cx="1690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8462625-BE4D-4361-BADB-6D91CDD78CE7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33794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chemeClr val="tx1"/>
                </a:solidFill>
              </a:rPr>
              <a:t>ORG CHART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gray">
          <a:xfrm>
            <a:off x="468313" y="793750"/>
            <a:ext cx="8207375" cy="366713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Segments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gray">
          <a:xfrm>
            <a:off x="468313" y="1133475"/>
            <a:ext cx="8207375" cy="2727325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87325" lvl="2" indent="-1841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endParaRPr lang="de-AT" sz="1200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gray">
          <a:xfrm>
            <a:off x="827088" y="1701800"/>
            <a:ext cx="2446337" cy="20145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Housing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Commercial and Industrial Facilities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Public Buildings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Prod. of Prefabri. Elements</a:t>
            </a:r>
            <a:endParaRPr lang="en-US" sz="1200"/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Civil Engineering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Bridges</a:t>
            </a:r>
            <a:endParaRPr lang="en-US" sz="1200"/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Power Plants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 b="1" u="sng"/>
              <a:t>Environmental Technology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Railway Structures </a:t>
            </a:r>
            <a:endParaRPr lang="en-US" sz="1200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gray">
          <a:xfrm>
            <a:off x="3351213" y="1697038"/>
            <a:ext cx="2378075" cy="2019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Roads, Earthworks</a:t>
            </a:r>
            <a:r>
              <a:rPr lang="de-DE" sz="1200"/>
              <a:t>Works</a:t>
            </a:r>
            <a:endParaRPr lang="en-US" sz="1200"/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Hydraulic Engineering, Waterways, Dyking, Paving, </a:t>
            </a:r>
            <a:r>
              <a:rPr lang="en-US" sz="1200"/>
              <a:t>Asphalting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Sports &amp; Recreational Materials 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Protective Structures 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Sewer Systems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Production of Constr. Mat.</a:t>
            </a:r>
          </a:p>
          <a:p>
            <a:pPr marL="138113" lvl="2" indent="-134938">
              <a:spcBef>
                <a:spcPct val="2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Bridges and Railway Struct.</a:t>
            </a:r>
            <a:endParaRPr lang="en-US" sz="120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gray">
          <a:xfrm>
            <a:off x="5800725" y="1704975"/>
            <a:ext cx="2446338" cy="20113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Tunnelling </a:t>
            </a:r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Ground Engineering</a:t>
            </a:r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Real Estate Development </a:t>
            </a:r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Infrastructure Development</a:t>
            </a:r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de-DE" sz="1200"/>
              <a:t>Operation/Maintenance/Marketing </a:t>
            </a:r>
            <a:br>
              <a:rPr lang="de-DE" sz="1200"/>
            </a:br>
            <a:r>
              <a:rPr lang="de-DE" sz="1200"/>
              <a:t>of PPP projects</a:t>
            </a:r>
            <a:endParaRPr lang="en-US" sz="1200"/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sz="1200"/>
              <a:t>Property &amp; Facility Management</a:t>
            </a:r>
          </a:p>
          <a:p>
            <a:pPr marL="138113" lvl="2" indent="-134938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endParaRPr lang="en-US" sz="1200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gray">
          <a:xfrm>
            <a:off x="827088" y="1230313"/>
            <a:ext cx="2446337" cy="4714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lIns="72000" tIns="36000" rIns="72000" bIns="3600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Building Construction &amp; Civil Engineering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gray">
          <a:xfrm>
            <a:off x="3351213" y="1230313"/>
            <a:ext cx="2378075" cy="4714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lIns="18000" tIns="36000" rIns="18000" bIns="3600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Transportation Infrastructures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gray">
          <a:xfrm>
            <a:off x="5800725" y="1230313"/>
            <a:ext cx="2446338" cy="4714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lIns="72000" tIns="36000" rIns="72000" bIns="3600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Special Divisions &amp; Concessions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gray">
          <a:xfrm>
            <a:off x="2617788" y="3824288"/>
            <a:ext cx="3973512" cy="366712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Strong brands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gray">
          <a:xfrm>
            <a:off x="2627313" y="4192588"/>
            <a:ext cx="3960812" cy="16843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87325" lvl="2" indent="-1841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endParaRPr lang="de-AT" sz="1200"/>
          </a:p>
        </p:txBody>
      </p:sp>
      <p:pic>
        <p:nvPicPr>
          <p:cNvPr id="33807" name="Picture 15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4344988"/>
            <a:ext cx="21590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16" descr="Heilit + Woerner Bau AG _Jun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4492625" y="4976813"/>
            <a:ext cx="554038" cy="631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809" name="Picture 17" descr="DYWIDAG Bau GmbH _Jun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gray">
          <a:xfrm>
            <a:off x="5292725" y="5192713"/>
            <a:ext cx="1008063" cy="1889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810" name="Picture 18" descr="Zueblin_Ed Zueblin AG _Jun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gray">
          <a:xfrm>
            <a:off x="2844800" y="5005388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19" descr="Möbius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3163" y="4986338"/>
            <a:ext cx="533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20" descr="STRABAG_Schriftzu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5513" y="244475"/>
            <a:ext cx="16906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172BBD4-4232-4418-A55E-9A65E95360C7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35842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HISTORY                      ENVIRONMENTAL TECHNOLOGY</a:t>
            </a:r>
          </a:p>
        </p:txBody>
      </p:sp>
      <p:sp>
        <p:nvSpPr>
          <p:cNvPr id="35844" name="AutoShape 3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35845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31800" y="769938"/>
            <a:ext cx="8388350" cy="5180012"/>
          </a:xfrm>
        </p:spPr>
        <p:txBody>
          <a:bodyPr/>
          <a:lstStyle/>
          <a:p>
            <a:pPr lvl="1" eaLnBrk="1" hangingPunct="1">
              <a:lnSpc>
                <a:spcPct val="125000"/>
              </a:lnSpc>
            </a:pPr>
            <a:r>
              <a:rPr lang="en-US" sz="2000" smtClean="0"/>
              <a:t>1984	=&gt;	First activities in Germany on environmental business</a:t>
            </a:r>
          </a:p>
          <a:p>
            <a:pPr lvl="1" eaLnBrk="1" hangingPunct="1">
              <a:lnSpc>
                <a:spcPct val="125000"/>
              </a:lnSpc>
            </a:pPr>
            <a:r>
              <a:rPr lang="de-DE" sz="2000" smtClean="0"/>
              <a:t>1993	=&gt;	Founding „Züblin Environmental“ Technology G.m.b.H.</a:t>
            </a:r>
          </a:p>
          <a:p>
            <a:pPr lvl="1" eaLnBrk="1" hangingPunct="1">
              <a:lnSpc>
                <a:spcPct val="125000"/>
              </a:lnSpc>
            </a:pPr>
            <a:r>
              <a:rPr lang="de-DE" sz="2000" smtClean="0"/>
              <a:t>2004	=&gt;	Founding Sales representative offices in Italy &amp; France</a:t>
            </a:r>
          </a:p>
          <a:p>
            <a:pPr lvl="1" eaLnBrk="1" hangingPunct="1">
              <a:lnSpc>
                <a:spcPct val="125000"/>
              </a:lnSpc>
            </a:pPr>
            <a:r>
              <a:rPr lang="de-DE" sz="2000" smtClean="0"/>
              <a:t>2006	=&gt;	Broadening of activities in Romania and Poland</a:t>
            </a:r>
          </a:p>
          <a:p>
            <a:pPr lvl="1" eaLnBrk="1" hangingPunct="1">
              <a:lnSpc>
                <a:spcPct val="125000"/>
              </a:lnSpc>
            </a:pPr>
            <a:r>
              <a:rPr lang="de-DE" sz="2000" smtClean="0"/>
              <a:t>2007	=&gt;	</a:t>
            </a:r>
            <a:r>
              <a:rPr lang="en-GB" sz="2000" smtClean="0"/>
              <a:t>Acquisition of 100% of the “Linde KCA Umweltanlagen”</a:t>
            </a:r>
          </a:p>
          <a:p>
            <a:pPr lvl="1" eaLnBrk="1" hangingPunct="1">
              <a:lnSpc>
                <a:spcPct val="125000"/>
              </a:lnSpc>
            </a:pPr>
            <a:r>
              <a:rPr lang="de-DE" sz="2000" smtClean="0">
                <a:sym typeface="Wingdings" pitchFamily="2" charset="2"/>
              </a:rPr>
              <a:t>2007	=&gt;	</a:t>
            </a:r>
            <a:r>
              <a:rPr lang="en-GB" sz="2000" smtClean="0"/>
              <a:t>Acquisition of 100% of the  “O. Klug G.m.b.H.”</a:t>
            </a:r>
          </a:p>
          <a:p>
            <a:pPr lvl="1" eaLnBrk="1" hangingPunct="1">
              <a:lnSpc>
                <a:spcPct val="125000"/>
              </a:lnSpc>
            </a:pPr>
            <a:r>
              <a:rPr lang="en-GB" sz="2000" smtClean="0"/>
              <a:t>2008	=&gt;	Acquisition of 43%  “h s Group”</a:t>
            </a:r>
          </a:p>
          <a:p>
            <a:pPr lvl="1" eaLnBrk="1" hangingPunct="1">
              <a:lnSpc>
                <a:spcPct val="125000"/>
              </a:lnSpc>
            </a:pPr>
            <a:r>
              <a:rPr lang="en-GB" sz="2000" smtClean="0"/>
              <a:t>2009	=&gt;	Assets, skills and know-how transferred from Envirgy 			GmbH, focused on Flue gas treatmt</a:t>
            </a:r>
            <a:endParaRPr lang="en-GB" sz="2000" smtClean="0">
              <a:sym typeface="Wingdings" pitchFamily="2" charset="2"/>
            </a:endParaRPr>
          </a:p>
          <a:p>
            <a:pPr lvl="1" eaLnBrk="1" hangingPunct="1">
              <a:lnSpc>
                <a:spcPct val="125000"/>
              </a:lnSpc>
            </a:pPr>
            <a:r>
              <a:rPr lang="en-GB" sz="2000" smtClean="0">
                <a:sym typeface="Wingdings" pitchFamily="2" charset="2"/>
              </a:rPr>
              <a:t>2010	=&gt;	Acquisition of 100 % “hs energieanlagen”, focused on 			stationary fluidized bed boiler</a:t>
            </a:r>
          </a:p>
          <a:p>
            <a:pPr lvl="1" eaLnBrk="1" hangingPunct="1">
              <a:lnSpc>
                <a:spcPct val="125000"/>
              </a:lnSpc>
            </a:pPr>
            <a:r>
              <a:rPr lang="en-GB" sz="2000" smtClean="0">
                <a:sym typeface="Wingdings" pitchFamily="2" charset="2"/>
              </a:rPr>
              <a:t>2011	=&gt;	Co-operation on grate combustion with </a:t>
            </a:r>
            <a:endParaRPr lang="en-US" sz="2000" b="1" smtClean="0"/>
          </a:p>
        </p:txBody>
      </p:sp>
      <p:pic>
        <p:nvPicPr>
          <p:cNvPr id="35846" name="Picture 23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244475"/>
            <a:ext cx="1690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7513" y="5481638"/>
            <a:ext cx="15843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8D1D4B-DE19-4D39-9556-91FD71A89E36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3789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ROAD MAP                    ENVIRONMENTAL TECHNOLOGY</a:t>
            </a:r>
          </a:p>
        </p:txBody>
      </p:sp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37893" name="Picture 6" descr="090427_Umwelttechnik_Europa_E"/>
          <p:cNvPicPr>
            <a:picLocks noGrp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35038" y="800100"/>
            <a:ext cx="7246937" cy="5076825"/>
          </a:xfrm>
        </p:spPr>
      </p:pic>
      <p:pic>
        <p:nvPicPr>
          <p:cNvPr id="37894" name="Picture 7" descr="STRABAG_Schriftzu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244475"/>
            <a:ext cx="16906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BD10CA0-3C0D-4AF8-9D38-D8473DF82D7B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39938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316913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HISTORY COOPERATION                        &amp;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873125"/>
            <a:ext cx="8353425" cy="5111750"/>
          </a:xfrm>
        </p:spPr>
        <p:txBody>
          <a:bodyPr/>
          <a:lstStyle/>
          <a:p>
            <a:pPr marL="0" indent="0" eaLnBrk="1" hangingPunct="1">
              <a:lnSpc>
                <a:spcPct val="125000"/>
              </a:lnSpc>
            </a:pPr>
            <a:r>
              <a:rPr lang="en-US" sz="1800" b="0" smtClean="0"/>
              <a:t>For WtE projects with grate combustion technology end of June 2011 STRABAG and Visser&amp;Smit Hanab founded an cooperation agreement for selected markets. 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04.2010	=&gt;	Introduction V&amp;SH to STRABAG Energy Technology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05.2010	=&gt;	Project cooperation PPP tender, WtE St. Petersburg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01.2011	=&gt;	Management Meeting STRABAG and V&amp;SH</a:t>
            </a:r>
            <a:endParaRPr lang="en-US" sz="1800" smtClean="0"/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05.2011	=&gt;	Project Meeting with emphasis on general co-				operation agreement for WtE plants with grate 				combustion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07.2011	=&gt;	Signing general co-operation agreement for WtE 				plants with</a:t>
            </a:r>
          </a:p>
          <a:p>
            <a:pPr marL="0" indent="0" eaLnBrk="1" hangingPunct="1">
              <a:lnSpc>
                <a:spcPct val="125000"/>
              </a:lnSpc>
            </a:pPr>
            <a:r>
              <a:rPr lang="en-US" sz="1800" b="0" smtClean="0"/>
              <a:t>		           	         </a:t>
            </a:r>
            <a:r>
              <a:rPr lang="en-US" sz="1800" smtClean="0"/>
              <a:t>ThyssenKrupp Xervon Energy</a:t>
            </a:r>
            <a:endParaRPr lang="en-US" sz="1800" b="0" smtClean="0"/>
          </a:p>
          <a:p>
            <a:pPr marL="0" indent="0" eaLnBrk="1" hangingPunct="1">
              <a:lnSpc>
                <a:spcPct val="125000"/>
              </a:lnSpc>
            </a:pPr>
            <a:r>
              <a:rPr lang="en-US" sz="1800" b="0" smtClean="0"/>
              <a:t>			as nominated contractor for grate combustion techn.</a:t>
            </a:r>
          </a:p>
          <a:p>
            <a:pPr marL="0" indent="0" eaLnBrk="1" hangingPunct="1">
              <a:lnSpc>
                <a:spcPct val="125000"/>
              </a:lnSpc>
              <a:buFont typeface="Wingdings" pitchFamily="2" charset="2"/>
              <a:buChar char="n"/>
            </a:pPr>
            <a:r>
              <a:rPr lang="en-US" sz="1800" b="0" smtClean="0"/>
              <a:t> 08.2011	=&gt;	Press release co-operation agreement</a:t>
            </a:r>
          </a:p>
        </p:txBody>
      </p:sp>
      <p:sp>
        <p:nvSpPr>
          <p:cNvPr id="39941" name="AutoShape 4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39942" name="Picture 5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713" y="244475"/>
            <a:ext cx="16906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188913"/>
            <a:ext cx="1512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300px-ThyssenKrupp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652963"/>
            <a:ext cx="404813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EAD3CA-893D-4C31-99C4-DA1ECBB06207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4198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55588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HISTORY                                </a:t>
            </a:r>
          </a:p>
        </p:txBody>
      </p:sp>
      <p:sp>
        <p:nvSpPr>
          <p:cNvPr id="41988" name="AutoShape 3"/>
          <p:cNvSpPr>
            <a:spLocks noChangeArrowheads="1"/>
          </p:cNvSpPr>
          <p:nvPr/>
        </p:nvSpPr>
        <p:spPr bwMode="auto">
          <a:xfrm>
            <a:off x="323850" y="6261100"/>
            <a:ext cx="1150938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7" name="Picture 4" descr="alg_historie_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284538"/>
            <a:ext cx="856773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alg_historie_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608388"/>
            <a:ext cx="2076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alg_historie_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7638" y="3608388"/>
            <a:ext cx="2076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323850" y="1016000"/>
            <a:ext cx="84963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/>
              <a:t> 1900	=&gt;	Founding Visser &amp; Smit, since 1970 part of Adriaan Volker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/>
              <a:t> 1945	=&gt;	Starting trade and construction company HANAB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/>
              <a:t> 1972	=&gt;	entering the Stevin Group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/>
              <a:t> 1978	=&gt;	Visser &amp; Smit and HANAB joined under Visser &amp; Smit Hanab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/>
              <a:t> 1997	=&gt;	Koninklijke Stevin Group joined with Kondor Wessels which 			resulted in the new company Koninklijke Volker Wessels Stevin. 		This group became the VolkerWessels Concern.</a:t>
            </a:r>
          </a:p>
        </p:txBody>
      </p:sp>
      <p:pic>
        <p:nvPicPr>
          <p:cNvPr id="41993" name="Picture 3" descr="P:\BENCHMARK_TRADE\Werbung Marketing\Logo\Visser&amp;Smit\Officieel nieuw logo V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1663" y="225425"/>
            <a:ext cx="2354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360ED4-81FE-4C52-A697-A36BB44A4E01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4813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© STRABAG SE 10/2011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365125"/>
          </a:xfrm>
        </p:spPr>
        <p:txBody>
          <a:bodyPr/>
          <a:lstStyle/>
          <a:p>
            <a:pPr eaLnBrk="1" hangingPunct="1"/>
            <a:r>
              <a:rPr lang="en-US" smtClean="0"/>
              <a:t>KEY FIGURES</a:t>
            </a:r>
            <a:r>
              <a:rPr lang="de-DE" smtClean="0"/>
              <a:t> STRABAG &amp; V&amp;SH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1503363" y="6261100"/>
            <a:ext cx="1150937" cy="596900"/>
          </a:xfrm>
          <a:prstGeom prst="roundRect">
            <a:avLst>
              <a:gd name="adj" fmla="val 27042"/>
            </a:avLst>
          </a:prstGeom>
          <a:solidFill>
            <a:srgbClr val="6B6F73"/>
          </a:solidFill>
          <a:ln w="9525">
            <a:noFill/>
            <a:round/>
            <a:headEnd/>
            <a:tailEnd/>
          </a:ln>
        </p:spPr>
        <p:txBody>
          <a:bodyPr wrap="none" lIns="36000" tIns="36000" rIns="36000" bIns="0"/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KEY FIGURES &amp;</a:t>
            </a:r>
          </a:p>
          <a:p>
            <a:pPr algn="ctr"/>
            <a:r>
              <a:rPr lang="de-DE" sz="900" b="1">
                <a:solidFill>
                  <a:schemeClr val="bg1"/>
                </a:solidFill>
              </a:rPr>
              <a:t>ADDED VALUE</a:t>
            </a:r>
          </a:p>
        </p:txBody>
      </p:sp>
      <p:graphicFrame>
        <p:nvGraphicFramePr>
          <p:cNvPr id="49228" name="Group 76"/>
          <p:cNvGraphicFramePr>
            <a:graphicFrameLocks noGrp="1"/>
          </p:cNvGraphicFramePr>
          <p:nvPr>
            <p:ph idx="1"/>
          </p:nvPr>
        </p:nvGraphicFramePr>
        <p:xfrm>
          <a:off x="430213" y="908050"/>
          <a:ext cx="8318500" cy="4962525"/>
        </p:xfrm>
        <a:graphic>
          <a:graphicData uri="http://schemas.openxmlformats.org/drawingml/2006/table">
            <a:tbl>
              <a:tblPr/>
              <a:tblGrid>
                <a:gridCol w="3852862"/>
                <a:gridCol w="1728788"/>
                <a:gridCol w="1584325"/>
                <a:gridCol w="1152525"/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Description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of employees 2008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73.008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90.808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of employees 2009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75.548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16.599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92.199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of employees 2010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73.600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16.551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90.151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output 2008 (€ Mio)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13.742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4.874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18.616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output 2009 (€ Mio)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13.021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4.419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17.440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output 2010 (€ Mio)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12.777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4.250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17.027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Equity ratio 2008 (%)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30,50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29,00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Equity ratio 2009 (%)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32,20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29,00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Equity ratio 2010 (%)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31,10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27,00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Equity invested in PPP 2010 (€ Mio)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375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375</a:t>
                      </a: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of PPP Projects 2010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200" name="Picture 9" descr="STRABAG_Schriftz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1074738"/>
            <a:ext cx="16573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1" name="Picture 87" descr="VK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968375"/>
            <a:ext cx="1463675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T-0000-GT01-R00-Präsentationsvorlage">
  <a:themeElements>
    <a:clrScheme name="SET-0000-GT01-R00-Präsentationsvorlage 1">
      <a:dk1>
        <a:srgbClr val="35383A"/>
      </a:dk1>
      <a:lt1>
        <a:srgbClr val="FFFFFF"/>
      </a:lt1>
      <a:dk2>
        <a:srgbClr val="6B6F73"/>
      </a:dk2>
      <a:lt2>
        <a:srgbClr val="A3ACB2"/>
      </a:lt2>
      <a:accent1>
        <a:srgbClr val="BED5E6"/>
      </a:accent1>
      <a:accent2>
        <a:srgbClr val="7EABCE"/>
      </a:accent2>
      <a:accent3>
        <a:srgbClr val="FFFFFF"/>
      </a:accent3>
      <a:accent4>
        <a:srgbClr val="2C2E30"/>
      </a:accent4>
      <a:accent5>
        <a:srgbClr val="DBE7F0"/>
      </a:accent5>
      <a:accent6>
        <a:srgbClr val="729BBA"/>
      </a:accent6>
      <a:hlink>
        <a:srgbClr val="005AA0"/>
      </a:hlink>
      <a:folHlink>
        <a:srgbClr val="D90028"/>
      </a:folHlink>
    </a:clrScheme>
    <a:fontScheme name="SET-0000-GT01-R00-Präsentations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T-0000-GT01-R00-Präsentationsvorlage 1">
        <a:dk1>
          <a:srgbClr val="35383A"/>
        </a:dk1>
        <a:lt1>
          <a:srgbClr val="FFFFFF"/>
        </a:lt1>
        <a:dk2>
          <a:srgbClr val="6B6F73"/>
        </a:dk2>
        <a:lt2>
          <a:srgbClr val="A3ACB2"/>
        </a:lt2>
        <a:accent1>
          <a:srgbClr val="BED5E6"/>
        </a:accent1>
        <a:accent2>
          <a:srgbClr val="7EABCE"/>
        </a:accent2>
        <a:accent3>
          <a:srgbClr val="FFFFFF"/>
        </a:accent3>
        <a:accent4>
          <a:srgbClr val="2C2E30"/>
        </a:accent4>
        <a:accent5>
          <a:srgbClr val="DBE7F0"/>
        </a:accent5>
        <a:accent6>
          <a:srgbClr val="729BBA"/>
        </a:accent6>
        <a:hlink>
          <a:srgbClr val="005AA0"/>
        </a:hlink>
        <a:folHlink>
          <a:srgbClr val="D900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abag_se-101207">
  <a:themeElements>
    <a:clrScheme name="1_strabag_se-101207 1">
      <a:dk1>
        <a:srgbClr val="35383A"/>
      </a:dk1>
      <a:lt1>
        <a:srgbClr val="FFFFFF"/>
      </a:lt1>
      <a:dk2>
        <a:srgbClr val="6B6F73"/>
      </a:dk2>
      <a:lt2>
        <a:srgbClr val="A3ACB2"/>
      </a:lt2>
      <a:accent1>
        <a:srgbClr val="BED5E6"/>
      </a:accent1>
      <a:accent2>
        <a:srgbClr val="7EABCE"/>
      </a:accent2>
      <a:accent3>
        <a:srgbClr val="FFFFFF"/>
      </a:accent3>
      <a:accent4>
        <a:srgbClr val="2C2E30"/>
      </a:accent4>
      <a:accent5>
        <a:srgbClr val="DBE7F0"/>
      </a:accent5>
      <a:accent6>
        <a:srgbClr val="729BBA"/>
      </a:accent6>
      <a:hlink>
        <a:srgbClr val="005AA0"/>
      </a:hlink>
      <a:folHlink>
        <a:srgbClr val="D90028"/>
      </a:folHlink>
    </a:clrScheme>
    <a:fontScheme name="1_strabag_se-1012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abag_se-101207 1">
        <a:dk1>
          <a:srgbClr val="35383A"/>
        </a:dk1>
        <a:lt1>
          <a:srgbClr val="FFFFFF"/>
        </a:lt1>
        <a:dk2>
          <a:srgbClr val="6B6F73"/>
        </a:dk2>
        <a:lt2>
          <a:srgbClr val="A3ACB2"/>
        </a:lt2>
        <a:accent1>
          <a:srgbClr val="BED5E6"/>
        </a:accent1>
        <a:accent2>
          <a:srgbClr val="7EABCE"/>
        </a:accent2>
        <a:accent3>
          <a:srgbClr val="FFFFFF"/>
        </a:accent3>
        <a:accent4>
          <a:srgbClr val="2C2E30"/>
        </a:accent4>
        <a:accent5>
          <a:srgbClr val="DBE7F0"/>
        </a:accent5>
        <a:accent6>
          <a:srgbClr val="729BBA"/>
        </a:accent6>
        <a:hlink>
          <a:srgbClr val="005AA0"/>
        </a:hlink>
        <a:folHlink>
          <a:srgbClr val="D900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SET-0000-GT01-R00-Präsentationsvorlage</Template>
  <TotalTime>396</TotalTime>
  <Words>1528</Words>
  <Application>Microsoft Office PowerPoint</Application>
  <PresentationFormat>Bildschirmpräsentation (4:3)</PresentationFormat>
  <Paragraphs>561</Paragraphs>
  <Slides>24</Slides>
  <Notes>22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Entwurfsvorlage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Arial</vt:lpstr>
      <vt:lpstr>Wingdings</vt:lpstr>
      <vt:lpstr>Calibri</vt:lpstr>
      <vt:lpstr>TKTypeBold</vt:lpstr>
      <vt:lpstr>TKTypeMedium</vt:lpstr>
      <vt:lpstr>Geneva</vt:lpstr>
      <vt:lpstr>Times New Roman</vt:lpstr>
      <vt:lpstr>SET-0000-GT01-R00-Präsentationsvorlage</vt:lpstr>
      <vt:lpstr>1_strabag_se-101207</vt:lpstr>
      <vt:lpstr>1_strabag_se-101207</vt:lpstr>
      <vt:lpstr>                                                                               a team of experts – one focus  WASTE to ENERGY, a contribution for reduction of our ecological footprint</vt:lpstr>
      <vt:lpstr>INDEX</vt:lpstr>
      <vt:lpstr>HISTORY</vt:lpstr>
      <vt:lpstr>ORG CHART</vt:lpstr>
      <vt:lpstr>HISTORY                      ENVIRONMENTAL TECHNOLOGY</vt:lpstr>
      <vt:lpstr>ROAD MAP                    ENVIRONMENTAL TECHNOLOGY</vt:lpstr>
      <vt:lpstr>HISTORY COOPERATION                        &amp;</vt:lpstr>
      <vt:lpstr>HISTORY                                </vt:lpstr>
      <vt:lpstr>KEY FIGURES STRABAG &amp; V&amp;SH</vt:lpstr>
      <vt:lpstr>KEY FIGURES – ADDED VALUE </vt:lpstr>
      <vt:lpstr>KEY FIGURES TYPICAL PROJECT - ADDED VALUE </vt:lpstr>
      <vt:lpstr>CORE &amp; GROW MARKET </vt:lpstr>
      <vt:lpstr>CORE &amp; GROW MARKET</vt:lpstr>
      <vt:lpstr>GRATE COMBSUTION Technology</vt:lpstr>
      <vt:lpstr>REFERENCE – MSZ3 MOSCOW</vt:lpstr>
      <vt:lpstr>REFERENCE - RDF FCB BOILER, 66 MWth</vt:lpstr>
      <vt:lpstr>REFERENCE – WTE EVI EUROPARK</vt:lpstr>
      <vt:lpstr>REFERENCE – WtE HVC DORTRECHT</vt:lpstr>
      <vt:lpstr>REFERENCE RETROFIT AVR ROZENBURG</vt:lpstr>
      <vt:lpstr>REFERENCES FLUE GAS CLEANING</vt:lpstr>
      <vt:lpstr>REFERENCE MBT, SITA Ost, Leipzig - D</vt:lpstr>
      <vt:lpstr>REFERENCES - SELECTED PPP PROJECTS</vt:lpstr>
      <vt:lpstr>Folie 23</vt:lpstr>
      <vt:lpstr>Folie 24</vt:lpstr>
    </vt:vector>
  </TitlesOfParts>
  <Company>BRVZ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Richter Andreas</dc:creator>
  <cp:lastModifiedBy>Richter Andreas</cp:lastModifiedBy>
  <cp:revision>105</cp:revision>
  <dcterms:created xsi:type="dcterms:W3CDTF">2011-08-13T08:17:18Z</dcterms:created>
  <dcterms:modified xsi:type="dcterms:W3CDTF">2011-10-31T19:43:02Z</dcterms:modified>
</cp:coreProperties>
</file>