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0" r:id="rId1"/>
    <p:sldMasterId id="2147483806" r:id="rId2"/>
  </p:sldMasterIdLst>
  <p:notesMasterIdLst>
    <p:notesMasterId r:id="rId19"/>
  </p:notesMasterIdLst>
  <p:handoutMasterIdLst>
    <p:handoutMasterId r:id="rId20"/>
  </p:handoutMasterIdLst>
  <p:sldIdLst>
    <p:sldId id="742" r:id="rId3"/>
    <p:sldId id="665" r:id="rId4"/>
    <p:sldId id="797" r:id="rId5"/>
    <p:sldId id="796" r:id="rId6"/>
    <p:sldId id="782" r:id="rId7"/>
    <p:sldId id="799" r:id="rId8"/>
    <p:sldId id="800" r:id="rId9"/>
    <p:sldId id="746" r:id="rId10"/>
    <p:sldId id="723" r:id="rId11"/>
    <p:sldId id="790" r:id="rId12"/>
    <p:sldId id="786" r:id="rId13"/>
    <p:sldId id="779" r:id="rId14"/>
    <p:sldId id="787" r:id="rId15"/>
    <p:sldId id="791" r:id="rId16"/>
    <p:sldId id="685" r:id="rId17"/>
    <p:sldId id="784" r:id="rId18"/>
  </p:sldIdLst>
  <p:sldSz cx="9144000" cy="5143500" type="screen16x9"/>
  <p:notesSz cx="9872663" cy="67421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73242337-DDD6-405C-84F2-461C5DEB2484}">
          <p14:sldIdLst>
            <p14:sldId id="742"/>
            <p14:sldId id="665"/>
            <p14:sldId id="797"/>
            <p14:sldId id="796"/>
            <p14:sldId id="782"/>
            <p14:sldId id="799"/>
            <p14:sldId id="800"/>
            <p14:sldId id="746"/>
            <p14:sldId id="723"/>
            <p14:sldId id="790"/>
            <p14:sldId id="786"/>
            <p14:sldId id="779"/>
            <p14:sldId id="787"/>
            <p14:sldId id="791"/>
            <p14:sldId id="685"/>
          </p14:sldIdLst>
        </p14:section>
        <p14:section name="The end" id="{6726A59A-BD25-4704-90A6-BA728A474683}">
          <p14:sldIdLst>
            <p14:sldId id="7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1575" userDrawn="1">
          <p15:clr>
            <a:srgbClr val="A4A3A4"/>
          </p15:clr>
        </p15:guide>
        <p15:guide id="6" orient="horz" pos="121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ek Pytel" initials="JP" lastIdx="4" clrIdx="0"/>
  <p:cmAuthor id="1" name="Łukasz Mazanek" initials="Ł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91A"/>
    <a:srgbClr val="008E40"/>
    <a:srgbClr val="2F129A"/>
    <a:srgbClr val="2A2AA8"/>
    <a:srgbClr val="6699FF"/>
    <a:srgbClr val="FF6161"/>
    <a:srgbClr val="FF8181"/>
    <a:srgbClr val="DF8E3D"/>
    <a:srgbClr val="4747D1"/>
    <a:srgbClr val="2F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2105" autoAdjust="0"/>
  </p:normalViewPr>
  <p:slideViewPr>
    <p:cSldViewPr>
      <p:cViewPr varScale="1">
        <p:scale>
          <a:sx n="119" d="100"/>
          <a:sy n="119" d="100"/>
        </p:scale>
        <p:origin x="576" y="84"/>
      </p:cViewPr>
      <p:guideLst>
        <p:guide orient="horz" pos="2074"/>
        <p:guide pos="295"/>
        <p:guide orient="horz" pos="1620"/>
        <p:guide pos="2880"/>
        <p:guide orient="horz" pos="1575"/>
        <p:guide orient="horz" pos="12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44916162598391E-2"/>
          <c:y val="0"/>
          <c:w val="0.93908188070334186"/>
          <c:h val="0.85982163770948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'Obroty inwestycje'!$B$5</c:f>
              <c:strCache>
                <c:ptCount val="1"/>
                <c:pt idx="0">
                  <c:v>Value of production and services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noFill/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'Obroty inwestycje'!$D$4:$E$4</c:f>
              <c:strCache>
                <c:ptCount val="2"/>
                <c:pt idx="0">
                  <c:v>2016</c:v>
                </c:pt>
                <c:pt idx="1">
                  <c:v>Plan 2019</c:v>
                </c:pt>
              </c:strCache>
            </c:strRef>
          </c:cat>
          <c:val>
            <c:numRef>
              <c:f>'Obroty inwestycje'!$D$5:$E$5</c:f>
              <c:numCache>
                <c:formatCode>#,##0</c:formatCode>
                <c:ptCount val="2"/>
                <c:pt idx="0">
                  <c:v>15.2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E3-4C92-ABEE-62187EC14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103514880"/>
        <c:axId val="103516416"/>
      </c:barChart>
      <c:catAx>
        <c:axId val="10351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Calibri" panose="020F050202020403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03516416"/>
        <c:crosses val="autoZero"/>
        <c:auto val="1"/>
        <c:lblAlgn val="ctr"/>
        <c:lblOffset val="100"/>
        <c:noMultiLvlLbl val="0"/>
      </c:catAx>
      <c:valAx>
        <c:axId val="103516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103514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3543400993623367E-2"/>
          <c:y val="0.10024013143346672"/>
          <c:w val="0.54356157928282944"/>
          <c:h val="0.22855319992334139"/>
        </c:manualLayout>
      </c:layout>
      <c:overlay val="0"/>
      <c:txPr>
        <a:bodyPr/>
        <a:lstStyle/>
        <a:p>
          <a:pPr>
            <a:defRPr sz="1200" b="1">
              <a:latin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933B4-82DC-41AF-95B6-2A6CC69B538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4FE2A90-5380-4939-9F39-76E6279985C3}">
      <dgm:prSet phldrT="[Tekst]" custT="1"/>
      <dgm:spPr>
        <a:solidFill>
          <a:srgbClr val="C00000"/>
        </a:solidFill>
      </dgm:spPr>
      <dgm:t>
        <a:bodyPr/>
        <a:lstStyle/>
        <a:p>
          <a:pPr algn="ctr" rtl="0"/>
          <a:r>
            <a:rPr lang="en-GB" sz="1600" b="1" i="0" u="none" baseline="0" dirty="0">
              <a:latin typeface="Calibri" panose="020F0502020204030204" pitchFamily="34" charset="0"/>
            </a:rPr>
            <a:t>Design</a:t>
          </a:r>
        </a:p>
      </dgm:t>
    </dgm:pt>
    <dgm:pt modelId="{FAB8C683-5903-45B6-933E-C8C7FF2D9299}" type="parTrans" cxnId="{98FF057E-7D1F-4ECE-821B-5C11B418F430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052C22A4-96DA-4DAE-AA3B-6EFAEF9EAABD}" type="sibTrans" cxnId="{98FF057E-7D1F-4ECE-821B-5C11B418F430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0AD40472-FEA7-48A0-B751-63D6E6634876}">
      <dgm:prSet phldrT="[Tekst]" custT="1"/>
      <dgm:spPr>
        <a:solidFill>
          <a:srgbClr val="C00000"/>
        </a:solidFill>
      </dgm:spPr>
      <dgm:t>
        <a:bodyPr/>
        <a:lstStyle/>
        <a:p>
          <a:pPr algn="ctr" rtl="0"/>
          <a:r>
            <a:rPr lang="en-GB" sz="1600" b="1" i="0" u="none" baseline="0" dirty="0">
              <a:latin typeface="Calibri" panose="020F0502020204030204" pitchFamily="34" charset="0"/>
            </a:rPr>
            <a:t>Construction and research</a:t>
          </a:r>
        </a:p>
      </dgm:t>
    </dgm:pt>
    <dgm:pt modelId="{97C4703B-0D68-4403-9AF8-B2534245F9DC}" type="parTrans" cxnId="{A3CE57B4-8329-47BD-949F-FD26872F1062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1BA6E02E-7001-4975-A4D8-8096F9F51D5C}" type="sibTrans" cxnId="{A3CE57B4-8329-47BD-949F-FD26872F1062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CBC8CCD4-F884-492B-924E-CA2F5D553A28}">
      <dgm:prSet phldrT="[Tekst]" custT="1"/>
      <dgm:spPr>
        <a:solidFill>
          <a:srgbClr val="C00000"/>
        </a:solidFill>
      </dgm:spPr>
      <dgm:t>
        <a:bodyPr/>
        <a:lstStyle/>
        <a:p>
          <a:pPr algn="ctr" rtl="0"/>
          <a:r>
            <a:rPr lang="en-GB" sz="1600" b="1" i="0" u="none" baseline="0" dirty="0">
              <a:latin typeface="Calibri" panose="020F0502020204030204" pitchFamily="34" charset="0"/>
            </a:rPr>
            <a:t>Delivery</a:t>
          </a:r>
        </a:p>
      </dgm:t>
    </dgm:pt>
    <dgm:pt modelId="{4C8152BA-DE2A-4A0F-9972-4DC73A804118}" type="parTrans" cxnId="{857BEC0D-7BD6-468D-AC45-C42EA17E9CA1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1A42D37D-FBE1-470F-8B95-5E9031481AE4}" type="sibTrans" cxnId="{857BEC0D-7BD6-468D-AC45-C42EA17E9CA1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E72CFBD6-08E5-4547-950E-B65A980D87AA}">
      <dgm:prSet custT="1"/>
      <dgm:spPr>
        <a:solidFill>
          <a:srgbClr val="C00000"/>
        </a:solidFill>
      </dgm:spPr>
      <dgm:t>
        <a:bodyPr/>
        <a:lstStyle/>
        <a:p>
          <a:pPr algn="ctr" rtl="0"/>
          <a:r>
            <a:rPr lang="en-GB" sz="1600" b="1" i="0" u="none" baseline="0">
              <a:latin typeface="Calibri" panose="020F0502020204030204" pitchFamily="34" charset="0"/>
            </a:rPr>
            <a:t>Service</a:t>
          </a:r>
        </a:p>
      </dgm:t>
    </dgm:pt>
    <dgm:pt modelId="{4D117002-D42B-47EE-A441-7E1361C334BE}" type="parTrans" cxnId="{C3420607-8244-4D8C-998E-EC9B9B7EA862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14AE3494-3A19-44BB-B394-990BE7047C03}" type="sibTrans" cxnId="{C3420607-8244-4D8C-998E-EC9B9B7EA862}">
      <dgm:prSet/>
      <dgm:spPr/>
      <dgm:t>
        <a:bodyPr/>
        <a:lstStyle/>
        <a:p>
          <a:pPr algn="ctr"/>
          <a:endParaRPr lang="en-GB">
            <a:latin typeface="Calibri" panose="020F0502020204030204" pitchFamily="34" charset="0"/>
          </a:endParaRPr>
        </a:p>
      </dgm:t>
    </dgm:pt>
    <dgm:pt modelId="{2C0C7C29-B540-4F7E-9CED-F6E3AAE1975B}" type="pres">
      <dgm:prSet presAssocID="{BB4933B4-82DC-41AF-95B6-2A6CC69B538D}" presName="CompostProcess" presStyleCnt="0">
        <dgm:presLayoutVars>
          <dgm:dir/>
          <dgm:resizeHandles val="exact"/>
        </dgm:presLayoutVars>
      </dgm:prSet>
      <dgm:spPr/>
    </dgm:pt>
    <dgm:pt modelId="{5998EFE4-9592-42E8-9424-46F80CC04019}" type="pres">
      <dgm:prSet presAssocID="{BB4933B4-82DC-41AF-95B6-2A6CC69B538D}" presName="arrow" presStyleLbl="bgShp" presStyleIdx="0" presStyleCnt="1"/>
      <dgm:spPr>
        <a:solidFill>
          <a:schemeClr val="tx1">
            <a:lumMod val="50000"/>
            <a:lumOff val="50000"/>
          </a:schemeClr>
        </a:solidFill>
      </dgm:spPr>
    </dgm:pt>
    <dgm:pt modelId="{F0169FA8-D790-454C-9E6A-A9F9755C49C0}" type="pres">
      <dgm:prSet presAssocID="{BB4933B4-82DC-41AF-95B6-2A6CC69B538D}" presName="linearProcess" presStyleCnt="0"/>
      <dgm:spPr/>
    </dgm:pt>
    <dgm:pt modelId="{70EBCE68-7E87-47B2-876B-04912D7EF708}" type="pres">
      <dgm:prSet presAssocID="{24FE2A90-5380-4939-9F39-76E6279985C3}" presName="textNode" presStyleLbl="node1" presStyleIdx="0" presStyleCnt="4">
        <dgm:presLayoutVars>
          <dgm:bulletEnabled val="1"/>
        </dgm:presLayoutVars>
      </dgm:prSet>
      <dgm:spPr/>
    </dgm:pt>
    <dgm:pt modelId="{48491FBE-9030-4745-8439-9B1530E13B73}" type="pres">
      <dgm:prSet presAssocID="{052C22A4-96DA-4DAE-AA3B-6EFAEF9EAABD}" presName="sibTrans" presStyleCnt="0"/>
      <dgm:spPr/>
    </dgm:pt>
    <dgm:pt modelId="{B647C933-9132-46E3-8806-62144F2E9FD0}" type="pres">
      <dgm:prSet presAssocID="{0AD40472-FEA7-48A0-B751-63D6E6634876}" presName="textNode" presStyleLbl="node1" presStyleIdx="1" presStyleCnt="4" custScaleX="158980">
        <dgm:presLayoutVars>
          <dgm:bulletEnabled val="1"/>
        </dgm:presLayoutVars>
      </dgm:prSet>
      <dgm:spPr/>
    </dgm:pt>
    <dgm:pt modelId="{B71A73B1-A5E6-42DB-A9B3-3C56E9487E77}" type="pres">
      <dgm:prSet presAssocID="{1BA6E02E-7001-4975-A4D8-8096F9F51D5C}" presName="sibTrans" presStyleCnt="0"/>
      <dgm:spPr/>
    </dgm:pt>
    <dgm:pt modelId="{E2A1E0EC-86D7-48AA-BA80-83FFDEC1A363}" type="pres">
      <dgm:prSet presAssocID="{CBC8CCD4-F884-492B-924E-CA2F5D553A28}" presName="textNode" presStyleLbl="node1" presStyleIdx="2" presStyleCnt="4">
        <dgm:presLayoutVars>
          <dgm:bulletEnabled val="1"/>
        </dgm:presLayoutVars>
      </dgm:prSet>
      <dgm:spPr/>
    </dgm:pt>
    <dgm:pt modelId="{D616D4F7-71ED-4173-A495-34E7A16E2FEA}" type="pres">
      <dgm:prSet presAssocID="{1A42D37D-FBE1-470F-8B95-5E9031481AE4}" presName="sibTrans" presStyleCnt="0"/>
      <dgm:spPr/>
    </dgm:pt>
    <dgm:pt modelId="{796418EA-7602-40FD-87F1-E0018F33D2CA}" type="pres">
      <dgm:prSet presAssocID="{E72CFBD6-08E5-4547-950E-B65A980D87A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C3420607-8244-4D8C-998E-EC9B9B7EA862}" srcId="{BB4933B4-82DC-41AF-95B6-2A6CC69B538D}" destId="{E72CFBD6-08E5-4547-950E-B65A980D87AA}" srcOrd="3" destOrd="0" parTransId="{4D117002-D42B-47EE-A441-7E1361C334BE}" sibTransId="{14AE3494-3A19-44BB-B394-990BE7047C03}"/>
    <dgm:cxn modelId="{857BEC0D-7BD6-468D-AC45-C42EA17E9CA1}" srcId="{BB4933B4-82DC-41AF-95B6-2A6CC69B538D}" destId="{CBC8CCD4-F884-492B-924E-CA2F5D553A28}" srcOrd="2" destOrd="0" parTransId="{4C8152BA-DE2A-4A0F-9972-4DC73A804118}" sibTransId="{1A42D37D-FBE1-470F-8B95-5E9031481AE4}"/>
    <dgm:cxn modelId="{4698D67B-5897-4C21-BEC4-0EF2D9913AC0}" type="presOf" srcId="{CBC8CCD4-F884-492B-924E-CA2F5D553A28}" destId="{E2A1E0EC-86D7-48AA-BA80-83FFDEC1A363}" srcOrd="0" destOrd="0" presId="urn:microsoft.com/office/officeart/2005/8/layout/hProcess9"/>
    <dgm:cxn modelId="{98FF057E-7D1F-4ECE-821B-5C11B418F430}" srcId="{BB4933B4-82DC-41AF-95B6-2A6CC69B538D}" destId="{24FE2A90-5380-4939-9F39-76E6279985C3}" srcOrd="0" destOrd="0" parTransId="{FAB8C683-5903-45B6-933E-C8C7FF2D9299}" sibTransId="{052C22A4-96DA-4DAE-AA3B-6EFAEF9EAABD}"/>
    <dgm:cxn modelId="{64A4BAA8-0CF2-4771-B406-003F3A44652B}" type="presOf" srcId="{BB4933B4-82DC-41AF-95B6-2A6CC69B538D}" destId="{2C0C7C29-B540-4F7E-9CED-F6E3AAE1975B}" srcOrd="0" destOrd="0" presId="urn:microsoft.com/office/officeart/2005/8/layout/hProcess9"/>
    <dgm:cxn modelId="{A3CE57B4-8329-47BD-949F-FD26872F1062}" srcId="{BB4933B4-82DC-41AF-95B6-2A6CC69B538D}" destId="{0AD40472-FEA7-48A0-B751-63D6E6634876}" srcOrd="1" destOrd="0" parTransId="{97C4703B-0D68-4403-9AF8-B2534245F9DC}" sibTransId="{1BA6E02E-7001-4975-A4D8-8096F9F51D5C}"/>
    <dgm:cxn modelId="{FCD6C2B8-4A85-48B4-9E9D-3791E07E74CF}" type="presOf" srcId="{0AD40472-FEA7-48A0-B751-63D6E6634876}" destId="{B647C933-9132-46E3-8806-62144F2E9FD0}" srcOrd="0" destOrd="0" presId="urn:microsoft.com/office/officeart/2005/8/layout/hProcess9"/>
    <dgm:cxn modelId="{332506C4-C4B0-454D-A1C2-4F359C3F4E1A}" type="presOf" srcId="{E72CFBD6-08E5-4547-950E-B65A980D87AA}" destId="{796418EA-7602-40FD-87F1-E0018F33D2CA}" srcOrd="0" destOrd="0" presId="urn:microsoft.com/office/officeart/2005/8/layout/hProcess9"/>
    <dgm:cxn modelId="{8765AAF1-6252-4A8D-9777-D2A1E5553C08}" type="presOf" srcId="{24FE2A90-5380-4939-9F39-76E6279985C3}" destId="{70EBCE68-7E87-47B2-876B-04912D7EF708}" srcOrd="0" destOrd="0" presId="urn:microsoft.com/office/officeart/2005/8/layout/hProcess9"/>
    <dgm:cxn modelId="{3888C52D-CAFC-44F9-A987-399AA9216E86}" type="presParOf" srcId="{2C0C7C29-B540-4F7E-9CED-F6E3AAE1975B}" destId="{5998EFE4-9592-42E8-9424-46F80CC04019}" srcOrd="0" destOrd="0" presId="urn:microsoft.com/office/officeart/2005/8/layout/hProcess9"/>
    <dgm:cxn modelId="{92466EAF-FA93-44AF-A92C-7EF53E63CD83}" type="presParOf" srcId="{2C0C7C29-B540-4F7E-9CED-F6E3AAE1975B}" destId="{F0169FA8-D790-454C-9E6A-A9F9755C49C0}" srcOrd="1" destOrd="0" presId="urn:microsoft.com/office/officeart/2005/8/layout/hProcess9"/>
    <dgm:cxn modelId="{D907D6BA-8268-40EB-A8A2-6B453379375F}" type="presParOf" srcId="{F0169FA8-D790-454C-9E6A-A9F9755C49C0}" destId="{70EBCE68-7E87-47B2-876B-04912D7EF708}" srcOrd="0" destOrd="0" presId="urn:microsoft.com/office/officeart/2005/8/layout/hProcess9"/>
    <dgm:cxn modelId="{008F94A4-F51B-40D0-A90D-0CE9775DFA46}" type="presParOf" srcId="{F0169FA8-D790-454C-9E6A-A9F9755C49C0}" destId="{48491FBE-9030-4745-8439-9B1530E13B73}" srcOrd="1" destOrd="0" presId="urn:microsoft.com/office/officeart/2005/8/layout/hProcess9"/>
    <dgm:cxn modelId="{9DA22521-9EB0-436C-AD7C-A03C2D5D602E}" type="presParOf" srcId="{F0169FA8-D790-454C-9E6A-A9F9755C49C0}" destId="{B647C933-9132-46E3-8806-62144F2E9FD0}" srcOrd="2" destOrd="0" presId="urn:microsoft.com/office/officeart/2005/8/layout/hProcess9"/>
    <dgm:cxn modelId="{BF61C26E-4C95-4234-846D-FDBBDD68E0DF}" type="presParOf" srcId="{F0169FA8-D790-454C-9E6A-A9F9755C49C0}" destId="{B71A73B1-A5E6-42DB-A9B3-3C56E9487E77}" srcOrd="3" destOrd="0" presId="urn:microsoft.com/office/officeart/2005/8/layout/hProcess9"/>
    <dgm:cxn modelId="{7EEC8C29-DB8C-40F4-B9DA-D096C15E4DDB}" type="presParOf" srcId="{F0169FA8-D790-454C-9E6A-A9F9755C49C0}" destId="{E2A1E0EC-86D7-48AA-BA80-83FFDEC1A363}" srcOrd="4" destOrd="0" presId="urn:microsoft.com/office/officeart/2005/8/layout/hProcess9"/>
    <dgm:cxn modelId="{6D3C3655-ED0C-4110-B094-E47D37D523D7}" type="presParOf" srcId="{F0169FA8-D790-454C-9E6A-A9F9755C49C0}" destId="{D616D4F7-71ED-4173-A495-34E7A16E2FEA}" srcOrd="5" destOrd="0" presId="urn:microsoft.com/office/officeart/2005/8/layout/hProcess9"/>
    <dgm:cxn modelId="{790E2AFF-36A6-4F90-9FE0-61044742457D}" type="presParOf" srcId="{F0169FA8-D790-454C-9E6A-A9F9755C49C0}" destId="{796418EA-7602-40FD-87F1-E0018F33D2C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4F3199-C073-40CB-949A-E77DC8ACAAE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188AFD-A258-47E8-A1CA-6C50EF66B377}">
      <dgm:prSet phldrT="[Tekst]" custT="1"/>
      <dgm:spPr>
        <a:solidFill>
          <a:srgbClr val="C00000"/>
        </a:solidFill>
      </dgm:spPr>
      <dgm:t>
        <a:bodyPr/>
        <a:lstStyle/>
        <a:p>
          <a:pPr algn="ctr" rtl="0"/>
          <a:r>
            <a:rPr lang="pl-PL" sz="1600" b="1" i="0" u="none" baseline="0" dirty="0">
              <a:latin typeface="Calibri" panose="020F0502020204030204" pitchFamily="34" charset="0"/>
            </a:rPr>
            <a:t>New a</a:t>
          </a:r>
          <a:r>
            <a:rPr lang="en-GB" sz="1600" b="1" i="0" u="none" baseline="0" dirty="0" err="1">
              <a:latin typeface="Calibri" panose="020F0502020204030204" pitchFamily="34" charset="0"/>
            </a:rPr>
            <a:t>ctivities</a:t>
          </a:r>
          <a:r>
            <a:rPr lang="en-GB" sz="1600" b="1" i="0" u="none" baseline="0" dirty="0">
              <a:latin typeface="Calibri" panose="020F0502020204030204" pitchFamily="34" charset="0"/>
            </a:rPr>
            <a:t>:</a:t>
          </a:r>
        </a:p>
      </dgm:t>
    </dgm:pt>
    <dgm:pt modelId="{2F5B9138-55BF-4C39-89CE-C68EB84EE483}" type="parTrans" cxnId="{6765522A-72D4-4CE6-8904-9F49FBD2AC0B}">
      <dgm:prSet/>
      <dgm:spPr/>
      <dgm:t>
        <a:bodyPr/>
        <a:lstStyle/>
        <a:p>
          <a:endParaRPr lang="en-GB" sz="1600"/>
        </a:p>
      </dgm:t>
    </dgm:pt>
    <dgm:pt modelId="{E2828FE8-7966-4ACB-9C36-F9B0E0A91FA4}" type="sibTrans" cxnId="{6765522A-72D4-4CE6-8904-9F49FBD2AC0B}">
      <dgm:prSet/>
      <dgm:spPr/>
      <dgm:t>
        <a:bodyPr/>
        <a:lstStyle/>
        <a:p>
          <a:endParaRPr lang="en-GB" sz="1600"/>
        </a:p>
      </dgm:t>
    </dgm:pt>
    <dgm:pt modelId="{22176FC9-5916-4219-BD4E-0309039E3608}">
      <dgm:prSet phldrT="[Tekst]" custT="1"/>
      <dgm:spPr>
        <a:solidFill>
          <a:schemeClr val="tx1">
            <a:lumMod val="65000"/>
            <a:lumOff val="35000"/>
            <a:alpha val="90000"/>
          </a:schemeClr>
        </a:solidFill>
      </dgm:spPr>
      <dgm:t>
        <a:bodyPr anchor="ctr"/>
        <a:lstStyle/>
        <a:p>
          <a:pPr marL="177800" marR="0" lvl="0" indent="-88900" algn="l" defTabSz="914400" rtl="0" eaLnBrk="1" fontAlgn="auto" latinLnBrk="0" hangingPunct="1">
            <a:lnSpc>
              <a:spcPts val="2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i="0" u="none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GB" sz="1600" b="1" i="0" u="none" baseline="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onstruction</a:t>
          </a:r>
          <a:endParaRPr lang="en-GB" sz="1600" b="1" i="0" u="none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392E8C-2635-4B8A-A243-ED98DC141F77}" type="parTrans" cxnId="{35D6A167-8206-41BB-ABAC-225D13293C0D}">
      <dgm:prSet/>
      <dgm:spPr/>
      <dgm:t>
        <a:bodyPr/>
        <a:lstStyle/>
        <a:p>
          <a:endParaRPr lang="en-GB" sz="1600"/>
        </a:p>
      </dgm:t>
    </dgm:pt>
    <dgm:pt modelId="{2851089A-46B5-4F69-B7B3-8A22BD9D4DB8}" type="sibTrans" cxnId="{35D6A167-8206-41BB-ABAC-225D13293C0D}">
      <dgm:prSet/>
      <dgm:spPr/>
      <dgm:t>
        <a:bodyPr/>
        <a:lstStyle/>
        <a:p>
          <a:endParaRPr lang="en-GB" sz="1600"/>
        </a:p>
      </dgm:t>
    </dgm:pt>
    <dgm:pt modelId="{624FE99D-FA88-493E-8BE9-A8371F4E0109}">
      <dgm:prSet phldrT="[Tekst]" custT="1"/>
      <dgm:spPr>
        <a:solidFill>
          <a:schemeClr val="tx1">
            <a:lumMod val="65000"/>
            <a:lumOff val="35000"/>
            <a:alpha val="90000"/>
          </a:schemeClr>
        </a:solidFill>
      </dgm:spPr>
      <dgm:t>
        <a:bodyPr anchor="ctr"/>
        <a:lstStyle/>
        <a:p>
          <a:pPr marL="177800" marR="0" lvl="0" indent="-88900" algn="l" defTabSz="914400" rtl="0" eaLnBrk="1" fontAlgn="auto" latinLnBrk="0" hangingPunct="1">
            <a:lnSpc>
              <a:spcPts val="2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i="0" u="none" baseline="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Renewables</a:t>
          </a:r>
          <a:endParaRPr lang="en-GB" sz="1600" b="1" i="0" u="none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086795-1943-4571-ABF6-653BDEEE01CE}" type="parTrans" cxnId="{973AB618-0EA3-44F5-8B47-2340E1C0DC89}">
      <dgm:prSet/>
      <dgm:spPr/>
      <dgm:t>
        <a:bodyPr/>
        <a:lstStyle/>
        <a:p>
          <a:endParaRPr lang="pl-PL" sz="1600"/>
        </a:p>
      </dgm:t>
    </dgm:pt>
    <dgm:pt modelId="{F533E3F5-9964-4005-8D2B-B0612B93C4AF}" type="sibTrans" cxnId="{973AB618-0EA3-44F5-8B47-2340E1C0DC89}">
      <dgm:prSet/>
      <dgm:spPr/>
      <dgm:t>
        <a:bodyPr/>
        <a:lstStyle/>
        <a:p>
          <a:endParaRPr lang="pl-PL" sz="1600"/>
        </a:p>
      </dgm:t>
    </dgm:pt>
    <dgm:pt modelId="{84D1E782-A2EB-4B98-8BA2-BE12B866B196}">
      <dgm:prSet phldrT="[Tekst]" custT="1"/>
      <dgm:spPr>
        <a:solidFill>
          <a:schemeClr val="tx1">
            <a:lumMod val="65000"/>
            <a:lumOff val="35000"/>
            <a:alpha val="90000"/>
          </a:schemeClr>
        </a:solidFill>
      </dgm:spPr>
      <dgm:t>
        <a:bodyPr anchor="ctr"/>
        <a:lstStyle/>
        <a:p>
          <a:pPr marL="177800" marR="0" lvl="0" indent="-88900" algn="l" defTabSz="914400" rtl="0" eaLnBrk="1" fontAlgn="auto" latinLnBrk="0" hangingPunct="1">
            <a:lnSpc>
              <a:spcPts val="2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i="0" u="none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</a:t>
          </a:r>
          <a:r>
            <a:rPr lang="en-GB" sz="1600" b="1" i="0" u="none" baseline="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ailway</a:t>
          </a:r>
          <a:endParaRPr lang="en-GB" sz="1600" b="1" i="0" u="none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4DD516-A8FB-41D9-AAB1-7B36903763F7}" type="parTrans" cxnId="{FBABF2CA-E683-48C9-957A-08C8446FA4F6}">
      <dgm:prSet/>
      <dgm:spPr/>
      <dgm:t>
        <a:bodyPr/>
        <a:lstStyle/>
        <a:p>
          <a:endParaRPr lang="pl-PL" sz="1600"/>
        </a:p>
      </dgm:t>
    </dgm:pt>
    <dgm:pt modelId="{F820C542-7D22-4DFA-ADCD-94F6E0D00830}" type="sibTrans" cxnId="{FBABF2CA-E683-48C9-957A-08C8446FA4F6}">
      <dgm:prSet/>
      <dgm:spPr/>
      <dgm:t>
        <a:bodyPr/>
        <a:lstStyle/>
        <a:p>
          <a:endParaRPr lang="pl-PL" sz="1600"/>
        </a:p>
      </dgm:t>
    </dgm:pt>
    <dgm:pt modelId="{683BBB9A-FF3E-4FB8-AD12-E82DC18123AD}" type="pres">
      <dgm:prSet presAssocID="{364F3199-C073-40CB-949A-E77DC8ACAAED}" presName="Name0" presStyleCnt="0">
        <dgm:presLayoutVars>
          <dgm:dir/>
          <dgm:animLvl val="lvl"/>
          <dgm:resizeHandles/>
        </dgm:presLayoutVars>
      </dgm:prSet>
      <dgm:spPr/>
    </dgm:pt>
    <dgm:pt modelId="{CBEF9846-201F-4E86-910C-F9A0283A2E35}" type="pres">
      <dgm:prSet presAssocID="{05188AFD-A258-47E8-A1CA-6C50EF66B377}" presName="linNode" presStyleCnt="0"/>
      <dgm:spPr/>
    </dgm:pt>
    <dgm:pt modelId="{3A761E37-1816-42A1-AAF3-2E603306637B}" type="pres">
      <dgm:prSet presAssocID="{05188AFD-A258-47E8-A1CA-6C50EF66B377}" presName="parentShp" presStyleLbl="node1" presStyleIdx="0" presStyleCnt="1" custScaleX="101858">
        <dgm:presLayoutVars>
          <dgm:bulletEnabled val="1"/>
        </dgm:presLayoutVars>
      </dgm:prSet>
      <dgm:spPr/>
    </dgm:pt>
    <dgm:pt modelId="{54BB5A2D-05CE-443A-B83B-89B5CB295093}" type="pres">
      <dgm:prSet presAssocID="{05188AFD-A258-47E8-A1CA-6C50EF66B377}" presName="childShp" presStyleLbl="bgAccFollowNode1" presStyleIdx="0" presStyleCnt="1" custScaleX="166483">
        <dgm:presLayoutVars>
          <dgm:bulletEnabled val="1"/>
        </dgm:presLayoutVars>
      </dgm:prSet>
      <dgm:spPr/>
    </dgm:pt>
  </dgm:ptLst>
  <dgm:cxnLst>
    <dgm:cxn modelId="{21030C03-9644-42D4-AD59-FCCFFFA5F9C1}" type="presOf" srcId="{624FE99D-FA88-493E-8BE9-A8371F4E0109}" destId="{54BB5A2D-05CE-443A-B83B-89B5CB295093}" srcOrd="0" destOrd="1" presId="urn:microsoft.com/office/officeart/2005/8/layout/vList6"/>
    <dgm:cxn modelId="{973AB618-0EA3-44F5-8B47-2340E1C0DC89}" srcId="{05188AFD-A258-47E8-A1CA-6C50EF66B377}" destId="{624FE99D-FA88-493E-8BE9-A8371F4E0109}" srcOrd="1" destOrd="0" parTransId="{4C086795-1943-4571-ABF6-653BDEEE01CE}" sibTransId="{F533E3F5-9964-4005-8D2B-B0612B93C4AF}"/>
    <dgm:cxn modelId="{6765522A-72D4-4CE6-8904-9F49FBD2AC0B}" srcId="{364F3199-C073-40CB-949A-E77DC8ACAAED}" destId="{05188AFD-A258-47E8-A1CA-6C50EF66B377}" srcOrd="0" destOrd="0" parTransId="{2F5B9138-55BF-4C39-89CE-C68EB84EE483}" sibTransId="{E2828FE8-7966-4ACB-9C36-F9B0E0A91FA4}"/>
    <dgm:cxn modelId="{35D6A167-8206-41BB-ABAC-225D13293C0D}" srcId="{05188AFD-A258-47E8-A1CA-6C50EF66B377}" destId="{22176FC9-5916-4219-BD4E-0309039E3608}" srcOrd="0" destOrd="0" parTransId="{75392E8C-2635-4B8A-A243-ED98DC141F77}" sibTransId="{2851089A-46B5-4F69-B7B3-8A22BD9D4DB8}"/>
    <dgm:cxn modelId="{8A72C769-F27D-403A-8AEB-08F152091F91}" type="presOf" srcId="{22176FC9-5916-4219-BD4E-0309039E3608}" destId="{54BB5A2D-05CE-443A-B83B-89B5CB295093}" srcOrd="0" destOrd="0" presId="urn:microsoft.com/office/officeart/2005/8/layout/vList6"/>
    <dgm:cxn modelId="{4945EC71-F66B-486B-9E1D-1EAC6B8FE087}" type="presOf" srcId="{05188AFD-A258-47E8-A1CA-6C50EF66B377}" destId="{3A761E37-1816-42A1-AAF3-2E603306637B}" srcOrd="0" destOrd="0" presId="urn:microsoft.com/office/officeart/2005/8/layout/vList6"/>
    <dgm:cxn modelId="{6D30DD7D-52C8-4935-8508-539A7121E8DE}" type="presOf" srcId="{364F3199-C073-40CB-949A-E77DC8ACAAED}" destId="{683BBB9A-FF3E-4FB8-AD12-E82DC18123AD}" srcOrd="0" destOrd="0" presId="urn:microsoft.com/office/officeart/2005/8/layout/vList6"/>
    <dgm:cxn modelId="{FBABF2CA-E683-48C9-957A-08C8446FA4F6}" srcId="{05188AFD-A258-47E8-A1CA-6C50EF66B377}" destId="{84D1E782-A2EB-4B98-8BA2-BE12B866B196}" srcOrd="2" destOrd="0" parTransId="{8F4DD516-A8FB-41D9-AAB1-7B36903763F7}" sibTransId="{F820C542-7D22-4DFA-ADCD-94F6E0D00830}"/>
    <dgm:cxn modelId="{4A85E4F4-B564-4DEF-93EA-BCFFC452A05B}" type="presOf" srcId="{84D1E782-A2EB-4B98-8BA2-BE12B866B196}" destId="{54BB5A2D-05CE-443A-B83B-89B5CB295093}" srcOrd="0" destOrd="2" presId="urn:microsoft.com/office/officeart/2005/8/layout/vList6"/>
    <dgm:cxn modelId="{B4A1F638-E9C9-40B4-AB51-89B30C31EC4F}" type="presParOf" srcId="{683BBB9A-FF3E-4FB8-AD12-E82DC18123AD}" destId="{CBEF9846-201F-4E86-910C-F9A0283A2E35}" srcOrd="0" destOrd="0" presId="urn:microsoft.com/office/officeart/2005/8/layout/vList6"/>
    <dgm:cxn modelId="{06BD0903-EF72-45C6-BD46-2C063EFD3CB2}" type="presParOf" srcId="{CBEF9846-201F-4E86-910C-F9A0283A2E35}" destId="{3A761E37-1816-42A1-AAF3-2E603306637B}" srcOrd="0" destOrd="0" presId="urn:microsoft.com/office/officeart/2005/8/layout/vList6"/>
    <dgm:cxn modelId="{B611628E-26ED-40AB-BCBD-5F8130430818}" type="presParOf" srcId="{CBEF9846-201F-4E86-910C-F9A0283A2E35}" destId="{54BB5A2D-05CE-443A-B83B-89B5CB29509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8EFE4-9592-42E8-9424-46F80CC04019}">
      <dsp:nvSpPr>
        <dsp:cNvPr id="0" name=""/>
        <dsp:cNvSpPr/>
      </dsp:nvSpPr>
      <dsp:spPr>
        <a:xfrm>
          <a:off x="367253" y="0"/>
          <a:ext cx="4162201" cy="1674417"/>
        </a:xfrm>
        <a:prstGeom prst="rightArrow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BCE68-7E87-47B2-876B-04912D7EF708}">
      <dsp:nvSpPr>
        <dsp:cNvPr id="0" name=""/>
        <dsp:cNvSpPr/>
      </dsp:nvSpPr>
      <dsp:spPr>
        <a:xfrm>
          <a:off x="2271" y="502325"/>
          <a:ext cx="961170" cy="669766"/>
        </a:xfrm>
        <a:prstGeom prst="roundRect">
          <a:avLst/>
        </a:prstGeom>
        <a:solidFill>
          <a:srgbClr val="C00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u="none" kern="1200" baseline="0" dirty="0">
              <a:latin typeface="Calibri" panose="020F0502020204030204" pitchFamily="34" charset="0"/>
            </a:rPr>
            <a:t>Design</a:t>
          </a:r>
        </a:p>
      </dsp:txBody>
      <dsp:txXfrm>
        <a:off x="34966" y="535020"/>
        <a:ext cx="895780" cy="604376"/>
      </dsp:txXfrm>
    </dsp:sp>
    <dsp:sp modelId="{B647C933-9132-46E3-8806-62144F2E9FD0}">
      <dsp:nvSpPr>
        <dsp:cNvPr id="0" name=""/>
        <dsp:cNvSpPr/>
      </dsp:nvSpPr>
      <dsp:spPr>
        <a:xfrm>
          <a:off x="1123637" y="502325"/>
          <a:ext cx="1528068" cy="669766"/>
        </a:xfrm>
        <a:prstGeom prst="roundRect">
          <a:avLst/>
        </a:prstGeom>
        <a:solidFill>
          <a:srgbClr val="C00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u="none" kern="1200" baseline="0" dirty="0">
              <a:latin typeface="Calibri" panose="020F0502020204030204" pitchFamily="34" charset="0"/>
            </a:rPr>
            <a:t>Construction and research</a:t>
          </a:r>
        </a:p>
      </dsp:txBody>
      <dsp:txXfrm>
        <a:off x="1156332" y="535020"/>
        <a:ext cx="1462678" cy="604376"/>
      </dsp:txXfrm>
    </dsp:sp>
    <dsp:sp modelId="{E2A1E0EC-86D7-48AA-BA80-83FFDEC1A363}">
      <dsp:nvSpPr>
        <dsp:cNvPr id="0" name=""/>
        <dsp:cNvSpPr/>
      </dsp:nvSpPr>
      <dsp:spPr>
        <a:xfrm>
          <a:off x="2811900" y="502325"/>
          <a:ext cx="961170" cy="669766"/>
        </a:xfrm>
        <a:prstGeom prst="roundRect">
          <a:avLst/>
        </a:prstGeom>
        <a:solidFill>
          <a:srgbClr val="C00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u="none" kern="1200" baseline="0" dirty="0">
              <a:latin typeface="Calibri" panose="020F0502020204030204" pitchFamily="34" charset="0"/>
            </a:rPr>
            <a:t>Delivery</a:t>
          </a:r>
        </a:p>
      </dsp:txBody>
      <dsp:txXfrm>
        <a:off x="2844595" y="535020"/>
        <a:ext cx="895780" cy="604376"/>
      </dsp:txXfrm>
    </dsp:sp>
    <dsp:sp modelId="{796418EA-7602-40FD-87F1-E0018F33D2CA}">
      <dsp:nvSpPr>
        <dsp:cNvPr id="0" name=""/>
        <dsp:cNvSpPr/>
      </dsp:nvSpPr>
      <dsp:spPr>
        <a:xfrm>
          <a:off x="3933265" y="502325"/>
          <a:ext cx="961170" cy="669766"/>
        </a:xfrm>
        <a:prstGeom prst="roundRect">
          <a:avLst/>
        </a:prstGeom>
        <a:solidFill>
          <a:srgbClr val="C00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u="none" kern="1200" baseline="0">
              <a:latin typeface="Calibri" panose="020F0502020204030204" pitchFamily="34" charset="0"/>
            </a:rPr>
            <a:t>Service</a:t>
          </a:r>
        </a:p>
      </dsp:txBody>
      <dsp:txXfrm>
        <a:off x="3965960" y="535020"/>
        <a:ext cx="895780" cy="604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B5A2D-05CE-443A-B83B-89B5CB295093}">
      <dsp:nvSpPr>
        <dsp:cNvPr id="0" name=""/>
        <dsp:cNvSpPr/>
      </dsp:nvSpPr>
      <dsp:spPr>
        <a:xfrm>
          <a:off x="1043224" y="0"/>
          <a:ext cx="2556838" cy="1091141"/>
        </a:xfrm>
        <a:prstGeom prst="rightArrow">
          <a:avLst>
            <a:gd name="adj1" fmla="val 75000"/>
            <a:gd name="adj2" fmla="val 50000"/>
          </a:avLst>
        </a:prstGeom>
        <a:solidFill>
          <a:schemeClr val="tx1">
            <a:lumMod val="65000"/>
            <a:lumOff val="35000"/>
            <a:alpha val="9000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7800" marR="0" lvl="0" indent="-88900" algn="l" defTabSz="914400" rtl="0" eaLnBrk="1" fontAlgn="auto" latinLnBrk="0" hangingPunct="1">
            <a:lnSpc>
              <a:spcPts val="2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i="0" u="none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GB" sz="1600" b="1" i="0" u="none" kern="1200" baseline="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onstruction</a:t>
          </a:r>
          <a:endParaRPr lang="en-GB" sz="1600" b="1" i="0" u="none" kern="1200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7800" marR="0" lvl="0" indent="-88900" algn="l" defTabSz="914400" rtl="0" eaLnBrk="1" fontAlgn="auto" latinLnBrk="0" hangingPunct="1">
            <a:lnSpc>
              <a:spcPts val="2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i="0" u="none" kern="1200" baseline="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Renewables</a:t>
          </a:r>
          <a:endParaRPr lang="en-GB" sz="1600" b="1" i="0" u="none" kern="1200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7800" marR="0" lvl="0" indent="-88900" algn="l" defTabSz="914400" rtl="0" eaLnBrk="1" fontAlgn="auto" latinLnBrk="0" hangingPunct="1">
            <a:lnSpc>
              <a:spcPts val="2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i="0" u="none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</a:t>
          </a:r>
          <a:r>
            <a:rPr lang="en-GB" sz="1600" b="1" i="0" u="none" kern="1200" baseline="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ailway</a:t>
          </a:r>
          <a:endParaRPr lang="en-GB" sz="1600" b="1" i="0" u="none" kern="1200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43224" y="136393"/>
        <a:ext cx="2147660" cy="818355"/>
      </dsp:txXfrm>
    </dsp:sp>
    <dsp:sp modelId="{3A761E37-1816-42A1-AAF3-2E603306637B}">
      <dsp:nvSpPr>
        <dsp:cNvPr id="0" name=""/>
        <dsp:cNvSpPr/>
      </dsp:nvSpPr>
      <dsp:spPr>
        <a:xfrm>
          <a:off x="337" y="0"/>
          <a:ext cx="1042887" cy="1091141"/>
        </a:xfrm>
        <a:prstGeom prst="roundRect">
          <a:avLst/>
        </a:prstGeom>
        <a:solidFill>
          <a:srgbClr val="C00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0" u="none" kern="1200" baseline="0" dirty="0">
              <a:latin typeface="Calibri" panose="020F0502020204030204" pitchFamily="34" charset="0"/>
            </a:rPr>
            <a:t>New a</a:t>
          </a:r>
          <a:r>
            <a:rPr lang="en-GB" sz="1600" b="1" i="0" u="none" kern="1200" baseline="0" dirty="0" err="1">
              <a:latin typeface="Calibri" panose="020F0502020204030204" pitchFamily="34" charset="0"/>
            </a:rPr>
            <a:t>ctivities</a:t>
          </a:r>
          <a:r>
            <a:rPr lang="en-GB" sz="1600" b="1" i="0" u="none" kern="1200" baseline="0" dirty="0">
              <a:latin typeface="Calibri" panose="020F0502020204030204" pitchFamily="34" charset="0"/>
            </a:rPr>
            <a:t>:</a:t>
          </a:r>
        </a:p>
      </dsp:txBody>
      <dsp:txXfrm>
        <a:off x="51247" y="50910"/>
        <a:ext cx="941067" cy="989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0.23199</cdr:x>
      <cdr:y>0.0914</cdr:y>
    </cdr:from>
    <cdr:to>
      <cdr:x>0.74207</cdr:x>
      <cdr:y>0.19801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1533525" y="319088"/>
          <a:ext cx="33718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dirty="0"/>
        </a:p>
      </cdr:txBody>
    </cdr:sp>
  </cdr:relSizeAnchor>
  <cdr:relSizeAnchor xmlns:cdr="http://schemas.openxmlformats.org/drawingml/2006/chartDrawing">
    <cdr:from>
      <cdr:x>0.05097</cdr:x>
      <cdr:y>0.9665</cdr:y>
    </cdr:from>
    <cdr:to>
      <cdr:x>0.5621</cdr:x>
      <cdr:y>1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414337" y="5097782"/>
          <a:ext cx="4155281" cy="176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9086" cy="337106"/>
          </a:xfrm>
          <a:prstGeom prst="rect">
            <a:avLst/>
          </a:prstGeom>
        </p:spPr>
        <p:txBody>
          <a:bodyPr vert="horz" lIns="91085" tIns="45541" rIns="91085" bIns="45541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591257" y="0"/>
            <a:ext cx="4279086" cy="337106"/>
          </a:xfrm>
          <a:prstGeom prst="rect">
            <a:avLst/>
          </a:prstGeom>
        </p:spPr>
        <p:txBody>
          <a:bodyPr vert="horz" lIns="91085" tIns="45541" rIns="91085" bIns="45541" rtlCol="0"/>
          <a:lstStyle>
            <a:lvl1pPr algn="r">
              <a:defRPr sz="1200"/>
            </a:lvl1pPr>
          </a:lstStyle>
          <a:p>
            <a:fld id="{6435C95C-E3AE-4152-AF8C-D3C0531E01A5}" type="datetimeFigureOut">
              <a:rPr lang="pl-PL" smtClean="0"/>
              <a:pPr/>
              <a:t>16.05.2019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6403924"/>
            <a:ext cx="4279086" cy="337106"/>
          </a:xfrm>
          <a:prstGeom prst="rect">
            <a:avLst/>
          </a:prstGeom>
        </p:spPr>
        <p:txBody>
          <a:bodyPr vert="horz" lIns="91085" tIns="45541" rIns="91085" bIns="45541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591257" y="6403924"/>
            <a:ext cx="4279086" cy="337106"/>
          </a:xfrm>
          <a:prstGeom prst="rect">
            <a:avLst/>
          </a:prstGeom>
        </p:spPr>
        <p:txBody>
          <a:bodyPr vert="horz" lIns="91085" tIns="45541" rIns="91085" bIns="45541" rtlCol="0" anchor="b"/>
          <a:lstStyle>
            <a:lvl1pPr algn="r">
              <a:defRPr sz="1200"/>
            </a:lvl1pPr>
          </a:lstStyle>
          <a:p>
            <a:fld id="{0CB720BD-81EB-4393-A012-A9A1E5C558B8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81087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4278154" cy="337106"/>
          </a:xfrm>
          <a:prstGeom prst="rect">
            <a:avLst/>
          </a:prstGeom>
        </p:spPr>
        <p:txBody>
          <a:bodyPr vert="horz" lIns="91080" tIns="45538" rIns="91080" bIns="45538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592228" y="0"/>
            <a:ext cx="4278154" cy="337106"/>
          </a:xfrm>
          <a:prstGeom prst="rect">
            <a:avLst/>
          </a:prstGeom>
        </p:spPr>
        <p:txBody>
          <a:bodyPr vert="horz" lIns="91080" tIns="45538" rIns="91080" bIns="45538" rtlCol="0"/>
          <a:lstStyle>
            <a:lvl1pPr algn="r">
              <a:defRPr sz="1200"/>
            </a:lvl1pPr>
          </a:lstStyle>
          <a:p>
            <a:fld id="{EF31D12A-CD3E-4413-9A40-F5D9290323C3}" type="datetimeFigureOut">
              <a:rPr lang="pl-PL" smtClean="0"/>
              <a:pPr/>
              <a:t>16.05.2019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7387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0" tIns="45538" rIns="91080" bIns="45538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87269" y="3202508"/>
            <a:ext cx="7898130" cy="3033951"/>
          </a:xfrm>
          <a:prstGeom prst="rect">
            <a:avLst/>
          </a:prstGeom>
        </p:spPr>
        <p:txBody>
          <a:bodyPr vert="horz" lIns="91080" tIns="45538" rIns="91080" bIns="4553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6" y="6403838"/>
            <a:ext cx="4278154" cy="337106"/>
          </a:xfrm>
          <a:prstGeom prst="rect">
            <a:avLst/>
          </a:prstGeom>
        </p:spPr>
        <p:txBody>
          <a:bodyPr vert="horz" lIns="91080" tIns="45538" rIns="91080" bIns="45538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592228" y="6403838"/>
            <a:ext cx="4278154" cy="337106"/>
          </a:xfrm>
          <a:prstGeom prst="rect">
            <a:avLst/>
          </a:prstGeom>
        </p:spPr>
        <p:txBody>
          <a:bodyPr vert="horz" lIns="91080" tIns="45538" rIns="91080" bIns="45538" rtlCol="0" anchor="b"/>
          <a:lstStyle>
            <a:lvl1pPr algn="r">
              <a:defRPr sz="1200"/>
            </a:lvl1pPr>
          </a:lstStyle>
          <a:p>
            <a:fld id="{E47C395E-03F1-46FC-99F1-5CA4D75BBBF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622096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7387" cy="25288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29A4F52-AED0-4D0C-8F93-F17A54D7D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5526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2336721-CEF9-4069-B434-8A92D29CEF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634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3C39385-A266-4148-9EC4-59CC1F763E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257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E50094B-50F2-4537-A64B-0A97499BAE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1975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4E50177-6180-42BA-AD71-9D0D990ECA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901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65F0903-35EE-4098-A7CF-0719E908EE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802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690813" y="504825"/>
            <a:ext cx="4491037" cy="25273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DF7A345-7838-4999-B5BF-F5E7A1CCC0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910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690813" y="504825"/>
            <a:ext cx="4491037" cy="25273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C737531-CDC8-46F0-BEBE-E431BEA142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552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9AAAE54-7F8C-43A4-B7FD-7BE68142CA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089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533864C-8426-45F5-AD92-D9B5D542DE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189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268663" y="415925"/>
            <a:ext cx="3697287" cy="207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E36C6D-22F4-48A4-818B-45F54DA4B4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45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690813" y="504825"/>
            <a:ext cx="4491037" cy="25273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79058AE-359C-496B-B797-5476CBDB1A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089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030413" y="612775"/>
            <a:ext cx="5462587" cy="30734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73CC14A-8656-464F-B8A1-FBF565DE3A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496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030413" y="612775"/>
            <a:ext cx="5462587" cy="30734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3FF9ED7-B47B-4999-B0A6-7E0C36633F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019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030413" y="612775"/>
            <a:ext cx="5462587" cy="30734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FE55149-E578-4BA5-B8BF-C9B7079107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277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690813" y="504825"/>
            <a:ext cx="4491037" cy="25273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15DFFAD-E483-4C5F-B247-A8ECBB83BC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286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2314324"/>
            <a:ext cx="8240109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6" y="411511"/>
            <a:ext cx="8240107" cy="1460073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1871586"/>
            <a:ext cx="7989753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6" y="2314324"/>
            <a:ext cx="8240107" cy="24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wnętrz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095381" y="2472328"/>
            <a:ext cx="7362825" cy="21576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Tahoma regular"/>
                <a:ea typeface="+mj-ea"/>
                <a:cs typeface="Tahoma regula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l-PL" sz="1000" dirty="0">
              <a:solidFill>
                <a:prstClr val="black">
                  <a:lumMod val="75000"/>
                  <a:lumOff val="25000"/>
                </a:prstClr>
              </a:solidFill>
              <a:latin typeface="Tahoma"/>
              <a:cs typeface="Tahoma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87475"/>
            <a:ext cx="8568951" cy="91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logoPGGbi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2" y="197786"/>
            <a:ext cx="1997066" cy="643472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468454" y="294314"/>
            <a:ext cx="5759732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549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8232710"/>
              </p:ext>
            </p:extLst>
          </p:nvPr>
        </p:nvGraphicFramePr>
        <p:xfrm>
          <a:off x="1590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0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53380" y="4942012"/>
            <a:ext cx="770468" cy="9286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36F00A9-ACD1-46EE-9E33-F59434DF6F3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33233" y="4896005"/>
            <a:ext cx="8122456" cy="123111"/>
          </a:xfrm>
        </p:spPr>
        <p:txBody>
          <a:bodyPr wrap="square" lIns="0" tIns="0" rIns="0" bIns="0" anchor="b">
            <a:spAutoFit/>
          </a:bodyPr>
          <a:lstStyle>
            <a:lvl1pPr marL="0" indent="0">
              <a:spcAft>
                <a:spcPts val="0"/>
              </a:spcAft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 sz="1000"/>
            </a:lvl2pPr>
            <a:lvl3pPr>
              <a:spcAft>
                <a:spcPts val="0"/>
              </a:spcAft>
              <a:defRPr sz="1000"/>
            </a:lvl3pPr>
            <a:lvl4pPr>
              <a:spcAft>
                <a:spcPts val="0"/>
              </a:spcAft>
              <a:defRPr sz="1000"/>
            </a:lvl4pPr>
            <a:lvl5pPr>
              <a:spcAft>
                <a:spcPts val="0"/>
              </a:spcAft>
              <a:defRPr sz="1000"/>
            </a:lvl5pPr>
          </a:lstStyle>
          <a:p>
            <a:pPr lvl="0"/>
            <a:r>
              <a:rPr lang="pl-PL" dirty="0"/>
              <a:t>&lt;</a:t>
            </a:r>
            <a:r>
              <a:rPr lang="pl-PL" dirty="0" err="1"/>
              <a:t>Enter</a:t>
            </a:r>
            <a:r>
              <a:rPr lang="pl-PL" dirty="0"/>
              <a:t> </a:t>
            </a:r>
            <a:r>
              <a:rPr lang="pl-PL" dirty="0" err="1"/>
              <a:t>source</a:t>
            </a:r>
            <a:r>
              <a:rPr lang="pl-PL" dirty="0"/>
              <a:t> </a:t>
            </a:r>
            <a:r>
              <a:rPr lang="pl-PL" dirty="0" err="1"/>
              <a:t>here</a:t>
            </a:r>
            <a:r>
              <a:rPr lang="pl-PL" dirty="0"/>
              <a:t>&gt;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  <p:pic>
        <p:nvPicPr>
          <p:cNvPr id="10" name="Picture 11" descr="logoPGGbi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839" y="3"/>
            <a:ext cx="1310052" cy="415120"/>
          </a:xfrm>
          <a:prstGeom prst="rect">
            <a:avLst/>
          </a:prstGeom>
        </p:spPr>
      </p:pic>
      <p:cxnSp>
        <p:nvCxnSpPr>
          <p:cNvPr id="7" name="Łącznik prostoliniowy 6"/>
          <p:cNvCxnSpPr/>
          <p:nvPr userDrawn="1"/>
        </p:nvCxnSpPr>
        <p:spPr>
          <a:xfrm>
            <a:off x="488320" y="465827"/>
            <a:ext cx="812228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2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283" userDrawn="1">
          <p15:clr>
            <a:srgbClr val="FBAE40"/>
          </p15:clr>
        </p15:guide>
        <p15:guide id="2" pos="302" userDrawn="1">
          <p15:clr>
            <a:srgbClr val="FBAE40"/>
          </p15:clr>
        </p15:guide>
        <p15:guide id="3" pos="5424" userDrawn="1">
          <p15:clr>
            <a:srgbClr val="FBAE40"/>
          </p15:clr>
        </p15:guide>
        <p15:guide id="4" orient="horz" pos="39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0" y="4866523"/>
            <a:ext cx="9144000" cy="284793"/>
          </a:xfrm>
          <a:prstGeom prst="rect">
            <a:avLst/>
          </a:prstGeom>
          <a:solidFill>
            <a:srgbClr val="7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6" y="2277431"/>
            <a:ext cx="7989751" cy="11286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6" y="3406064"/>
            <a:ext cx="798975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4851561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 dirty="0">
              <a:solidFill>
                <a:srgbClr val="540E0E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5" y="4848315"/>
            <a:ext cx="487058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 dirty="0">
              <a:solidFill>
                <a:srgbClr val="540E0E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4494" y="4851561"/>
            <a:ext cx="77046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6F00A9-ACD1-46EE-9E33-F59434DF6F3B}" type="slidenum">
              <a:rPr lang="pl-PL" smtClean="0">
                <a:solidFill>
                  <a:srgbClr val="540E0E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540E0E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wnętrz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095381" y="2472328"/>
            <a:ext cx="7362825" cy="21576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Tahoma regular"/>
                <a:ea typeface="+mj-ea"/>
                <a:cs typeface="Tahoma regula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l-PL" sz="1000" dirty="0">
              <a:solidFill>
                <a:prstClr val="black">
                  <a:lumMod val="75000"/>
                  <a:lumOff val="25000"/>
                </a:prstClr>
              </a:solidFill>
              <a:latin typeface="Tahoma"/>
              <a:cs typeface="Tahoma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9509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wnętrz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095381" y="2472328"/>
            <a:ext cx="7362825" cy="21576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Tahoma regular"/>
                <a:ea typeface="+mj-ea"/>
                <a:cs typeface="Tahoma regula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l-PL" sz="1000" dirty="0">
              <a:solidFill>
                <a:prstClr val="black">
                  <a:lumMod val="75000"/>
                  <a:lumOff val="25000"/>
                </a:prstClr>
              </a:solidFill>
              <a:latin typeface="Tahoma"/>
              <a:cs typeface="Tahoma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87475"/>
            <a:ext cx="8568951" cy="91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logoPGGbi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2" y="197786"/>
            <a:ext cx="1997066" cy="643472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468454" y="294314"/>
            <a:ext cx="5759732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655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2314324"/>
            <a:ext cx="8240109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6" y="411511"/>
            <a:ext cx="8240107" cy="1460073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1871586"/>
            <a:ext cx="7989753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6" y="2314324"/>
            <a:ext cx="8240107" cy="24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0304760"/>
              </p:ext>
            </p:extLst>
          </p:nvPr>
        </p:nvGraphicFramePr>
        <p:xfrm>
          <a:off x="1590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1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9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53380" y="4942012"/>
            <a:ext cx="770468" cy="9286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36F00A9-ACD1-46EE-9E33-F59434DF6F3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33233" y="4896005"/>
            <a:ext cx="8122456" cy="123111"/>
          </a:xfrm>
        </p:spPr>
        <p:txBody>
          <a:bodyPr wrap="square" lIns="0" tIns="0" rIns="0" bIns="0" anchor="b">
            <a:spAutoFit/>
          </a:bodyPr>
          <a:lstStyle>
            <a:lvl1pPr marL="0" indent="0">
              <a:spcAft>
                <a:spcPts val="0"/>
              </a:spcAft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 sz="1000"/>
            </a:lvl2pPr>
            <a:lvl3pPr>
              <a:spcAft>
                <a:spcPts val="0"/>
              </a:spcAft>
              <a:defRPr sz="1000"/>
            </a:lvl3pPr>
            <a:lvl4pPr>
              <a:spcAft>
                <a:spcPts val="0"/>
              </a:spcAft>
              <a:defRPr sz="1000"/>
            </a:lvl4pPr>
            <a:lvl5pPr>
              <a:spcAft>
                <a:spcPts val="0"/>
              </a:spcAft>
              <a:defRPr sz="1000"/>
            </a:lvl5pPr>
          </a:lstStyle>
          <a:p>
            <a:pPr lvl="0"/>
            <a:r>
              <a:rPr lang="pl-PL" dirty="0"/>
              <a:t>&lt;</a:t>
            </a:r>
            <a:r>
              <a:rPr lang="pl-PL" dirty="0" err="1"/>
              <a:t>Enter</a:t>
            </a:r>
            <a:r>
              <a:rPr lang="pl-PL" dirty="0"/>
              <a:t> </a:t>
            </a:r>
            <a:r>
              <a:rPr lang="pl-PL" dirty="0" err="1"/>
              <a:t>source</a:t>
            </a:r>
            <a:r>
              <a:rPr lang="pl-PL" dirty="0"/>
              <a:t> </a:t>
            </a:r>
            <a:r>
              <a:rPr lang="pl-PL" dirty="0" err="1"/>
              <a:t>here</a:t>
            </a:r>
            <a:r>
              <a:rPr lang="pl-PL" dirty="0"/>
              <a:t>&gt;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  <p:pic>
        <p:nvPicPr>
          <p:cNvPr id="10" name="Picture 11" descr="logoPGGbi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839" y="3"/>
            <a:ext cx="1310052" cy="415120"/>
          </a:xfrm>
          <a:prstGeom prst="rect">
            <a:avLst/>
          </a:prstGeom>
        </p:spPr>
      </p:pic>
      <p:cxnSp>
        <p:nvCxnSpPr>
          <p:cNvPr id="7" name="Łącznik prostoliniowy 6"/>
          <p:cNvCxnSpPr/>
          <p:nvPr userDrawn="1"/>
        </p:nvCxnSpPr>
        <p:spPr>
          <a:xfrm>
            <a:off x="488320" y="465827"/>
            <a:ext cx="812228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283" userDrawn="1">
          <p15:clr>
            <a:srgbClr val="FBAE40"/>
          </p15:clr>
        </p15:guide>
        <p15:guide id="2" pos="302" userDrawn="1">
          <p15:clr>
            <a:srgbClr val="FBAE40"/>
          </p15:clr>
        </p15:guide>
        <p15:guide id="3" pos="5424" userDrawn="1">
          <p15:clr>
            <a:srgbClr val="FBAE40"/>
          </p15:clr>
        </p15:guide>
        <p15:guide id="4" orient="horz" pos="39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0" y="4866523"/>
            <a:ext cx="9144000" cy="284793"/>
          </a:xfrm>
          <a:prstGeom prst="rect">
            <a:avLst/>
          </a:prstGeom>
          <a:solidFill>
            <a:srgbClr val="7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6" y="2277431"/>
            <a:ext cx="7989751" cy="11286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6" y="3406064"/>
            <a:ext cx="798975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4851561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 dirty="0">
              <a:solidFill>
                <a:srgbClr val="540E0E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5" y="4848315"/>
            <a:ext cx="487058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 dirty="0">
              <a:solidFill>
                <a:srgbClr val="540E0E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4494" y="4851561"/>
            <a:ext cx="77046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6F00A9-ACD1-46EE-9E33-F59434DF6F3B}" type="slidenum">
              <a:rPr lang="pl-PL" smtClean="0">
                <a:solidFill>
                  <a:srgbClr val="540E0E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pl-PL" dirty="0">
              <a:solidFill>
                <a:srgbClr val="540E0E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wnętrz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095381" y="2472328"/>
            <a:ext cx="7362825" cy="21576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Tahoma regular"/>
                <a:ea typeface="+mj-ea"/>
                <a:cs typeface="Tahoma regula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l-PL" sz="1000" dirty="0">
              <a:solidFill>
                <a:prstClr val="black">
                  <a:lumMod val="75000"/>
                  <a:lumOff val="25000"/>
                </a:prstClr>
              </a:solidFill>
              <a:latin typeface="Tahoma"/>
              <a:cs typeface="Tahoma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32898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8.xml"/><Relationship Id="rId7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.xml"/><Relationship Id="rId9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446710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pl-PL" dirty="0">
              <a:solidFill>
                <a:srgbClr val="7D15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4467105"/>
            <a:ext cx="7704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36F00A9-ACD1-46EE-9E33-F59434DF6F3B}" type="slidenum">
              <a:rPr lang="pl-PL" smtClean="0">
                <a:solidFill>
                  <a:srgbClr val="7D1515"/>
                </a:solidFill>
              </a:rPr>
              <a:pPr/>
              <a:t>‹#›</a:t>
            </a:fld>
            <a:endParaRPr lang="pl-PL" dirty="0">
              <a:solidFill>
                <a:srgbClr val="7D1515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94611938"/>
              </p:ext>
            </p:extLst>
          </p:nvPr>
        </p:nvGraphicFramePr>
        <p:xfrm>
          <a:off x="1590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1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2"/>
          <p:cNvSpPr txBox="1">
            <a:spLocks/>
          </p:cNvSpPr>
          <p:nvPr/>
        </p:nvSpPr>
        <p:spPr>
          <a:xfrm>
            <a:off x="263236" y="9071"/>
            <a:ext cx="7377546" cy="7176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1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000" dirty="0">
              <a:solidFill>
                <a:srgbClr val="7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5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236" y="826079"/>
            <a:ext cx="8652164" cy="356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446710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pl-PL" dirty="0">
              <a:solidFill>
                <a:srgbClr val="7D15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4467105"/>
            <a:ext cx="7704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36F00A9-ACD1-46EE-9E33-F59434DF6F3B}" type="slidenum">
              <a:rPr lang="pl-PL" smtClean="0">
                <a:solidFill>
                  <a:srgbClr val="7D1515"/>
                </a:solidFill>
              </a:rPr>
              <a:pPr/>
              <a:t>‹#›</a:t>
            </a:fld>
            <a:endParaRPr lang="pl-PL" dirty="0">
              <a:solidFill>
                <a:srgbClr val="7D1515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46437904"/>
              </p:ext>
            </p:extLst>
          </p:nvPr>
        </p:nvGraphicFramePr>
        <p:xfrm>
          <a:off x="1590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9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2"/>
          <p:cNvSpPr txBox="1">
            <a:spLocks/>
          </p:cNvSpPr>
          <p:nvPr/>
        </p:nvSpPr>
        <p:spPr>
          <a:xfrm>
            <a:off x="263236" y="9071"/>
            <a:ext cx="7377546" cy="7176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1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000" dirty="0">
              <a:solidFill>
                <a:srgbClr val="7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2.png"/><Relationship Id="rId10" Type="http://schemas.openxmlformats.org/officeDocument/2006/relationships/diagramData" Target="../diagrams/data2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emf"/><Relationship Id="rId3" Type="http://schemas.openxmlformats.org/officeDocument/2006/relationships/image" Target="../media/image24.em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emf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Relationship Id="rId1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247857" y="1707654"/>
            <a:ext cx="520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Socially acceptable transition with the support for new technologies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7" y="195486"/>
            <a:ext cx="2511770" cy="10790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60" y="198470"/>
            <a:ext cx="3693241" cy="4356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48BFD43-AACD-44AD-8180-A747B9CF2EA5}"/>
              </a:ext>
            </a:extLst>
          </p:cNvPr>
          <p:cNvSpPr txBox="1"/>
          <p:nvPr/>
        </p:nvSpPr>
        <p:spPr>
          <a:xfrm>
            <a:off x="2" y="4801632"/>
            <a:ext cx="914399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Energy Conference 2019, Sofia, 17 May</a:t>
            </a:r>
            <a:r>
              <a:rPr lang="en-GB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201</a:t>
            </a:r>
            <a:r>
              <a:rPr lang="pl-PL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9 r.</a:t>
            </a:r>
            <a:r>
              <a:rPr lang="en-GB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endParaRPr lang="en-GB" b="1" i="1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25182"/>
            <a:ext cx="7301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PV </a:t>
            </a:r>
            <a:r>
              <a:rPr lang="en-A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project pursued 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by PGG - </a:t>
            </a:r>
            <a:r>
              <a:rPr lang="en-A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assumptions</a:t>
            </a: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10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9" name="Prostokąt zaokrąglony 14">
            <a:extLst>
              <a:ext uri="{FF2B5EF4-FFF2-40B4-BE49-F238E27FC236}">
                <a16:creationId xmlns:a16="http://schemas.microsoft.com/office/drawing/2014/main" id="{76FEBDE2-38D4-4DD4-9E18-9CC468413782}"/>
              </a:ext>
            </a:extLst>
          </p:cNvPr>
          <p:cNvSpPr/>
          <p:nvPr/>
        </p:nvSpPr>
        <p:spPr>
          <a:xfrm>
            <a:off x="880308" y="1441064"/>
            <a:ext cx="1344387" cy="797121"/>
          </a:xfrm>
          <a:prstGeom prst="roundRect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95</a:t>
            </a:r>
            <a:r>
              <a:rPr lang="pl-PL" sz="2800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MWp</a:t>
            </a:r>
            <a:endParaRPr lang="pl-PL" sz="3200" b="1" baseline="30000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Prostokąt zaokrąglony 17">
            <a:extLst>
              <a:ext uri="{FF2B5EF4-FFF2-40B4-BE49-F238E27FC236}">
                <a16:creationId xmlns:a16="http://schemas.microsoft.com/office/drawing/2014/main" id="{6C83F5F8-4961-4FC0-81D6-8DFB76876736}"/>
              </a:ext>
            </a:extLst>
          </p:cNvPr>
          <p:cNvSpPr/>
          <p:nvPr/>
        </p:nvSpPr>
        <p:spPr>
          <a:xfrm>
            <a:off x="2255888" y="1439640"/>
            <a:ext cx="2892176" cy="7987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Peak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Prostokąt zaokrąglony 14">
            <a:extLst>
              <a:ext uri="{FF2B5EF4-FFF2-40B4-BE49-F238E27FC236}">
                <a16:creationId xmlns:a16="http://schemas.microsoft.com/office/drawing/2014/main" id="{BCF685D5-9847-4EAC-AEED-F1B441AE11FB}"/>
              </a:ext>
            </a:extLst>
          </p:cNvPr>
          <p:cNvSpPr/>
          <p:nvPr/>
        </p:nvSpPr>
        <p:spPr>
          <a:xfrm>
            <a:off x="880308" y="2407871"/>
            <a:ext cx="1344387" cy="797121"/>
          </a:xfrm>
          <a:prstGeom prst="roundRect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70 </a:t>
            </a:r>
            <a:b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</a:br>
            <a:r>
              <a:rPr lang="pl-PL" sz="16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mln EUR</a:t>
            </a:r>
            <a:endParaRPr lang="pl-PL" sz="2800" b="1" baseline="30000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Prostokąt zaokrąglony 17">
            <a:extLst>
              <a:ext uri="{FF2B5EF4-FFF2-40B4-BE49-F238E27FC236}">
                <a16:creationId xmlns:a16="http://schemas.microsoft.com/office/drawing/2014/main" id="{2E4CBB3B-7DBC-43A0-B64F-4F287346485A}"/>
              </a:ext>
            </a:extLst>
          </p:cNvPr>
          <p:cNvSpPr/>
          <p:nvPr/>
        </p:nvSpPr>
        <p:spPr>
          <a:xfrm>
            <a:off x="2245482" y="2407872"/>
            <a:ext cx="2902582" cy="7987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latin typeface="Calibri" pitchFamily="34" charset="0"/>
              </a:rPr>
              <a:t>Investment </a:t>
            </a:r>
            <a:r>
              <a:rPr lang="pl-PL" sz="2400" dirty="0" err="1">
                <a:latin typeface="Calibri" pitchFamily="34" charset="0"/>
              </a:rPr>
              <a:t>expenses</a:t>
            </a:r>
            <a:endParaRPr lang="en-US" sz="2400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Prostokąt zaokrąglony 14">
            <a:extLst>
              <a:ext uri="{FF2B5EF4-FFF2-40B4-BE49-F238E27FC236}">
                <a16:creationId xmlns:a16="http://schemas.microsoft.com/office/drawing/2014/main" id="{A3DDFCF8-9497-47FF-B800-AEB58071F040}"/>
              </a:ext>
            </a:extLst>
          </p:cNvPr>
          <p:cNvSpPr/>
          <p:nvPr/>
        </p:nvSpPr>
        <p:spPr>
          <a:xfrm>
            <a:off x="880308" y="3374465"/>
            <a:ext cx="1344387" cy="797121"/>
          </a:xfrm>
          <a:prstGeom prst="roundRect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60,000</a:t>
            </a:r>
          </a:p>
          <a:p>
            <a:pPr algn="ctr"/>
            <a:r>
              <a:rPr lang="pl-PL" sz="16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TONS CO</a:t>
            </a:r>
            <a:r>
              <a:rPr lang="pl-PL" sz="16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</a:t>
            </a:r>
            <a:endParaRPr lang="pl-PL" sz="1600" b="1" baseline="30000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Prostokąt zaokrąglony 17">
            <a:extLst>
              <a:ext uri="{FF2B5EF4-FFF2-40B4-BE49-F238E27FC236}">
                <a16:creationId xmlns:a16="http://schemas.microsoft.com/office/drawing/2014/main" id="{68360C11-A376-489B-BC11-2DB4115AF4A3}"/>
              </a:ext>
            </a:extLst>
          </p:cNvPr>
          <p:cNvSpPr/>
          <p:nvPr/>
        </p:nvSpPr>
        <p:spPr>
          <a:xfrm>
            <a:off x="2245482" y="3374466"/>
            <a:ext cx="2902582" cy="7987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Emission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to </a:t>
            </a:r>
            <a:r>
              <a:rPr lang="pl-PL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avoid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A5C4B63-0AE2-46FA-B886-513C82E247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355726"/>
            <a:ext cx="2648012" cy="203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DBACF02-A8D8-4BB4-A848-CEA82C3E4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804" y="988736"/>
            <a:ext cx="2693530" cy="195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EC98C1C-4A07-430D-A60F-196C281B17ED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696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>
            <a:extLst>
              <a:ext uri="{FF2B5EF4-FFF2-40B4-BE49-F238E27FC236}">
                <a16:creationId xmlns:a16="http://schemas.microsoft.com/office/drawing/2014/main" id="{F9B61175-4390-4031-AE03-DBFE2F61B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33" y="958913"/>
            <a:ext cx="1909892" cy="204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74562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Welding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plant development</a:t>
            </a:r>
            <a:endParaRPr lang="en-GB" sz="2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11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F78CDDEA-F5BF-49BB-B5F1-1B77C904A1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162946"/>
              </p:ext>
            </p:extLst>
          </p:nvPr>
        </p:nvGraphicFramePr>
        <p:xfrm>
          <a:off x="859126" y="2701505"/>
          <a:ext cx="2979403" cy="231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4" name="Obraz 23">
            <a:extLst>
              <a:ext uri="{FF2B5EF4-FFF2-40B4-BE49-F238E27FC236}">
                <a16:creationId xmlns:a16="http://schemas.microsoft.com/office/drawing/2014/main" id="{11F69B2C-D6F7-4859-B79B-C94206467D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23" y="2995833"/>
            <a:ext cx="3423319" cy="1826104"/>
          </a:xfrm>
          <a:prstGeom prst="rect">
            <a:avLst/>
          </a:prstGeom>
          <a:ln>
            <a:noFill/>
          </a:ln>
          <a:effectLst>
            <a:softEdge rad="114300"/>
          </a:effec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3F32E05-CC8A-4371-9E5F-59201D175C6D}"/>
              </a:ext>
            </a:extLst>
          </p:cNvPr>
          <p:cNvSpPr txBox="1"/>
          <p:nvPr/>
        </p:nvSpPr>
        <p:spPr>
          <a:xfrm>
            <a:off x="827584" y="1345513"/>
            <a:ext cx="4680520" cy="135197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8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production floors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-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2.15 ha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of surface area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 algn="l" rtl="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18</a:t>
            </a:r>
            <a:r>
              <a:rPr lang="en-GB" sz="16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pl-PL" sz="16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cranes</a:t>
            </a:r>
            <a:r>
              <a:rPr lang="en-GB" sz="16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 5-20 t</a:t>
            </a:r>
          </a:p>
          <a:p>
            <a:pPr marL="285750" indent="-285750" algn="l" rtl="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60</a:t>
            </a:r>
            <a:r>
              <a:rPr lang="en-GB" sz="16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pl-PL" sz="16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welding</a:t>
            </a:r>
            <a:r>
              <a:rPr lang="pl-PL" sz="16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pl-PL" sz="16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posts</a:t>
            </a:r>
            <a:endParaRPr lang="en-GB" sz="1600" b="0" i="0" u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charset="0"/>
              </a:rPr>
              <a:t>153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charset="0"/>
              </a:rPr>
              <a:t>welders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9B7022AE-2093-423A-A32C-B605AF1D90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74" y="1627049"/>
            <a:ext cx="2462946" cy="177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8BCA789-AC32-4867-9FAB-257E6F841422}"/>
              </a:ext>
            </a:extLst>
          </p:cNvPr>
          <p:cNvSpPr txBox="1"/>
          <p:nvPr/>
        </p:nvSpPr>
        <p:spPr>
          <a:xfrm>
            <a:off x="804755" y="958913"/>
            <a:ext cx="245828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Operational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poten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AU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ial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6CFDA55-C9CE-430F-ACC4-51A8CED57101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2" name="Strzałka: w górę 1">
            <a:extLst>
              <a:ext uri="{FF2B5EF4-FFF2-40B4-BE49-F238E27FC236}">
                <a16:creationId xmlns:a16="http://schemas.microsoft.com/office/drawing/2014/main" id="{A8CF72DB-A5B1-4465-B5A4-F0D8946092E7}"/>
              </a:ext>
            </a:extLst>
          </p:cNvPr>
          <p:cNvSpPr/>
          <p:nvPr/>
        </p:nvSpPr>
        <p:spPr>
          <a:xfrm rot="3157685">
            <a:off x="2192240" y="2781586"/>
            <a:ext cx="233883" cy="1817717"/>
          </a:xfrm>
          <a:prstGeom prst="upArrow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540E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77EA136-3867-4FD0-873D-41535D6F5B03}"/>
              </a:ext>
            </a:extLst>
          </p:cNvPr>
          <p:cNvSpPr txBox="1"/>
          <p:nvPr/>
        </p:nvSpPr>
        <p:spPr>
          <a:xfrm>
            <a:off x="1122715" y="337273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[mln EUR]</a:t>
            </a:r>
          </a:p>
        </p:txBody>
      </p:sp>
    </p:spTree>
    <p:extLst>
      <p:ext uri="{BB962C8B-B14F-4D97-AF65-F5344CB8AC3E}">
        <p14:creationId xmlns:p14="http://schemas.microsoft.com/office/powerpoint/2010/main" val="39686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1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5" grpId="0" build="p" animBg="1"/>
      <p:bldP spid="28" grpId="0" build="p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DSC_00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120" y="2887690"/>
            <a:ext cx="2750993" cy="182911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7" y="820743"/>
            <a:ext cx="2592288" cy="14181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1340875" y="1149591"/>
            <a:ext cx="2956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GB" b="1" i="0" u="none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Developed competencies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69349456"/>
              </p:ext>
            </p:extLst>
          </p:nvPr>
        </p:nvGraphicFramePr>
        <p:xfrm>
          <a:off x="827584" y="1066428"/>
          <a:ext cx="4896708" cy="1674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05660115"/>
              </p:ext>
            </p:extLst>
          </p:nvPr>
        </p:nvGraphicFramePr>
        <p:xfrm>
          <a:off x="827585" y="3528360"/>
          <a:ext cx="3600400" cy="1091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98" y="1685114"/>
            <a:ext cx="2029870" cy="18747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rostokąt 22"/>
          <p:cNvSpPr/>
          <p:nvPr/>
        </p:nvSpPr>
        <p:spPr>
          <a:xfrm>
            <a:off x="634667" y="3108228"/>
            <a:ext cx="4896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i="0" u="none" baseline="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Diversification</a:t>
            </a:r>
            <a:r>
              <a:rPr lang="pl-PL" b="1" i="0" u="none" baseline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outside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mining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sector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Łącznik prosty 2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827584" y="274562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Welding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plant d</a:t>
            </a:r>
            <a:r>
              <a:rPr lang="en-GB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iversification</a:t>
            </a:r>
            <a:endParaRPr lang="en-GB" sz="2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D2A5C87D-F302-4A0C-8D97-632976B235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D9F23E54-0539-4849-A121-C3284DA68ADF}"/>
              </a:ext>
            </a:extLst>
          </p:cNvPr>
          <p:cNvGrpSpPr/>
          <p:nvPr/>
        </p:nvGrpSpPr>
        <p:grpSpPr>
          <a:xfrm>
            <a:off x="4466551" y="3528359"/>
            <a:ext cx="1257741" cy="1091141"/>
            <a:chOff x="337" y="0"/>
            <a:chExt cx="1042887" cy="1091141"/>
          </a:xfrm>
        </p:grpSpPr>
        <p:sp>
          <p:nvSpPr>
            <p:cNvPr id="30" name="Prostokąt: zaokrąglone rogi 29">
              <a:extLst>
                <a:ext uri="{FF2B5EF4-FFF2-40B4-BE49-F238E27FC236}">
                  <a16:creationId xmlns:a16="http://schemas.microsoft.com/office/drawing/2014/main" id="{78CBA06B-D261-497C-9731-9E9C3E4532DA}"/>
                </a:ext>
              </a:extLst>
            </p:cNvPr>
            <p:cNvSpPr/>
            <p:nvPr/>
          </p:nvSpPr>
          <p:spPr>
            <a:xfrm>
              <a:off x="337" y="0"/>
              <a:ext cx="1042887" cy="1091141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rostokąt: zaokrąglone rogi 4">
              <a:extLst>
                <a:ext uri="{FF2B5EF4-FFF2-40B4-BE49-F238E27FC236}">
                  <a16:creationId xmlns:a16="http://schemas.microsoft.com/office/drawing/2014/main" id="{06A0D7BE-8ECD-4082-84C6-E990A7405328}"/>
                </a:ext>
              </a:extLst>
            </p:cNvPr>
            <p:cNvSpPr txBox="1"/>
            <p:nvPr/>
          </p:nvSpPr>
          <p:spPr>
            <a:xfrm>
              <a:off x="51247" y="50910"/>
              <a:ext cx="941067" cy="9893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b="1" i="0" u="none" kern="1200" baseline="0" dirty="0">
                  <a:latin typeface="Calibri" panose="020F0502020204030204" pitchFamily="34" charset="0"/>
                </a:rPr>
                <a:t>1,000 </a:t>
              </a:r>
              <a:br>
                <a:rPr lang="pl-PL" sz="1600" b="1" i="0" u="none" kern="1200" baseline="0" dirty="0">
                  <a:latin typeface="Calibri" panose="020F0502020204030204" pitchFamily="34" charset="0"/>
                </a:rPr>
              </a:br>
              <a:r>
                <a:rPr lang="pl-PL" sz="1600" b="1" i="0" u="none" kern="1200" baseline="0" dirty="0" err="1">
                  <a:latin typeface="Calibri" panose="020F0502020204030204" pitchFamily="34" charset="0"/>
                </a:rPr>
                <a:t>new</a:t>
              </a:r>
              <a:r>
                <a:rPr lang="pl-PL" sz="1600" b="1" i="0" u="none" kern="1200" baseline="0" dirty="0">
                  <a:latin typeface="Calibri" panose="020F0502020204030204" pitchFamily="34" charset="0"/>
                </a:rPr>
                <a:t> </a:t>
              </a:r>
              <a:r>
                <a:rPr lang="pl-PL" sz="1600" b="1" i="0" u="none" kern="1200" baseline="0" dirty="0" err="1">
                  <a:latin typeface="Calibri" panose="020F0502020204030204" pitchFamily="34" charset="0"/>
                </a:rPr>
                <a:t>jobs</a:t>
              </a:r>
              <a:endParaRPr lang="en-GB" sz="1600" b="1" i="0" u="none" kern="1200" baseline="0" dirty="0">
                <a:latin typeface="Calibri" panose="020F0502020204030204" pitchFamily="34" charset="0"/>
              </a:endParaRPr>
            </a:p>
          </p:txBody>
        </p:sp>
      </p:grp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61B463F-4AC1-47C3-9567-07F18F7A0AB9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5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98EFE4-9592-42E8-9424-46F80CC04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5998EFE4-9592-42E8-9424-46F80CC04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graphicEl>
                                              <a:dgm id="{5998EFE4-9592-42E8-9424-46F80CC04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5998EFE4-9592-42E8-9424-46F80CC04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EBCE68-7E87-47B2-876B-04912D7EF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graphicEl>
                                              <a:dgm id="{70EBCE68-7E87-47B2-876B-04912D7EF7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70EBCE68-7E87-47B2-876B-04912D7EF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70EBCE68-7E87-47B2-876B-04912D7EF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47C933-9132-46E3-8806-62144F2E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B647C933-9132-46E3-8806-62144F2E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B647C933-9132-46E3-8806-62144F2E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B647C933-9132-46E3-8806-62144F2E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A1E0EC-86D7-48AA-BA80-83FFDEC1A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E2A1E0EC-86D7-48AA-BA80-83FFDEC1A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E2A1E0EC-86D7-48AA-BA80-83FFDEC1A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E2A1E0EC-86D7-48AA-BA80-83FFDEC1A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6418EA-7602-40FD-87F1-E0018F33D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796418EA-7602-40FD-87F1-E0018F33D2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796418EA-7602-40FD-87F1-E0018F33D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796418EA-7602-40FD-87F1-E0018F33D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Graphic spid="2" grpId="0">
        <p:bldSub>
          <a:bldDgm bld="one"/>
        </p:bldSub>
      </p:bldGraphic>
      <p:bldGraphic spid="6" grpId="0">
        <p:bldAsOne/>
      </p:bldGraphic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37650"/>
            <a:ext cx="7301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Gasification Project - assumptions</a:t>
            </a: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13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C31B021C-B2D7-4590-9137-9930A1DF26F7}"/>
              </a:ext>
            </a:extLst>
          </p:cNvPr>
          <p:cNvSpPr/>
          <p:nvPr/>
        </p:nvSpPr>
        <p:spPr>
          <a:xfrm>
            <a:off x="4799744" y="1465648"/>
            <a:ext cx="4164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u="sng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Key</a:t>
            </a:r>
            <a:r>
              <a:rPr lang="pl-PL" sz="2000" b="1" u="sng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000" b="1" u="sng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figures</a:t>
            </a:r>
            <a:r>
              <a:rPr lang="pl-PL" sz="2000" b="1" u="sng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EUR 500 mln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CAPEX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0.6 mln </a:t>
            </a:r>
            <a:r>
              <a:rPr lang="pl-P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tons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methanol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production</a:t>
            </a: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1.2 mln </a:t>
            </a:r>
            <a:r>
              <a:rPr lang="pl-P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tons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coal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gasification</a:t>
            </a: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150,000 </a:t>
            </a:r>
            <a:r>
              <a:rPr lang="pl-P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tons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CO</a:t>
            </a:r>
            <a:r>
              <a:rPr lang="pl-PL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emissions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to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</a:t>
            </a: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3C0DDC-07FE-4288-84F5-9E2AB68503C7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6502299-4E1C-4D20-A8C1-40E3107F9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3" y="1540615"/>
            <a:ext cx="4001399" cy="23163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D8E8A3F-1A83-4639-8809-48098BDDFE03}"/>
              </a:ext>
            </a:extLst>
          </p:cNvPr>
          <p:cNvSpPr/>
          <p:nvPr/>
        </p:nvSpPr>
        <p:spPr>
          <a:xfrm>
            <a:off x="858633" y="3743194"/>
            <a:ext cx="2520280" cy="276999"/>
          </a:xfrm>
          <a:prstGeom prst="rect">
            <a:avLst/>
          </a:prstGeom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pl-PL" sz="1200" dirty="0" err="1">
                <a:latin typeface="Arial" panose="020B0604020202020204" pitchFamily="34" charset="0"/>
              </a:rPr>
              <a:t>Yima</a:t>
            </a:r>
            <a:r>
              <a:rPr lang="pl-PL" sz="1200" dirty="0">
                <a:latin typeface="Arial" panose="020B0604020202020204" pitchFamily="34" charset="0"/>
              </a:rPr>
              <a:t>, China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181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raz 67">
            <a:extLst>
              <a:ext uri="{FF2B5EF4-FFF2-40B4-BE49-F238E27FC236}">
                <a16:creationId xmlns:a16="http://schemas.microsoft.com/office/drawing/2014/main" id="{0DA3F6F8-DD62-4539-BC9B-072A9F7E8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67" y="942925"/>
            <a:ext cx="2664055" cy="3456551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34845" y="237650"/>
            <a:ext cx="7450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Gasification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Project –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converting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energy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sources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into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fuel</a:t>
            </a:r>
            <a:endParaRPr lang="en-GB" sz="2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14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grpSp>
        <p:nvGrpSpPr>
          <p:cNvPr id="56" name="Group 179">
            <a:extLst>
              <a:ext uri="{FF2B5EF4-FFF2-40B4-BE49-F238E27FC236}">
                <a16:creationId xmlns:a16="http://schemas.microsoft.com/office/drawing/2014/main" id="{85F48EC2-92B7-4AEF-AD3C-7DE085EBB402}"/>
              </a:ext>
            </a:extLst>
          </p:cNvPr>
          <p:cNvGrpSpPr>
            <a:grpSpLocks/>
          </p:cNvGrpSpPr>
          <p:nvPr/>
        </p:nvGrpSpPr>
        <p:grpSpPr bwMode="auto">
          <a:xfrm>
            <a:off x="1347151" y="3234352"/>
            <a:ext cx="1133274" cy="956759"/>
            <a:chOff x="1106" y="477"/>
            <a:chExt cx="2621" cy="1949"/>
          </a:xfrm>
        </p:grpSpPr>
        <p:pic>
          <p:nvPicPr>
            <p:cNvPr id="57" name="Picture 180">
              <a:extLst>
                <a:ext uri="{FF2B5EF4-FFF2-40B4-BE49-F238E27FC236}">
                  <a16:creationId xmlns:a16="http://schemas.microsoft.com/office/drawing/2014/main" id="{20C23EEC-8312-42C0-9EB1-665D39CF6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6" y="477"/>
              <a:ext cx="2167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81">
              <a:extLst>
                <a:ext uri="{FF2B5EF4-FFF2-40B4-BE49-F238E27FC236}">
                  <a16:creationId xmlns:a16="http://schemas.microsoft.com/office/drawing/2014/main" id="{02AB46F4-3A3D-4388-941F-4704EC69E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4" y="780"/>
              <a:ext cx="1243" cy="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82">
              <a:extLst>
                <a:ext uri="{FF2B5EF4-FFF2-40B4-BE49-F238E27FC236}">
                  <a16:creationId xmlns:a16="http://schemas.microsoft.com/office/drawing/2014/main" id="{26048AF3-55F3-436A-9437-4F0D75FE5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23" y="1322"/>
              <a:ext cx="94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83153F8D-EB50-482E-AE5D-2C525F87D1B7}"/>
              </a:ext>
            </a:extLst>
          </p:cNvPr>
          <p:cNvGrpSpPr/>
          <p:nvPr/>
        </p:nvGrpSpPr>
        <p:grpSpPr>
          <a:xfrm>
            <a:off x="1194284" y="2155956"/>
            <a:ext cx="1478765" cy="913029"/>
            <a:chOff x="1194284" y="1997478"/>
            <a:chExt cx="1478765" cy="913029"/>
          </a:xfrm>
        </p:grpSpPr>
        <p:pic>
          <p:nvPicPr>
            <p:cNvPr id="60" name="Picture 154">
              <a:extLst>
                <a:ext uri="{FF2B5EF4-FFF2-40B4-BE49-F238E27FC236}">
                  <a16:creationId xmlns:a16="http://schemas.microsoft.com/office/drawing/2014/main" id="{45FC3080-F48B-4FCF-9F70-D0D16384E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94284" y="1997478"/>
              <a:ext cx="1115772" cy="634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55">
              <a:extLst>
                <a:ext uri="{FF2B5EF4-FFF2-40B4-BE49-F238E27FC236}">
                  <a16:creationId xmlns:a16="http://schemas.microsoft.com/office/drawing/2014/main" id="{54EEF5FF-E984-47E5-AC46-A3A05FDC6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0618" y="2163795"/>
              <a:ext cx="1022431" cy="74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156">
              <a:extLst>
                <a:ext uri="{FF2B5EF4-FFF2-40B4-BE49-F238E27FC236}">
                  <a16:creationId xmlns:a16="http://schemas.microsoft.com/office/drawing/2014/main" id="{6A63F058-4BEB-4372-AFC3-4C1565F6F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99548" y="2434613"/>
              <a:ext cx="514240" cy="38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A48D1C13-435A-4309-84CF-B5AAD39DA4C5}"/>
              </a:ext>
            </a:extLst>
          </p:cNvPr>
          <p:cNvGrpSpPr/>
          <p:nvPr/>
        </p:nvGrpSpPr>
        <p:grpSpPr>
          <a:xfrm>
            <a:off x="1078040" y="930028"/>
            <a:ext cx="1934235" cy="921860"/>
            <a:chOff x="1078040" y="843558"/>
            <a:chExt cx="1934235" cy="921860"/>
          </a:xfrm>
        </p:grpSpPr>
        <p:pic>
          <p:nvPicPr>
            <p:cNvPr id="63" name="Picture 145">
              <a:extLst>
                <a:ext uri="{FF2B5EF4-FFF2-40B4-BE49-F238E27FC236}">
                  <a16:creationId xmlns:a16="http://schemas.microsoft.com/office/drawing/2014/main" id="{DBC82D4F-5BC0-4A77-BDBF-4F89E690C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8040" y="843558"/>
              <a:ext cx="1934235" cy="92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46">
              <a:extLst>
                <a:ext uri="{FF2B5EF4-FFF2-40B4-BE49-F238E27FC236}">
                  <a16:creationId xmlns:a16="http://schemas.microsoft.com/office/drawing/2014/main" id="{35C3C76C-E579-4D31-AFB4-276FDF54C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303182" y="1058937"/>
              <a:ext cx="902730" cy="608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2102E5C4-D142-4278-AC96-54B1EA849128}"/>
              </a:ext>
            </a:extLst>
          </p:cNvPr>
          <p:cNvSpPr txBox="1"/>
          <p:nvPr/>
        </p:nvSpPr>
        <p:spPr>
          <a:xfrm>
            <a:off x="595970" y="1788559"/>
            <a:ext cx="258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All grades of Coal &amp; Coal Wastes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75BF5C9A-8B09-4B57-9C60-FC6E6B247CA4}"/>
              </a:ext>
            </a:extLst>
          </p:cNvPr>
          <p:cNvSpPr txBox="1"/>
          <p:nvPr/>
        </p:nvSpPr>
        <p:spPr>
          <a:xfrm>
            <a:off x="687679" y="2934870"/>
            <a:ext cx="232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Biomass &amp; Wood Wastes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FFC6954F-08B9-4139-88EB-E357E211ACAD}"/>
              </a:ext>
            </a:extLst>
          </p:cNvPr>
          <p:cNvSpPr txBox="1"/>
          <p:nvPr/>
        </p:nvSpPr>
        <p:spPr>
          <a:xfrm>
            <a:off x="712419" y="4149141"/>
            <a:ext cx="232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MSW, RDF &amp; Other Wastes</a:t>
            </a:r>
          </a:p>
        </p:txBody>
      </p:sp>
      <p:sp>
        <p:nvSpPr>
          <p:cNvPr id="69" name="Arrow: Right 117">
            <a:extLst>
              <a:ext uri="{FF2B5EF4-FFF2-40B4-BE49-F238E27FC236}">
                <a16:creationId xmlns:a16="http://schemas.microsoft.com/office/drawing/2014/main" id="{BBA1A564-EBBE-404B-B511-0EAC5F059733}"/>
              </a:ext>
            </a:extLst>
          </p:cNvPr>
          <p:cNvSpPr/>
          <p:nvPr/>
        </p:nvSpPr>
        <p:spPr>
          <a:xfrm>
            <a:off x="2979098" y="2488087"/>
            <a:ext cx="565704" cy="36647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Arrow: Right 117">
            <a:extLst>
              <a:ext uri="{FF2B5EF4-FFF2-40B4-BE49-F238E27FC236}">
                <a16:creationId xmlns:a16="http://schemas.microsoft.com/office/drawing/2014/main" id="{6E57E09A-50C5-4B4E-8E09-C475AF626811}"/>
              </a:ext>
            </a:extLst>
          </p:cNvPr>
          <p:cNvSpPr/>
          <p:nvPr/>
        </p:nvSpPr>
        <p:spPr>
          <a:xfrm>
            <a:off x="5253823" y="2488087"/>
            <a:ext cx="565705" cy="36647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" name="Obraz 70">
            <a:extLst>
              <a:ext uri="{FF2B5EF4-FFF2-40B4-BE49-F238E27FC236}">
                <a16:creationId xmlns:a16="http://schemas.microsoft.com/office/drawing/2014/main" id="{8A9AFA00-5424-40CD-833F-D16B011AA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1582" y="1002036"/>
            <a:ext cx="2118744" cy="1018061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B569F8FA-390B-44DF-A72D-8E0C649BF0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1581" y="2162171"/>
            <a:ext cx="2118744" cy="1018061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628B6688-B6E9-4848-8D7C-DFE690960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1581" y="3319969"/>
            <a:ext cx="2118744" cy="1018061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F95DEDC-DBBE-478E-A40C-C96DB9203CCE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779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9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859126" y="1419622"/>
            <a:ext cx="78893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003296"/>
              </a:buClr>
              <a:buSzPct val="150000"/>
              <a:buFont typeface="Arial" pitchFamily="34" charset="0"/>
              <a:buChar char="→"/>
            </a:pPr>
            <a:r>
              <a:rPr lang="en-AU" sz="2400" b="1" cap="small" dirty="0">
                <a:latin typeface="Calibri" panose="020F0502020204030204" pitchFamily="34" charset="0"/>
              </a:rPr>
              <a:t>Maintaining</a:t>
            </a:r>
            <a:r>
              <a:rPr lang="pl-PL" sz="2400" b="1" cap="small" dirty="0">
                <a:latin typeface="Calibri" panose="020F0502020204030204" pitchFamily="34" charset="0"/>
              </a:rPr>
              <a:t> </a:t>
            </a:r>
            <a:r>
              <a:rPr lang="en-AU" sz="2400" b="1" cap="small" dirty="0">
                <a:latin typeface="Calibri" panose="020F0502020204030204" pitchFamily="34" charset="0"/>
              </a:rPr>
              <a:t>competitiveness</a:t>
            </a:r>
          </a:p>
          <a:p>
            <a:pPr marL="285750" indent="-285750">
              <a:spcBef>
                <a:spcPts val="1800"/>
              </a:spcBef>
              <a:buClr>
                <a:srgbClr val="003296"/>
              </a:buClr>
              <a:buSzPct val="150000"/>
              <a:buFont typeface="Arial" pitchFamily="34" charset="0"/>
              <a:buChar char="→"/>
            </a:pPr>
            <a:r>
              <a:rPr lang="en-GB" sz="2400" b="1" i="0" u="none" cap="small" baseline="0" dirty="0">
                <a:latin typeface="Calibri" panose="020F0502020204030204" pitchFamily="34" charset="0"/>
              </a:rPr>
              <a:t>Responsible transfer of competencies</a:t>
            </a:r>
            <a:endParaRPr lang="pl-PL" sz="2400" b="1" i="0" u="none" cap="small" baseline="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1800"/>
              </a:spcBef>
              <a:buClr>
                <a:srgbClr val="003296"/>
              </a:buClr>
              <a:buSzPct val="150000"/>
              <a:buFont typeface="Arial" pitchFamily="34" charset="0"/>
              <a:buChar char="→"/>
            </a:pPr>
            <a:r>
              <a:rPr lang="en-GB" sz="2400" b="1" cap="small" dirty="0">
                <a:latin typeface="Calibri" panose="020F0502020204030204" pitchFamily="34" charset="0"/>
              </a:rPr>
              <a:t>development of new technologies</a:t>
            </a:r>
          </a:p>
          <a:p>
            <a:pPr marL="285750" indent="-285750">
              <a:spcBef>
                <a:spcPts val="1800"/>
              </a:spcBef>
              <a:buClr>
                <a:srgbClr val="003296"/>
              </a:buClr>
              <a:buSzPct val="150000"/>
              <a:buFont typeface="Arial" pitchFamily="34" charset="0"/>
              <a:buChar char="→"/>
            </a:pPr>
            <a:r>
              <a:rPr lang="en-AU" sz="2400" b="1" cap="small" dirty="0">
                <a:latin typeface="Calibri" panose="020F0502020204030204" pitchFamily="34" charset="0"/>
              </a:rPr>
              <a:t>Reliable social dialogue</a:t>
            </a:r>
          </a:p>
          <a:p>
            <a:pPr marL="285750" indent="-285750">
              <a:spcBef>
                <a:spcPts val="1800"/>
              </a:spcBef>
              <a:buClr>
                <a:srgbClr val="003296"/>
              </a:buClr>
              <a:buSzPct val="150000"/>
              <a:buFont typeface="Arial" pitchFamily="34" charset="0"/>
              <a:buChar char="→"/>
            </a:pPr>
            <a:r>
              <a:rPr lang="en-GB" sz="2400" b="1" i="0" u="none" cap="small" baseline="0" dirty="0">
                <a:latin typeface="Calibri" panose="020F0502020204030204" pitchFamily="34" charset="0"/>
              </a:rPr>
              <a:t>Providing the appropriate level of financing</a:t>
            </a:r>
          </a:p>
        </p:txBody>
      </p:sp>
      <p:cxnSp>
        <p:nvCxnSpPr>
          <p:cNvPr id="20" name="Łącznik prosty 19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827584" y="274562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 – conditions of transition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99ABE97-5A83-4A3D-99A6-5F5675D9D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E4F2EEE-F3B0-4367-B4C1-F78364E88825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270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247857" y="1728332"/>
            <a:ext cx="54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400" b="1" i="0" u="non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7" y="195486"/>
            <a:ext cx="2511770" cy="10790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60" y="198470"/>
            <a:ext cx="3693241" cy="4356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47857" y="2671732"/>
            <a:ext cx="5438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l-PL" sz="1600" b="1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Tomasz Rogala</a:t>
            </a:r>
          </a:p>
          <a:p>
            <a:pPr algn="l" rtl="0"/>
            <a:r>
              <a:rPr lang="pl-PL" sz="16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</a:t>
            </a:r>
            <a:r>
              <a:rPr lang="en-AU" sz="16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Officer</a:t>
            </a:r>
          </a:p>
          <a:p>
            <a:pPr algn="l" rtl="0">
              <a:spcBef>
                <a:spcPts val="600"/>
              </a:spcBef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tomasz.rogala@pgg.pl</a:t>
            </a:r>
          </a:p>
          <a:p>
            <a:pPr algn="l" rtl="0">
              <a:spcBef>
                <a:spcPts val="600"/>
              </a:spcBef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 </a:t>
            </a:r>
            <a:r>
              <a:rPr lang="pl-PL" sz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+48 32 757 2000</a:t>
            </a:r>
          </a:p>
          <a:p>
            <a:pPr algn="l" rtl="0"/>
            <a:r>
              <a:rPr lang="pl-PL" sz="160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+48 666 349 793 </a:t>
            </a:r>
            <a:endParaRPr lang="en-GB" sz="1600" i="0" u="none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C9C3E55-184E-4DA6-8C30-C624E41502D4}"/>
              </a:ext>
            </a:extLst>
          </p:cNvPr>
          <p:cNvSpPr txBox="1"/>
          <p:nvPr/>
        </p:nvSpPr>
        <p:spPr>
          <a:xfrm>
            <a:off x="2" y="4801632"/>
            <a:ext cx="914399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Energy Conference 2019, Sofia, 17 May</a:t>
            </a:r>
            <a:r>
              <a:rPr lang="en-GB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201</a:t>
            </a:r>
            <a:r>
              <a:rPr lang="pl-PL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9 r.</a:t>
            </a:r>
            <a:r>
              <a:rPr lang="en-GB" sz="1600" b="1" i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endParaRPr lang="en-GB" b="1" i="1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74562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iagnosis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the current state</a:t>
            </a:r>
            <a:endParaRPr lang="pl-PL" sz="2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2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E056241-032B-4B0B-B3DC-831BC8027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847543"/>
            <a:ext cx="4176464" cy="142543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3BA8023-1D98-4B63-9A7C-940303949824}"/>
              </a:ext>
            </a:extLst>
          </p:cNvPr>
          <p:cNvSpPr/>
          <p:nvPr/>
        </p:nvSpPr>
        <p:spPr>
          <a:xfrm>
            <a:off x="5010229" y="1347614"/>
            <a:ext cx="3541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„EU coal regions: opportunities </a:t>
            </a:r>
            <a:b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challenges </a:t>
            </a:r>
            <a:r>
              <a:rPr lang="pl-PL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head”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339E4C3-10B4-40ED-B880-5F02F145C2A1}"/>
              </a:ext>
            </a:extLst>
          </p:cNvPr>
          <p:cNvSpPr/>
          <p:nvPr/>
        </p:nvSpPr>
        <p:spPr>
          <a:xfrm>
            <a:off x="1835695" y="2453552"/>
            <a:ext cx="6942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41 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2400" b="1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oal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regions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 the EU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00024BA-AA8B-49FA-818F-66EC28155611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B0301FAF-3383-48C9-846F-61E5A822BD08}"/>
              </a:ext>
            </a:extLst>
          </p:cNvPr>
          <p:cNvSpPr/>
          <p:nvPr/>
        </p:nvSpPr>
        <p:spPr>
          <a:xfrm>
            <a:off x="865295" y="2510486"/>
            <a:ext cx="898393" cy="360040"/>
          </a:xfrm>
          <a:prstGeom prst="rightArrow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540E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329CFD42-F369-4D99-863E-8E1495AB9480}"/>
              </a:ext>
            </a:extLst>
          </p:cNvPr>
          <p:cNvSpPr/>
          <p:nvPr/>
        </p:nvSpPr>
        <p:spPr>
          <a:xfrm>
            <a:off x="865295" y="3178154"/>
            <a:ext cx="898393" cy="360040"/>
          </a:xfrm>
          <a:prstGeom prst="rightArrow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540E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A3B13B74-E3AE-464A-8AF8-554A4F513D68}"/>
              </a:ext>
            </a:extLst>
          </p:cNvPr>
          <p:cNvSpPr/>
          <p:nvPr/>
        </p:nvSpPr>
        <p:spPr>
          <a:xfrm>
            <a:off x="865295" y="3839728"/>
            <a:ext cx="898393" cy="360040"/>
          </a:xfrm>
          <a:prstGeom prst="rightArrow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540E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7A4DBE9-A12C-4F47-87E9-6531ECC26535}"/>
              </a:ext>
            </a:extLst>
          </p:cNvPr>
          <p:cNvSpPr/>
          <p:nvPr/>
        </p:nvSpPr>
        <p:spPr>
          <a:xfrm>
            <a:off x="1835695" y="3127341"/>
            <a:ext cx="6942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237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,000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8530A8D-F373-4A0E-80A8-171C0C33EAC2}"/>
              </a:ext>
            </a:extLst>
          </p:cNvPr>
          <p:cNvSpPr/>
          <p:nvPr/>
        </p:nvSpPr>
        <p:spPr>
          <a:xfrm>
            <a:off x="1835695" y="3788915"/>
            <a:ext cx="6942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By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2030 about 160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,000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people will lose their jobs</a:t>
            </a:r>
          </a:p>
        </p:txBody>
      </p:sp>
    </p:spTree>
    <p:extLst>
      <p:ext uri="{BB962C8B-B14F-4D97-AF65-F5344CB8AC3E}">
        <p14:creationId xmlns:p14="http://schemas.microsoft.com/office/powerpoint/2010/main" val="40946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11" grpId="0" animBg="1"/>
      <p:bldP spid="13" grpId="0" animBg="1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71505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Net-zero emission economy requires investments</a:t>
            </a:r>
            <a:endParaRPr lang="en-AU" sz="2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3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3BA8023-1D98-4B63-9A7C-940303949824}"/>
              </a:ext>
            </a:extLst>
          </p:cNvPr>
          <p:cNvSpPr/>
          <p:nvPr/>
        </p:nvSpPr>
        <p:spPr>
          <a:xfrm>
            <a:off x="3275856" y="926764"/>
            <a:ext cx="39604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Transformation 2050 </a:t>
            </a:r>
            <a:r>
              <a:rPr lang="pl-P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algn="ctr"/>
            <a:endParaRPr lang="pl-PL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Cambridge Institute for Sustainability Leadership (CISL)</a:t>
            </a:r>
            <a:r>
              <a:rPr lang="pl-PL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Report</a:t>
            </a:r>
            <a:endParaRPr lang="pl-PL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62" name="Picture 2" descr="https://europeanclimate.org/wp-content/uploads/2018/09/Logo-purple-160x160.png">
            <a:extLst>
              <a:ext uri="{FF2B5EF4-FFF2-40B4-BE49-F238E27FC236}">
                <a16:creationId xmlns:a16="http://schemas.microsoft.com/office/drawing/2014/main" id="{B69684F8-8A54-42DB-A20C-9C212651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72" y="926324"/>
            <a:ext cx="1141370" cy="11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7975CA3-C0A8-4CF9-88FC-9835993EC317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" name="Ramka 1">
            <a:extLst>
              <a:ext uri="{FF2B5EF4-FFF2-40B4-BE49-F238E27FC236}">
                <a16:creationId xmlns:a16="http://schemas.microsoft.com/office/drawing/2014/main" id="{6838F00A-ACDA-4113-B49D-6EB7F375A5D9}"/>
              </a:ext>
            </a:extLst>
          </p:cNvPr>
          <p:cNvSpPr/>
          <p:nvPr/>
        </p:nvSpPr>
        <p:spPr>
          <a:xfrm>
            <a:off x="859125" y="2499742"/>
            <a:ext cx="7745323" cy="1872208"/>
          </a:xfrm>
          <a:prstGeom prst="frame">
            <a:avLst/>
          </a:prstGeom>
          <a:noFill/>
          <a:ln>
            <a:solidFill>
              <a:srgbClr val="B4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Net-z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ero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emission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activities of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EU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industry need new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production processes and </a:t>
            </a:r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increase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investments, even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40-50 bl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EUR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annual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1197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74562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Valuation of the costs of replacing jobs in 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mining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sector</a:t>
            </a:r>
            <a:endParaRPr lang="pl-PL" sz="2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4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E6D2463-54C1-4B78-9080-1DF3F07A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3BA8023-1D98-4B63-9A7C-940303949824}"/>
              </a:ext>
            </a:extLst>
          </p:cNvPr>
          <p:cNvSpPr/>
          <p:nvPr/>
        </p:nvSpPr>
        <p:spPr>
          <a:xfrm>
            <a:off x="4265966" y="1410911"/>
            <a:ext cx="3217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Expertise of the University of Economics</a:t>
            </a: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 in Katowice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E9FF813-E3F5-4B5C-A287-B4495ADD4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2" y="1419622"/>
            <a:ext cx="1388726" cy="55920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10A3201-D24D-4BD2-A5B0-EDBAFB936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7614"/>
            <a:ext cx="1321176" cy="64807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D236FE-D76D-49E0-A4F0-0EDD8ABB2CFB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E0D8C35-6000-44A3-9FF7-5BBD91CA4F34}"/>
              </a:ext>
            </a:extLst>
          </p:cNvPr>
          <p:cNvSpPr/>
          <p:nvPr/>
        </p:nvSpPr>
        <p:spPr>
          <a:xfrm>
            <a:off x="1835696" y="2441202"/>
            <a:ext cx="4860540" cy="14987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44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bln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EUR 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cost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en-AU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replacing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jobs of PGG employees </a:t>
            </a:r>
            <a:endParaRPr lang="pl-PL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and sector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around mining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endParaRPr lang="en-GB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3" y="274562"/>
            <a:ext cx="748221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Coal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Regions in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Transition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Platform </a:t>
            </a:r>
          </a:p>
        </p:txBody>
      </p:sp>
      <p:sp>
        <p:nvSpPr>
          <p:cNvPr id="15" name="Symbol zastępczy numeru slajdu 2"/>
          <p:cNvSpPr txBox="1">
            <a:spLocks/>
          </p:cNvSpPr>
          <p:nvPr/>
        </p:nvSpPr>
        <p:spPr>
          <a:xfrm>
            <a:off x="6457951" y="6392834"/>
            <a:ext cx="1851848" cy="32864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903DCD-27CB-4E68-94D6-0EB6FA1FC2E1}" type="slidenum">
              <a:rPr lang="pl-PL" smtClean="0">
                <a:solidFill>
                  <a:schemeClr val="bg1"/>
                </a:solidFill>
              </a:rPr>
              <a:pPr/>
              <a:t>5</a:t>
            </a:fld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4F30C80-85B6-4E97-A123-C9A7ADDAC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84B93B0-1966-4986-98FB-B9A200B52925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3C74E26-B048-416A-9B63-243C17D330D5}"/>
              </a:ext>
            </a:extLst>
          </p:cNvPr>
          <p:cNvPicPr/>
          <p:nvPr/>
        </p:nvPicPr>
        <p:blipFill rotWithShape="1">
          <a:blip r:embed="rId4"/>
          <a:srcRect l="8917" t="8915" r="58408" b="8848"/>
          <a:stretch/>
        </p:blipFill>
        <p:spPr bwMode="auto">
          <a:xfrm>
            <a:off x="859126" y="1275606"/>
            <a:ext cx="3882256" cy="2748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8705A44F-598E-4D2C-ABB1-7B9D0E1DF0E6}"/>
              </a:ext>
            </a:extLst>
          </p:cNvPr>
          <p:cNvSpPr/>
          <p:nvPr/>
        </p:nvSpPr>
        <p:spPr>
          <a:xfrm>
            <a:off x="4981787" y="1900612"/>
            <a:ext cx="2952328" cy="14987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EUR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8 </a:t>
            </a: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bln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proposed f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or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the Just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Transition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Fund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7-yea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r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perspective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2021-2027</a:t>
            </a:r>
            <a:endParaRPr lang="en-GB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id="{5DB2D0CF-4F23-4610-BA2C-93F413813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EA0DA38-6C9C-4CD3-8970-537D3432255B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01FCF53-A4DC-4D2F-8803-568EF98A6AC6}"/>
              </a:ext>
            </a:extLst>
          </p:cNvPr>
          <p:cNvSpPr txBox="1"/>
          <p:nvPr/>
        </p:nvSpPr>
        <p:spPr>
          <a:xfrm>
            <a:off x="683568" y="1851670"/>
            <a:ext cx="77768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A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is most important </a:t>
            </a:r>
          </a:p>
          <a:p>
            <a:pPr algn="ctr">
              <a:lnSpc>
                <a:spcPct val="90000"/>
              </a:lnSpc>
            </a:pPr>
            <a:r>
              <a:rPr lang="en-A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the transition process?</a:t>
            </a:r>
          </a:p>
        </p:txBody>
      </p:sp>
    </p:spTree>
    <p:extLst>
      <p:ext uri="{BB962C8B-B14F-4D97-AF65-F5344CB8AC3E}">
        <p14:creationId xmlns:p14="http://schemas.microsoft.com/office/powerpoint/2010/main" val="17471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ole tekstowe 43">
            <a:extLst>
              <a:ext uri="{FF2B5EF4-FFF2-40B4-BE49-F238E27FC236}">
                <a16:creationId xmlns:a16="http://schemas.microsoft.com/office/drawing/2014/main" id="{94B0F764-0BCF-466C-805A-F90F54865893}"/>
              </a:ext>
            </a:extLst>
          </p:cNvPr>
          <p:cNvSpPr txBox="1"/>
          <p:nvPr/>
        </p:nvSpPr>
        <p:spPr>
          <a:xfrm>
            <a:off x="2240942" y="3538897"/>
            <a:ext cx="2522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FINANCES, TAXES AND FEES</a:t>
            </a:r>
          </a:p>
        </p:txBody>
      </p:sp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827584" y="274562"/>
            <a:ext cx="73015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Triangle </a:t>
            </a:r>
            <a:r>
              <a:rPr lang="pl-PL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creating</a:t>
            </a:r>
            <a:r>
              <a:rPr lang="pl-P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coal sector value chain</a:t>
            </a:r>
            <a:endParaRPr lang="pl-PL" sz="2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7039A2BF-76D5-4155-91F9-003B3DDFD3F7}"/>
              </a:ext>
            </a:extLst>
          </p:cNvPr>
          <p:cNvCxnSpPr>
            <a:cxnSpLocks/>
          </p:cNvCxnSpPr>
          <p:nvPr/>
        </p:nvCxnSpPr>
        <p:spPr>
          <a:xfrm>
            <a:off x="5296915" y="2284055"/>
            <a:ext cx="3307533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74CDE9C6-20D8-4BFA-9D94-01BDAD4B5A4F}"/>
              </a:ext>
            </a:extLst>
          </p:cNvPr>
          <p:cNvCxnSpPr>
            <a:cxnSpLocks/>
          </p:cNvCxnSpPr>
          <p:nvPr/>
        </p:nvCxnSpPr>
        <p:spPr>
          <a:xfrm>
            <a:off x="2346829" y="3844150"/>
            <a:ext cx="3358448" cy="1"/>
          </a:xfrm>
          <a:prstGeom prst="line">
            <a:avLst/>
          </a:prstGeom>
          <a:ln w="12700">
            <a:solidFill>
              <a:srgbClr val="C5783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8EF9D716-EED2-4350-86BA-E2C0B928DCD7}"/>
              </a:ext>
            </a:extLst>
          </p:cNvPr>
          <p:cNvCxnSpPr>
            <a:cxnSpLocks/>
          </p:cNvCxnSpPr>
          <p:nvPr/>
        </p:nvCxnSpPr>
        <p:spPr>
          <a:xfrm>
            <a:off x="859126" y="1777652"/>
            <a:ext cx="3006949" cy="16026"/>
          </a:xfrm>
          <a:prstGeom prst="line">
            <a:avLst/>
          </a:prstGeom>
          <a:ln w="127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C6A28779-857F-4568-AFBB-9B51D9BFAE4B}"/>
              </a:ext>
            </a:extLst>
          </p:cNvPr>
          <p:cNvSpPr txBox="1"/>
          <p:nvPr/>
        </p:nvSpPr>
        <p:spPr>
          <a:xfrm>
            <a:off x="773414" y="1491403"/>
            <a:ext cx="3038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AND TECHNOLOGY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0DD6F7A-0BB6-4A27-BC4A-A7DE429F4873}"/>
              </a:ext>
            </a:extLst>
          </p:cNvPr>
          <p:cNvSpPr txBox="1"/>
          <p:nvPr/>
        </p:nvSpPr>
        <p:spPr>
          <a:xfrm>
            <a:off x="5501651" y="1975504"/>
            <a:ext cx="162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CAPITAL</a:t>
            </a:r>
          </a:p>
        </p:txBody>
      </p:sp>
      <p:sp>
        <p:nvSpPr>
          <p:cNvPr id="65" name="Strzałka: zakrzywiona w dół 64">
            <a:extLst>
              <a:ext uri="{FF2B5EF4-FFF2-40B4-BE49-F238E27FC236}">
                <a16:creationId xmlns:a16="http://schemas.microsoft.com/office/drawing/2014/main" id="{81599D2B-E555-4DFB-B41F-28825345E12D}"/>
              </a:ext>
            </a:extLst>
          </p:cNvPr>
          <p:cNvSpPr/>
          <p:nvPr/>
        </p:nvSpPr>
        <p:spPr>
          <a:xfrm rot="18545388">
            <a:off x="3821302" y="2237320"/>
            <a:ext cx="733883" cy="359955"/>
          </a:xfrm>
          <a:prstGeom prst="curvedDownArrow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540E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Strzałka: zakrzywiona w lewo 65">
            <a:extLst>
              <a:ext uri="{FF2B5EF4-FFF2-40B4-BE49-F238E27FC236}">
                <a16:creationId xmlns:a16="http://schemas.microsoft.com/office/drawing/2014/main" id="{95A84DE5-E5FA-41D7-B531-50052EFEF7BD}"/>
              </a:ext>
            </a:extLst>
          </p:cNvPr>
          <p:cNvSpPr/>
          <p:nvPr/>
        </p:nvSpPr>
        <p:spPr>
          <a:xfrm rot="2153528">
            <a:off x="4323900" y="2353507"/>
            <a:ext cx="370488" cy="728390"/>
          </a:xfrm>
          <a:prstGeom prst="curvedLeftArrow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540E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296D7283-A1B2-48B2-90AA-F217937F437C}"/>
              </a:ext>
            </a:extLst>
          </p:cNvPr>
          <p:cNvCxnSpPr>
            <a:cxnSpLocks/>
          </p:cNvCxnSpPr>
          <p:nvPr/>
        </p:nvCxnSpPr>
        <p:spPr>
          <a:xfrm>
            <a:off x="4340309" y="1278544"/>
            <a:ext cx="419926" cy="696960"/>
          </a:xfrm>
          <a:prstGeom prst="straightConnector1">
            <a:avLst/>
          </a:prstGeom>
          <a:ln w="82550">
            <a:solidFill>
              <a:srgbClr val="0070C0"/>
            </a:solidFill>
            <a:headEnd w="med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15F0B44E-8F81-4032-B5CE-F24F83A9C5CF}"/>
              </a:ext>
            </a:extLst>
          </p:cNvPr>
          <p:cNvCxnSpPr>
            <a:cxnSpLocks/>
          </p:cNvCxnSpPr>
          <p:nvPr/>
        </p:nvCxnSpPr>
        <p:spPr>
          <a:xfrm flipV="1">
            <a:off x="3035300" y="2643759"/>
            <a:ext cx="456580" cy="727253"/>
          </a:xfrm>
          <a:prstGeom prst="straightConnector1">
            <a:avLst/>
          </a:prstGeom>
          <a:ln w="82550">
            <a:solidFill>
              <a:srgbClr val="C5783F"/>
            </a:solidFill>
            <a:headEnd w="med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E301C8BD-79EA-4019-958E-FB04A6F26BD3}"/>
              </a:ext>
            </a:extLst>
          </p:cNvPr>
          <p:cNvCxnSpPr>
            <a:cxnSpLocks/>
          </p:cNvCxnSpPr>
          <p:nvPr/>
        </p:nvCxnSpPr>
        <p:spPr>
          <a:xfrm flipH="1">
            <a:off x="4810125" y="3377722"/>
            <a:ext cx="895153" cy="0"/>
          </a:xfrm>
          <a:prstGeom prst="straightConnector1">
            <a:avLst/>
          </a:prstGeom>
          <a:ln w="82550">
            <a:solidFill>
              <a:schemeClr val="accent5">
                <a:lumMod val="60000"/>
                <a:lumOff val="40000"/>
              </a:schemeClr>
            </a:solidFill>
            <a:headEnd w="med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19"/>
          <p:cNvCxnSpPr/>
          <p:nvPr/>
        </p:nvCxnSpPr>
        <p:spPr>
          <a:xfrm flipH="1">
            <a:off x="3502025" y="1278544"/>
            <a:ext cx="838285" cy="1351792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Łącznik prostoliniowy 44"/>
          <p:cNvCxnSpPr/>
          <p:nvPr/>
        </p:nvCxnSpPr>
        <p:spPr>
          <a:xfrm flipH="1">
            <a:off x="3035300" y="3377722"/>
            <a:ext cx="1752724" cy="0"/>
          </a:xfrm>
          <a:prstGeom prst="line">
            <a:avLst/>
          </a:prstGeom>
          <a:ln w="82550">
            <a:solidFill>
              <a:srgbClr val="C5783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Łącznik prostoliniowy 48"/>
          <p:cNvCxnSpPr>
            <a:cxnSpLocks/>
          </p:cNvCxnSpPr>
          <p:nvPr/>
        </p:nvCxnSpPr>
        <p:spPr>
          <a:xfrm>
            <a:off x="4773274" y="1975504"/>
            <a:ext cx="932003" cy="1402218"/>
          </a:xfrm>
          <a:prstGeom prst="line">
            <a:avLst/>
          </a:prstGeom>
          <a:ln w="82550">
            <a:solidFill>
              <a:srgbClr val="F58F8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Obraz 27">
            <a:extLst>
              <a:ext uri="{FF2B5EF4-FFF2-40B4-BE49-F238E27FC236}">
                <a16:creationId xmlns:a16="http://schemas.microsoft.com/office/drawing/2014/main" id="{409977AE-1212-4155-BAE8-EB1EC15D7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D7FBF4F-B92B-4D39-BEB6-6F8BAD15EA42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1C6798A4-FA6B-4223-BBB8-358210D86B88}"/>
              </a:ext>
            </a:extLst>
          </p:cNvPr>
          <p:cNvSpPr/>
          <p:nvPr/>
        </p:nvSpPr>
        <p:spPr>
          <a:xfrm>
            <a:off x="859125" y="1908879"/>
            <a:ext cx="2423903" cy="56329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PGG: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sz="20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EUR 561 mln 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of CAPEX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E1CED6D8-117D-49AC-88F6-9A8A4F295BDD}"/>
              </a:ext>
            </a:extLst>
          </p:cNvPr>
          <p:cNvSpPr/>
          <p:nvPr/>
        </p:nvSpPr>
        <p:spPr>
          <a:xfrm>
            <a:off x="2346828" y="3975110"/>
            <a:ext cx="3593323" cy="56329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PGG: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pl-PL" sz="20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EUR 761 mln 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for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local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national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taxes</a:t>
            </a:r>
            <a:endPara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155BC616-7C15-4B74-8D3C-C20306DA337E}"/>
              </a:ext>
            </a:extLst>
          </p:cNvPr>
          <p:cNvSpPr/>
          <p:nvPr/>
        </p:nvSpPr>
        <p:spPr>
          <a:xfrm>
            <a:off x="5629547" y="2417297"/>
            <a:ext cx="3148297" cy="70404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C00000"/>
              </a:buClr>
              <a:buSzPct val="120000"/>
            </a:pP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PGG:</a:t>
            </a:r>
          </a:p>
          <a:p>
            <a:pPr>
              <a:buClr>
                <a:srgbClr val="C00000"/>
              </a:buClr>
              <a:buSzPct val="120000"/>
            </a:pP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salaries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0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50%</a:t>
            </a:r>
            <a: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higher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than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salaries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in the region</a:t>
            </a:r>
          </a:p>
        </p:txBody>
      </p:sp>
    </p:spTree>
    <p:extLst>
      <p:ext uri="{BB962C8B-B14F-4D97-AF65-F5344CB8AC3E}">
        <p14:creationId xmlns:p14="http://schemas.microsoft.com/office/powerpoint/2010/main" val="16716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6" grpId="0"/>
      <p:bldP spid="43" grpId="0"/>
      <p:bldP spid="65" grpId="0" animBg="1"/>
      <p:bldP spid="66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662679" y="1131590"/>
            <a:ext cx="777686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Value chain protection is the most important in the transition process</a:t>
            </a:r>
          </a:p>
          <a:p>
            <a:pPr algn="ctr">
              <a:lnSpc>
                <a:spcPct val="90000"/>
              </a:lnSpc>
            </a:pP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Transition process should be pursued by 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mining companies which are the main recipient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changes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6E476BC-5FD6-44DF-9144-1A0A3EF2F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C165B1A-70FB-4D60-8E78-891FCD25F5D8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807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859126" y="1"/>
            <a:ext cx="0" cy="5227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827584" y="274562"/>
            <a:ext cx="756084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pl-PL" sz="2200" b="1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PGG and</a:t>
            </a:r>
            <a:r>
              <a:rPr lang="pl-PL" sz="22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i="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transition</a:t>
            </a:r>
            <a:r>
              <a:rPr lang="pl-PL" sz="22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200" b="1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pl-PL" sz="2200" b="1" i="0" u="non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examples</a:t>
            </a:r>
            <a:r>
              <a:rPr lang="pl-PL" sz="2200" b="1" i="0" u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pl-PL" sz="2200" b="1" i="0" u="non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projects</a:t>
            </a:r>
            <a:endParaRPr lang="en-GB" sz="2200" b="1" i="0" u="none" baseline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563888" y="3154339"/>
            <a:ext cx="2380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-GB" sz="2400" b="1" cap="sm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ost</a:t>
            </a:r>
            <a:r>
              <a:rPr lang="en-GB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-mining area development</a:t>
            </a:r>
            <a:r>
              <a:rPr lang="pl-PL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AU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welding</a:t>
            </a:r>
            <a:r>
              <a:rPr lang="pl-PL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plant)</a:t>
            </a:r>
            <a:endParaRPr lang="pl-PL" sz="2400" cap="smal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DE93FFE0-2003-4262-B304-A24932B1E7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910" y="1438204"/>
            <a:ext cx="2416730" cy="1440371"/>
          </a:xfrm>
          <a:prstGeom prst="rect">
            <a:avLst/>
          </a:prstGeom>
        </p:spPr>
      </p:pic>
      <p:pic>
        <p:nvPicPr>
          <p:cNvPr id="19" name="Obraz 18" descr="WRP2 z lotu ptaka 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9664" y="1437711"/>
            <a:ext cx="2452713" cy="1440526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856910" y="3308227"/>
            <a:ext cx="2416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PV </a:t>
            </a:r>
          </a:p>
          <a:p>
            <a:pPr algn="ctr"/>
            <a:r>
              <a:rPr lang="pl-PL" sz="2400" b="1" cap="sm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project</a:t>
            </a:r>
            <a:endParaRPr lang="pl-PL" sz="2400" cap="small" dirty="0"/>
          </a:p>
        </p:txBody>
      </p:sp>
      <p:sp>
        <p:nvSpPr>
          <p:cNvPr id="22" name="Prostokąt 21"/>
          <p:cNvSpPr/>
          <p:nvPr/>
        </p:nvSpPr>
        <p:spPr>
          <a:xfrm>
            <a:off x="6494037" y="3308227"/>
            <a:ext cx="1848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Gasification project</a:t>
            </a:r>
            <a:endParaRPr lang="en-AU" sz="2400" cap="smal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BDF199AE-5292-4F5E-BFEF-CB3A481FB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25" y="52990"/>
            <a:ext cx="521892" cy="61554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F060CBD-1F0A-4043-A767-1E575DD997C6}"/>
              </a:ext>
            </a:extLst>
          </p:cNvPr>
          <p:cNvSpPr txBox="1"/>
          <p:nvPr/>
        </p:nvSpPr>
        <p:spPr>
          <a:xfrm>
            <a:off x="8777845" y="4866501"/>
            <a:ext cx="36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8DCF385-6644-4DB3-9EB9-A4CC13F66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615" y="1438204"/>
            <a:ext cx="2515839" cy="144301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970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yw1">
  <a:themeElements>
    <a:clrScheme name="Custom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540E0E"/>
      </a:accent1>
      <a:accent2>
        <a:srgbClr val="7D1515"/>
      </a:accent2>
      <a:accent3>
        <a:srgbClr val="B41E1E"/>
      </a:accent3>
      <a:accent4>
        <a:srgbClr val="969FA7"/>
      </a:accent4>
      <a:accent5>
        <a:srgbClr val="EF4545"/>
      </a:accent5>
      <a:accent6>
        <a:srgbClr val="F79F9F"/>
      </a:accent6>
      <a:hlink>
        <a:srgbClr val="828282"/>
      </a:hlink>
      <a:folHlink>
        <a:srgbClr val="A5A5A5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noFill/>
        <a:ln>
          <a:solidFill>
            <a:srgbClr val="B40E0E"/>
          </a:solidFill>
        </a:ln>
      </a:spPr>
      <a:bodyPr rtlCol="0" anchor="ctr"/>
      <a:lstStyle>
        <a:defPPr algn="ctr">
          <a:defRPr sz="1600" dirty="0" smtClean="0">
            <a:solidFill>
              <a:srgbClr val="540E0E"/>
            </a:solidFill>
            <a:latin typeface="Tahoma" pitchFamily="34" charset="0"/>
            <a:ea typeface="Tahoma" pitchFamily="34" charset="0"/>
            <a:cs typeface="Tahom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1_Motyw1">
  <a:themeElements>
    <a:clrScheme name="Custom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540E0E"/>
      </a:accent1>
      <a:accent2>
        <a:srgbClr val="7D1515"/>
      </a:accent2>
      <a:accent3>
        <a:srgbClr val="B41E1E"/>
      </a:accent3>
      <a:accent4>
        <a:srgbClr val="969FA7"/>
      </a:accent4>
      <a:accent5>
        <a:srgbClr val="EF4545"/>
      </a:accent5>
      <a:accent6>
        <a:srgbClr val="F79F9F"/>
      </a:accent6>
      <a:hlink>
        <a:srgbClr val="828282"/>
      </a:hlink>
      <a:folHlink>
        <a:srgbClr val="A5A5A5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27783</TotalTime>
  <Words>484</Words>
  <Application>Microsoft Office PowerPoint</Application>
  <PresentationFormat>Pokaz na ekranie (16:9)</PresentationFormat>
  <Paragraphs>115</Paragraphs>
  <Slides>16</Slides>
  <Notes>16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Arial</vt:lpstr>
      <vt:lpstr>Calibri</vt:lpstr>
      <vt:lpstr>Tahoma</vt:lpstr>
      <vt:lpstr>Wingdings</vt:lpstr>
      <vt:lpstr>Wingdings 2</vt:lpstr>
      <vt:lpstr>Motyw1</vt:lpstr>
      <vt:lpstr>1_Motyw1</vt:lpstr>
      <vt:lpstr>think-cell Slide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Grupa Górnicza sp. z o.o.</dc:title>
  <dc:creator>Maria Mądrzak</dc:creator>
  <cp:lastModifiedBy>Rafał Patyk</cp:lastModifiedBy>
  <cp:revision>1996</cp:revision>
  <cp:lastPrinted>2019-05-13T08:53:53Z</cp:lastPrinted>
  <dcterms:created xsi:type="dcterms:W3CDTF">2017-01-17T10:58:08Z</dcterms:created>
  <dcterms:modified xsi:type="dcterms:W3CDTF">2019-05-16T07:02:51Z</dcterms:modified>
</cp:coreProperties>
</file>