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91" r:id="rId2"/>
    <p:sldId id="328" r:id="rId3"/>
    <p:sldId id="421" r:id="rId4"/>
    <p:sldId id="423" r:id="rId5"/>
    <p:sldId id="422" r:id="rId6"/>
    <p:sldId id="425" r:id="rId7"/>
    <p:sldId id="424" r:id="rId8"/>
    <p:sldId id="285" r:id="rId9"/>
  </p:sldIdLst>
  <p:sldSz cx="9144000" cy="6858000" type="screen4x3"/>
  <p:notesSz cx="6877050" cy="1000125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E25814-7454-44A0-AD3C-882AC3544617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9F6959-04DA-42D4-905A-51F948CF9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79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 съединение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лавие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en-US"/>
          </a:p>
        </p:txBody>
      </p:sp>
      <p:sp>
        <p:nvSpPr>
          <p:cNvPr id="5" name="Контейнер за 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EDDF0-B40F-4D2A-AC7D-B7E59480CE1D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22E33-5307-4851-BF86-6A7B55D0DCB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3B6C5-7BE7-439C-9F73-023A48C74AF4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A62CF-B940-4AA9-A6F3-778A5EFD5E6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B087-52C2-4AA7-BBFE-D3805CD58128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B9A23-20C2-4959-A293-1F4D63A032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лавие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7" name="Контейнер за съдържани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12A89-AB0E-43B5-A200-929BD09280A7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4F88-D874-42CD-ACB6-606F67394A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 съединение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5" name="Контейнер за 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A154-38E5-491F-AE12-DBE7AE0AEF51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7" name="Контейнер за долния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0618-F037-4596-AF55-83999A38B01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лавие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04D6-2D26-4248-BF4C-24BD7DC1CA1C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1334E-03BC-4B5E-839B-C69B2CA2D1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лавие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25" name="Текстов контейне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28" name="Контейнер за съдържани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8" name="Контейнер за 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4364D-2A1D-4F64-9CF4-3A22CFE55B07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9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AF5D8-A0F4-4C4B-B536-EF626AAF9E1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лавие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EF88-46C7-43C2-A410-752BF9E9369C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4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2006-4518-4D11-B6C9-74AFDEA6515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E6240-476F-4FD5-A205-BC5818D95DD3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3" name="Контейнер за долния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6DBBC-B101-4A62-AF90-564078D9F90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о съединение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лавие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6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C638-D844-4141-BF28-A15397227294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7" name="Контейнер за долния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0C845-8E70-496E-8F49-E9EAC55520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нтейнер за картина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bg-BG" noProof="0" smtClean="0"/>
              <a:t>Щракнете върху иконата, за да добавите картина</a:t>
            </a:r>
            <a:endParaRPr lang="en-US" noProof="0" dirty="0"/>
          </a:p>
        </p:txBody>
      </p:sp>
      <p:sp>
        <p:nvSpPr>
          <p:cNvPr id="17" name="Заглавие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9504B-543E-4FEC-9131-9C447EC9DD1F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1C5BB-3320-43A5-B068-68607D31550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077" name="Текстов контейне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smtClean="0"/>
          </a:p>
        </p:txBody>
      </p:sp>
      <p:sp>
        <p:nvSpPr>
          <p:cNvPr id="11" name="Контейнер за 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C15437-6B51-4277-8D2A-2991A31F3A88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6F7C7-FCF1-4E5E-A619-9D2FBBBE2B0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Контейнер за заглавие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0" r:id="rId4"/>
    <p:sldLayoutId id="2147484366" r:id="rId5"/>
    <p:sldLayoutId id="2147484361" r:id="rId6"/>
    <p:sldLayoutId id="2147484367" r:id="rId7"/>
    <p:sldLayoutId id="2147484368" r:id="rId8"/>
    <p:sldLayoutId id="2147484369" r:id="rId9"/>
    <p:sldLayoutId id="2147484362" r:id="rId10"/>
    <p:sldLayoutId id="2147484370" r:id="rId11"/>
  </p:sldLayoutIdLst>
  <p:transition>
    <p:dissolve/>
    <p:sndAc>
      <p:stSnd>
        <p:snd r:embed="rId13" name="cashreg.wav"/>
      </p:stSnd>
    </p:sndAc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ffice@bulenerg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2786082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3200" b="1" dirty="0" smtClean="0">
                <a:latin typeface="Arial" pitchFamily="34" charset="0"/>
                <a:cs typeface="Arial" pitchFamily="34" charset="0"/>
              </a:rPr>
            </a:br>
            <a:r>
              <a:rPr lang="bg-BG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>
                <a:effectLst/>
              </a:rPr>
              <a:t>Нови насоки за енергийно развитие на България до 2030-2050 г. като резултат от приетите нови базови документи, налагащи поврат в енергийната политика на Европейския съюз и света</a:t>
            </a:r>
            <a:endParaRPr lang="bg-BG" sz="3200" b="1" dirty="0"/>
          </a:p>
        </p:txBody>
      </p:sp>
      <p:sp>
        <p:nvSpPr>
          <p:cNvPr id="1229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188" y="2428875"/>
            <a:ext cx="8572500" cy="40005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endParaRPr lang="bg-BG" sz="2000" dirty="0" smtClean="0"/>
          </a:p>
          <a:p>
            <a:pPr algn="ctr">
              <a:buNone/>
            </a:pPr>
            <a:r>
              <a:rPr lang="bg-BG" sz="2400" dirty="0"/>
              <a:t>Свързаност, нови перспективи и очаквания за българската електроенергетика – 2030-2050</a:t>
            </a: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r>
              <a:rPr lang="bg-BG" sz="2400" dirty="0" smtClean="0"/>
              <a:t>Антон Иванов</a:t>
            </a:r>
          </a:p>
          <a:p>
            <a:pPr algn="ctr">
              <a:buFont typeface="Wingdings 2" pitchFamily="18" charset="2"/>
              <a:buNone/>
            </a:pPr>
            <a:r>
              <a:rPr lang="bg-BG" sz="2400" b="1" dirty="0" smtClean="0"/>
              <a:t>Български енергиен и минен форум</a:t>
            </a:r>
            <a:endParaRPr lang="en-US" sz="2400" b="1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Насоки при формиране на електро генериращ микс в Европейския съюз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5256212"/>
          </a:xfrm>
        </p:spPr>
        <p:txBody>
          <a:bodyPr/>
          <a:lstStyle/>
          <a:p>
            <a:r>
              <a:rPr lang="bg-BG" dirty="0" smtClean="0"/>
              <a:t>Насоки </a:t>
            </a:r>
            <a:r>
              <a:rPr lang="bg-BG" dirty="0"/>
              <a:t>за работа на ниво Европейски съюз</a:t>
            </a:r>
          </a:p>
          <a:p>
            <a:pPr lvl="1"/>
            <a:r>
              <a:rPr lang="bg-BG" dirty="0" smtClean="0"/>
              <a:t>	</a:t>
            </a:r>
            <a:r>
              <a:rPr lang="bg-BG" b="1" dirty="0" smtClean="0"/>
              <a:t>Климатичните </a:t>
            </a:r>
            <a:r>
              <a:rPr lang="bg-BG" b="1" dirty="0"/>
              <a:t>промени и конференцията в Париж</a:t>
            </a:r>
            <a:endParaRPr lang="bg-BG" dirty="0"/>
          </a:p>
          <a:p>
            <a:pPr lvl="1"/>
            <a:r>
              <a:rPr lang="bg-BG" b="1" dirty="0" smtClean="0"/>
              <a:t>  Нисковъглеродната икономика </a:t>
            </a:r>
            <a:r>
              <a:rPr lang="bg-BG" b="1" dirty="0"/>
              <a:t>и </a:t>
            </a:r>
            <a:r>
              <a:rPr lang="bg-BG" b="1" dirty="0" smtClean="0"/>
              <a:t> енергетика</a:t>
            </a:r>
            <a:endParaRPr lang="bg-BG" dirty="0"/>
          </a:p>
          <a:p>
            <a:pPr lvl="1"/>
            <a:r>
              <a:rPr lang="bg-BG" b="1" dirty="0"/>
              <a:t>	Изследвания, иновации, нови технологии в енергетиката</a:t>
            </a:r>
            <a:endParaRPr lang="bg-BG" dirty="0"/>
          </a:p>
          <a:p>
            <a:pPr marL="457200" indent="-457200" eaLnBrk="1" hangingPunct="1">
              <a:buNone/>
            </a:pPr>
            <a:endParaRPr lang="bg-BG" sz="2000" b="1" i="1" dirty="0" smtClean="0"/>
          </a:p>
          <a:p>
            <a:pPr marL="457200" indent="-457200" eaLnBrk="1" hangingPunct="1">
              <a:buNone/>
            </a:pPr>
            <a:r>
              <a:rPr lang="bg-BG" sz="2000" b="1" i="1" dirty="0" smtClean="0"/>
              <a:t>Дискусионни </a:t>
            </a:r>
            <a:r>
              <a:rPr lang="bg-BG" sz="2000" b="1" i="1" dirty="0"/>
              <a:t>теми на ниво Европейски съюз – осигуряване на гарантирани резервни капацитети </a:t>
            </a:r>
          </a:p>
          <a:p>
            <a:pPr marL="457200" indent="-457200" eaLnBrk="1" hangingPunct="1">
              <a:buNone/>
            </a:pPr>
            <a:endParaRPr lang="bg-BG" sz="2000" dirty="0"/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Насоки при формиране на електро генериращ микс в Европейския съюз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256212"/>
          </a:xfrm>
        </p:spPr>
        <p:txBody>
          <a:bodyPr/>
          <a:lstStyle/>
          <a:p>
            <a:r>
              <a:rPr lang="bg-BG" dirty="0" smtClean="0"/>
              <a:t>Препоръки </a:t>
            </a:r>
            <a:r>
              <a:rPr lang="bg-BG" dirty="0"/>
              <a:t>за формиране на национална пътна карта</a:t>
            </a:r>
          </a:p>
          <a:p>
            <a:pPr lvl="1"/>
            <a:r>
              <a:rPr lang="bg-BG" dirty="0"/>
              <a:t>	Преоценка на ресурса и плановете за работа на основни централи на въглища у нас</a:t>
            </a:r>
          </a:p>
          <a:p>
            <a:pPr lvl="1"/>
            <a:r>
              <a:rPr lang="bg-BG" dirty="0"/>
              <a:t>	Подготовка на социални мерки при промяна на генериращите мощности</a:t>
            </a:r>
          </a:p>
          <a:p>
            <a:pPr lvl="1"/>
            <a:r>
              <a:rPr lang="bg-BG" dirty="0"/>
              <a:t>	Преоценка на потенциала на </a:t>
            </a:r>
            <a:r>
              <a:rPr lang="bg-BG" dirty="0" smtClean="0"/>
              <a:t>ВЕИ, в т.ч. биомаса </a:t>
            </a:r>
            <a:r>
              <a:rPr lang="bg-BG" dirty="0"/>
              <a:t>и отпадъци</a:t>
            </a:r>
          </a:p>
          <a:p>
            <a:pPr lvl="1"/>
            <a:r>
              <a:rPr lang="bg-BG" dirty="0"/>
              <a:t>	Съдействие за участие в научни изслдвания и пилотни проекти, които са с приоритет за стрната </a:t>
            </a:r>
            <a:r>
              <a:rPr lang="bg-BG" dirty="0" smtClean="0"/>
              <a:t>ни</a:t>
            </a:r>
            <a:endParaRPr lang="bg-BG" sz="16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655080859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Влияние на концепцията за свързана </a:t>
            </a:r>
            <a:r>
              <a:rPr lang="bg-BG" sz="2400" dirty="0" smtClean="0">
                <a:effectLst/>
              </a:rPr>
              <a:t>Европа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196752"/>
            <a:ext cx="8830816" cy="5256212"/>
          </a:xfrm>
        </p:spPr>
        <p:txBody>
          <a:bodyPr/>
          <a:lstStyle/>
          <a:p>
            <a:r>
              <a:rPr lang="bg-BG" dirty="0" smtClean="0"/>
              <a:t>Насоки </a:t>
            </a:r>
            <a:r>
              <a:rPr lang="bg-BG" dirty="0"/>
              <a:t>за работа на ниво Европейски съюз</a:t>
            </a:r>
          </a:p>
          <a:p>
            <a:pPr lvl="1"/>
            <a:r>
              <a:rPr lang="bg-BG" dirty="0" smtClean="0"/>
              <a:t>Енергийна </a:t>
            </a:r>
            <a:r>
              <a:rPr lang="bg-BG" dirty="0"/>
              <a:t>сигурност с акцент върху солидарността между </a:t>
            </a:r>
            <a:r>
              <a:rPr lang="bg-BG" dirty="0" smtClean="0"/>
              <a:t>държавите–членки </a:t>
            </a:r>
            <a:endParaRPr lang="bg-BG" dirty="0" smtClean="0"/>
          </a:p>
          <a:p>
            <a:pPr lvl="1"/>
            <a:r>
              <a:rPr lang="bg-BG" dirty="0" smtClean="0"/>
              <a:t>Диверсификация </a:t>
            </a:r>
            <a:r>
              <a:rPr lang="bg-BG" dirty="0"/>
              <a:t>на енергийните доставки</a:t>
            </a:r>
          </a:p>
          <a:p>
            <a:pPr lvl="1"/>
            <a:r>
              <a:rPr lang="bg-BG" dirty="0" smtClean="0"/>
              <a:t>От регионални </a:t>
            </a:r>
            <a:r>
              <a:rPr lang="bg-BG" dirty="0"/>
              <a:t>енергийни </a:t>
            </a:r>
            <a:r>
              <a:rPr lang="bg-BG" dirty="0" smtClean="0"/>
              <a:t>пазари към интегриран </a:t>
            </a:r>
            <a:r>
              <a:rPr lang="bg-BG" dirty="0" smtClean="0"/>
              <a:t>вътрешен </a:t>
            </a:r>
            <a:r>
              <a:rPr lang="bg-BG" dirty="0"/>
              <a:t>енергиен </a:t>
            </a:r>
            <a:r>
              <a:rPr lang="bg-BG" dirty="0" smtClean="0"/>
              <a:t>пазар</a:t>
            </a:r>
            <a:endParaRPr lang="bg-BG" dirty="0"/>
          </a:p>
          <a:p>
            <a:pPr lvl="1"/>
            <a:r>
              <a:rPr lang="bg-BG" dirty="0"/>
              <a:t>Принцип за колективно </a:t>
            </a:r>
            <a:r>
              <a:rPr lang="bg-BG" dirty="0" smtClean="0"/>
              <a:t>осигуряване на </a:t>
            </a:r>
            <a:r>
              <a:rPr lang="bg-BG" dirty="0" smtClean="0"/>
              <a:t>енергийни </a:t>
            </a:r>
            <a:r>
              <a:rPr lang="bg-BG" dirty="0" smtClean="0"/>
              <a:t>доставки от </a:t>
            </a:r>
            <a:r>
              <a:rPr lang="bg-BG" dirty="0"/>
              <a:t>трети </a:t>
            </a:r>
            <a:r>
              <a:rPr lang="bg-BG" dirty="0" smtClean="0"/>
              <a:t>страни</a:t>
            </a:r>
            <a:endParaRPr lang="bg-BG" dirty="0"/>
          </a:p>
          <a:p>
            <a:pPr lvl="1"/>
            <a:r>
              <a:rPr lang="bg-BG" dirty="0" smtClean="0"/>
              <a:t>Проекти с общо европейско значение</a:t>
            </a:r>
            <a:endParaRPr lang="bg-BG" dirty="0"/>
          </a:p>
          <a:p>
            <a:pPr marL="457200" indent="-457200" eaLnBrk="1" hangingPunct="1">
              <a:buNone/>
            </a:pPr>
            <a:r>
              <a:rPr lang="bg-BG" sz="2000" b="1" i="1" dirty="0" smtClean="0"/>
              <a:t>Дискусионни </a:t>
            </a:r>
            <a:r>
              <a:rPr lang="bg-BG" sz="2000" b="1" i="1" dirty="0"/>
              <a:t>теми на ниво Европейски съюз </a:t>
            </a:r>
            <a:r>
              <a:rPr lang="bg-BG" sz="2000" b="1" i="1" dirty="0" smtClean="0"/>
              <a:t>– преодоляване на 10% бариера на трансгранични капацитети; балансиране между националните и общоевропейски приоритети</a:t>
            </a:r>
            <a:endParaRPr lang="bg-BG" sz="2000" b="1" i="1" dirty="0" smtClean="0"/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795264761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Влияние на концепцията за свързана Европа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256212"/>
          </a:xfrm>
        </p:spPr>
        <p:txBody>
          <a:bodyPr/>
          <a:lstStyle/>
          <a:p>
            <a:r>
              <a:rPr lang="bg-BG" dirty="0" smtClean="0"/>
              <a:t>Препоръки </a:t>
            </a:r>
            <a:r>
              <a:rPr lang="bg-BG" dirty="0"/>
              <a:t>за формиране на национална пътна карта</a:t>
            </a:r>
          </a:p>
          <a:p>
            <a:pPr lvl="1"/>
            <a:r>
              <a:rPr lang="bg-BG" dirty="0"/>
              <a:t>	</a:t>
            </a:r>
            <a:r>
              <a:rPr lang="bg-BG" dirty="0" smtClean="0"/>
              <a:t>Основна </a:t>
            </a:r>
            <a:r>
              <a:rPr lang="bg-BG" dirty="0"/>
              <a:t>финансова подкрепа може да се очаква за междусистемната свързаност</a:t>
            </a:r>
          </a:p>
          <a:p>
            <a:pPr lvl="1"/>
            <a:r>
              <a:rPr lang="bg-BG" dirty="0"/>
              <a:t>	Внимателен анализ на договорите, към които могат да бъдат приложени изисквания за колективно закупуване</a:t>
            </a:r>
          </a:p>
          <a:p>
            <a:pPr lvl="1"/>
            <a:r>
              <a:rPr lang="bg-BG" dirty="0"/>
              <a:t>	Ускорено развитие на национален енергиен пазар и национална борса</a:t>
            </a:r>
          </a:p>
          <a:p>
            <a:pPr marL="457200" lvl="1" indent="0">
              <a:buNone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1448393324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Промени в моделите на поребление на електрическа енергия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528" y="1412776"/>
            <a:ext cx="8686800" cy="5256212"/>
          </a:xfrm>
        </p:spPr>
        <p:txBody>
          <a:bodyPr/>
          <a:lstStyle/>
          <a:p>
            <a:r>
              <a:rPr lang="bg-BG" dirty="0" smtClean="0"/>
              <a:t>Насоки </a:t>
            </a:r>
            <a:r>
              <a:rPr lang="bg-BG" dirty="0"/>
              <a:t>за работа на ниво Европейски съюз</a:t>
            </a:r>
          </a:p>
          <a:p>
            <a:pPr lvl="1"/>
            <a:r>
              <a:rPr lang="bg-BG" dirty="0" smtClean="0"/>
              <a:t>Активните </a:t>
            </a:r>
            <a:r>
              <a:rPr lang="bg-BG" dirty="0"/>
              <a:t>потребители – съществена част на Енергийния съюз</a:t>
            </a:r>
          </a:p>
          <a:p>
            <a:pPr lvl="1"/>
            <a:r>
              <a:rPr lang="bg-BG" dirty="0"/>
              <a:t>Премахване на регулираните цени</a:t>
            </a:r>
          </a:p>
          <a:p>
            <a:pPr lvl="1"/>
            <a:r>
              <a:rPr lang="bg-BG" dirty="0"/>
              <a:t>Въвеждане на стандарт за </a:t>
            </a:r>
            <a:r>
              <a:rPr lang="bg-BG" dirty="0" smtClean="0"/>
              <a:t>близко до нулевото </a:t>
            </a:r>
            <a:r>
              <a:rPr lang="bg-BG" dirty="0"/>
              <a:t>потребление на енергия</a:t>
            </a:r>
          </a:p>
          <a:p>
            <a:pPr lvl="1"/>
            <a:r>
              <a:rPr lang="bg-BG" dirty="0"/>
              <a:t>Енергийна </a:t>
            </a:r>
            <a:r>
              <a:rPr lang="bg-BG" dirty="0" smtClean="0"/>
              <a:t>ефективност</a:t>
            </a:r>
          </a:p>
          <a:p>
            <a:pPr lvl="1"/>
            <a:r>
              <a:rPr lang="bg-BG" dirty="0" smtClean="0"/>
              <a:t>Иновативните технологии – новите възможности за потребителите</a:t>
            </a:r>
            <a:endParaRPr lang="bg-BG" dirty="0"/>
          </a:p>
          <a:p>
            <a:pPr marL="0" indent="0" eaLnBrk="1" hangingPunct="1">
              <a:buNone/>
            </a:pPr>
            <a:r>
              <a:rPr lang="bg-BG" sz="2000" b="1" i="1" dirty="0" smtClean="0"/>
              <a:t>Дискусионни </a:t>
            </a:r>
            <a:r>
              <a:rPr lang="bg-BG" sz="2000" b="1" i="1" dirty="0"/>
              <a:t>теми на ниво Европейски съюз </a:t>
            </a:r>
            <a:r>
              <a:rPr lang="bg-BG" sz="2000" b="1" i="1" dirty="0" smtClean="0"/>
              <a:t>– модели за разпределение на разходите за осигуряване на електрическа енергия до крайни клиенти</a:t>
            </a:r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1030948515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>
                <a:effectLst/>
              </a:rPr>
              <a:t>Промени в моделите на поребление на електрическа енергия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5256212"/>
          </a:xfrm>
        </p:spPr>
        <p:txBody>
          <a:bodyPr/>
          <a:lstStyle/>
          <a:p>
            <a:r>
              <a:rPr lang="bg-BG" dirty="0" smtClean="0"/>
              <a:t>Препоръки </a:t>
            </a:r>
            <a:r>
              <a:rPr lang="bg-BG" dirty="0"/>
              <a:t>за формиране на национална пътна карта</a:t>
            </a:r>
          </a:p>
          <a:p>
            <a:pPr lvl="1"/>
            <a:r>
              <a:rPr lang="bg-BG" dirty="0"/>
              <a:t>	</a:t>
            </a:r>
            <a:r>
              <a:rPr lang="bg-BG" dirty="0" smtClean="0"/>
              <a:t>Преоценка </a:t>
            </a:r>
            <a:r>
              <a:rPr lang="bg-BG" dirty="0"/>
              <a:t>на дългосрочните прогнози за потребление  на електрическа енергия у нас</a:t>
            </a:r>
          </a:p>
          <a:p>
            <a:pPr lvl="1"/>
            <a:r>
              <a:rPr lang="bg-BG" dirty="0"/>
              <a:t>	Ограничаване на влиянието на държавата при формиране на цени и доставка на електрическа енергия</a:t>
            </a:r>
          </a:p>
          <a:p>
            <a:pPr lvl="1"/>
            <a:r>
              <a:rPr lang="bg-BG" dirty="0"/>
              <a:t>	Ускоряване на програмите за подобряване на енергийният </a:t>
            </a:r>
            <a:r>
              <a:rPr lang="bg-BG" dirty="0" smtClean="0"/>
              <a:t>мениджмънт </a:t>
            </a:r>
            <a:r>
              <a:rPr lang="bg-BG" dirty="0"/>
              <a:t>за обществени </a:t>
            </a:r>
            <a:r>
              <a:rPr lang="bg-BG" dirty="0" smtClean="0"/>
              <a:t>сгради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25870311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548680"/>
            <a:ext cx="8229600" cy="64829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b="1" dirty="0" smtClean="0">
                <a:solidFill>
                  <a:srgbClr val="002060"/>
                </a:solidFill>
              </a:rPr>
              <a:t>                       Благодаря за вниманието !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54122-780D-4FED-9562-202684D0DC5C}" type="slidenum">
              <a:rPr lang="bg-BG"/>
              <a:pPr>
                <a:defRPr/>
              </a:pPr>
              <a:t>8</a:t>
            </a:fld>
            <a:endParaRPr lang="bg-BG"/>
          </a:p>
        </p:txBody>
      </p:sp>
      <p:sp>
        <p:nvSpPr>
          <p:cNvPr id="33796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2133600"/>
            <a:ext cx="8229600" cy="3962400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bg-BG" b="1" smtClean="0">
                <a:solidFill>
                  <a:srgbClr val="002060"/>
                </a:solidFill>
              </a:rPr>
              <a:t>   </a:t>
            </a:r>
            <a:r>
              <a:rPr lang="bg-BG" smtClean="0">
                <a:solidFill>
                  <a:srgbClr val="002060"/>
                </a:solidFill>
              </a:rPr>
              <a:t>За  контакти:</a:t>
            </a:r>
            <a:endParaRPr lang="en-US" smtClean="0">
              <a:solidFill>
                <a:srgbClr val="002060"/>
              </a:solidFill>
            </a:endParaRP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714500" y="3716338"/>
            <a:ext cx="5214938" cy="1631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b="1">
                <a:solidFill>
                  <a:srgbClr val="002060"/>
                </a:solidFill>
                <a:latin typeface="Constantia" pitchFamily="18" charset="0"/>
              </a:rPr>
              <a:t>Български енергиен </a:t>
            </a:r>
            <a:r>
              <a:rPr lang="en-US" sz="2000" b="1">
                <a:solidFill>
                  <a:srgbClr val="002060"/>
                </a:solidFill>
                <a:latin typeface="Constantia" pitchFamily="18" charset="0"/>
              </a:rPr>
              <a:t>&amp;</a:t>
            </a:r>
            <a:r>
              <a:rPr lang="bg-BG" sz="2000" b="1">
                <a:solidFill>
                  <a:srgbClr val="002060"/>
                </a:solidFill>
                <a:latin typeface="Constantia" pitchFamily="18" charset="0"/>
              </a:rPr>
              <a:t> минен форум</a:t>
            </a:r>
          </a:p>
          <a:p>
            <a:pPr algn="ctr"/>
            <a:r>
              <a:rPr lang="bg-BG">
                <a:solidFill>
                  <a:srgbClr val="002060"/>
                </a:solidFill>
                <a:latin typeface="Constantia" pitchFamily="18" charset="0"/>
              </a:rPr>
              <a:t>Ул. “</a:t>
            </a:r>
            <a:r>
              <a:rPr lang="bg-BG" sz="2000">
                <a:solidFill>
                  <a:srgbClr val="002060"/>
                </a:solidFill>
                <a:latin typeface="Constantia" pitchFamily="18" charset="0"/>
              </a:rPr>
              <a:t>Трапезица ”,  №4, вх.4, ет.4</a:t>
            </a:r>
          </a:p>
          <a:p>
            <a:pPr algn="ctr"/>
            <a:r>
              <a:rPr lang="en-US" sz="2000">
                <a:solidFill>
                  <a:srgbClr val="002060"/>
                </a:solidFill>
                <a:latin typeface="Constantia" pitchFamily="18" charset="0"/>
              </a:rPr>
              <a:t>1000 </a:t>
            </a:r>
            <a:r>
              <a:rPr lang="bg-BG" sz="2000">
                <a:solidFill>
                  <a:srgbClr val="002060"/>
                </a:solidFill>
                <a:latin typeface="Constantia" pitchFamily="18" charset="0"/>
              </a:rPr>
              <a:t>София</a:t>
            </a:r>
            <a:r>
              <a:rPr lang="en-US" sz="200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bg-BG" sz="2000">
                <a:solidFill>
                  <a:srgbClr val="002060"/>
                </a:solidFill>
                <a:latin typeface="Constantia" pitchFamily="18" charset="0"/>
              </a:rPr>
              <a:t>България </a:t>
            </a:r>
          </a:p>
          <a:p>
            <a:pPr algn="ctr"/>
            <a:r>
              <a:rPr lang="en-US" sz="2000">
                <a:solidFill>
                  <a:srgbClr val="002060"/>
                </a:solidFill>
                <a:latin typeface="Constantia" pitchFamily="18" charset="0"/>
              </a:rPr>
              <a:t>Tel./Fax:( +359 2 ) 9898950; </a:t>
            </a:r>
          </a:p>
          <a:p>
            <a:pPr algn="ctr"/>
            <a:r>
              <a:rPr lang="en-US" sz="2000">
                <a:solidFill>
                  <a:srgbClr val="002060"/>
                </a:solidFill>
                <a:latin typeface="Constantia" pitchFamily="18" charset="0"/>
              </a:rPr>
              <a:t>E-mail: </a:t>
            </a:r>
            <a:r>
              <a:rPr lang="en-US" sz="2000">
                <a:solidFill>
                  <a:srgbClr val="002060"/>
                </a:solidFill>
                <a:latin typeface="Constantia" pitchFamily="18" charset="0"/>
                <a:hlinkClick r:id="rId4"/>
              </a:rPr>
              <a:t>office@bulenergo.com</a:t>
            </a:r>
            <a:r>
              <a:rPr lang="en-US" sz="2000">
                <a:solidFill>
                  <a:srgbClr val="002060"/>
                </a:solidFill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ътуване">
  <a:themeElements>
    <a:clrScheme name="Живост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лънцестоен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4771</TotalTime>
  <Words>260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Пътуване</vt:lpstr>
      <vt:lpstr>  Нови насоки за енергийно развитие на България до 2030-2050 г. като резултат от приетите нови базови документи, налагащи поврат в енергийната политика на Европейския съюз и света</vt:lpstr>
      <vt:lpstr>Насоки при формиране на електро генериращ микс в Европейския съюз</vt:lpstr>
      <vt:lpstr>Насоки при формиране на електро генериращ микс в Европейския съюз</vt:lpstr>
      <vt:lpstr>Влияние на концепцията за свързана Европа</vt:lpstr>
      <vt:lpstr>Влияние на концепцията за свързана Европа</vt:lpstr>
      <vt:lpstr>Промени в моделите на поребление на електрическа енергия</vt:lpstr>
      <vt:lpstr>Промени в моделите на поребление на електрическа енергия</vt:lpstr>
      <vt:lpstr>                       Благодаря за вниманието 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Tassev</dc:creator>
  <cp:lastModifiedBy>anton.ivanov</cp:lastModifiedBy>
  <cp:revision>400</cp:revision>
  <dcterms:created xsi:type="dcterms:W3CDTF">2012-06-19T14:47:09Z</dcterms:created>
  <dcterms:modified xsi:type="dcterms:W3CDTF">2016-01-14T08:24:49Z</dcterms:modified>
</cp:coreProperties>
</file>