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3"/>
  </p:notesMasterIdLst>
  <p:sldIdLst>
    <p:sldId id="291" r:id="rId2"/>
    <p:sldId id="328" r:id="rId3"/>
    <p:sldId id="408" r:id="rId4"/>
    <p:sldId id="419" r:id="rId5"/>
    <p:sldId id="421" r:id="rId6"/>
    <p:sldId id="416" r:id="rId7"/>
    <p:sldId id="417" r:id="rId8"/>
    <p:sldId id="418" r:id="rId9"/>
    <p:sldId id="427" r:id="rId10"/>
    <p:sldId id="420" r:id="rId11"/>
    <p:sldId id="428" r:id="rId12"/>
    <p:sldId id="422" r:id="rId13"/>
    <p:sldId id="426" r:id="rId14"/>
    <p:sldId id="370" r:id="rId15"/>
    <p:sldId id="357" r:id="rId16"/>
    <p:sldId id="429" r:id="rId17"/>
    <p:sldId id="430" r:id="rId18"/>
    <p:sldId id="431" r:id="rId19"/>
    <p:sldId id="432" r:id="rId20"/>
    <p:sldId id="433" r:id="rId21"/>
    <p:sldId id="434" r:id="rId22"/>
  </p:sldIdLst>
  <p:sldSz cx="9144000" cy="6858000" type="screen4x3"/>
  <p:notesSz cx="6877050" cy="1000125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98" y="2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E25814-7454-44A0-AD3C-882AC3544617}" type="datetimeFigureOut">
              <a:rPr lang="en-US"/>
              <a:pPr>
                <a:defRPr/>
              </a:pPr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29F6959-04DA-42D4-905A-51F948CF9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090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A48D04-0C2C-4E42-A675-624496494D06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 съединение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лавие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en-US"/>
          </a:p>
        </p:txBody>
      </p:sp>
      <p:sp>
        <p:nvSpPr>
          <p:cNvPr id="5" name="Контейнер за 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EDDF0-B40F-4D2A-AC7D-B7E59480CE1D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6" name="Контейнер за долния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22E33-5307-4851-BF86-6A7B55D0DCB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3B6C5-7BE7-439C-9F73-023A48C74AF4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5" name="Контейнер за долния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A62CF-B940-4AA9-A6F3-778A5EFD5E6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6B087-52C2-4AA7-BBFE-D3805CD58128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B9A23-20C2-4959-A293-1F4D63A0320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лавие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27" name="Контейнер за съдържани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12A89-AB0E-43B5-A200-929BD09280A7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5" name="Контейнер за долния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B4F88-D874-42CD-ACB6-606F67394AA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аво съединение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ов контейне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8" name="Заглавие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5" name="Контейнер за 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0A154-38E5-491F-AE12-DBE7AE0AEF51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7" name="Контейнер за долния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D0618-F037-4596-AF55-83999A38B01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лавие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04D6-2D26-4248-BF4C-24BD7DC1CA1C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6" name="Контейнер за долния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1334E-03BC-4B5E-839B-C69B2CA2D14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лавие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25" name="Текстов контейне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28" name="Контейнер за съдържани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8" name="Контейнер за 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4364D-2A1D-4F64-9CF4-3A22CFE55B07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9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AF5D8-A0F4-4C4B-B536-EF626AAF9E1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лавие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3" name="Контейнер за 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EF88-46C7-43C2-A410-752BF9E9369C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4" name="Контейнер за долния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E2006-4518-4D11-B6C9-74AFDEA6515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E6240-476F-4FD5-A205-BC5818D95DD3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3" name="Контейнер за долния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6DBBC-B101-4A62-AF90-564078D9F90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аво съединение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лавие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26" name="Текстов контейне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14" name="Контейнер за съдържани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6" name="Контейнер за 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C638-D844-4141-BF28-A15397227294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7" name="Контейнер за долния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0C845-8E70-496E-8F49-E9EAC55520F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нтейнер за картина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bg-BG" noProof="0" smtClean="0"/>
              <a:t>Щракнете върху иконата, за да добавите картина</a:t>
            </a:r>
            <a:endParaRPr lang="en-US" noProof="0" dirty="0"/>
          </a:p>
        </p:txBody>
      </p:sp>
      <p:sp>
        <p:nvSpPr>
          <p:cNvPr id="17" name="Заглавие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26" name="Текстов контейне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9504B-543E-4FEC-9131-9C447EC9DD1F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1C5BB-3320-43A5-B068-68607D31550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  <p:transition>
    <p:dissolve/>
    <p:sndAc>
      <p:stSnd>
        <p:snd r:embed="rId1" name="cashreg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077" name="Текстов контейне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smtClean="0"/>
          </a:p>
        </p:txBody>
      </p:sp>
      <p:sp>
        <p:nvSpPr>
          <p:cNvPr id="11" name="Контейнер за 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C15437-6B51-4277-8D2A-2991A31F3A88}" type="datetimeFigureOut">
              <a:rPr lang="bg-BG"/>
              <a:pPr>
                <a:defRPr/>
              </a:pPr>
              <a:t>14.1.2016 г.</a:t>
            </a:fld>
            <a:endParaRPr lang="bg-BG"/>
          </a:p>
        </p:txBody>
      </p:sp>
      <p:sp>
        <p:nvSpPr>
          <p:cNvPr id="28" name="Контейнер за долния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46F7C7-FCF1-4E5E-A619-9D2FBBBE2B0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  <p:sp>
        <p:nvSpPr>
          <p:cNvPr id="10" name="Контейнер за заглавие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64" r:id="rId2"/>
    <p:sldLayoutId id="2147484365" r:id="rId3"/>
    <p:sldLayoutId id="2147484360" r:id="rId4"/>
    <p:sldLayoutId id="2147484366" r:id="rId5"/>
    <p:sldLayoutId id="2147484361" r:id="rId6"/>
    <p:sldLayoutId id="2147484367" r:id="rId7"/>
    <p:sldLayoutId id="2147484368" r:id="rId8"/>
    <p:sldLayoutId id="2147484369" r:id="rId9"/>
    <p:sldLayoutId id="2147484362" r:id="rId10"/>
    <p:sldLayoutId id="2147484370" r:id="rId11"/>
  </p:sldLayoutIdLst>
  <p:transition>
    <p:dissolve/>
    <p:sndAc>
      <p:stSnd>
        <p:snd r:embed="rId13" name="cashreg.wav"/>
      </p:stSnd>
    </p:sndAc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764704"/>
            <a:ext cx="9144000" cy="2428892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bg-BG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3200" b="1" dirty="0" smtClean="0">
                <a:latin typeface="Arial" pitchFamily="34" charset="0"/>
                <a:cs typeface="Arial" pitchFamily="34" charset="0"/>
              </a:rPr>
            </a:br>
            <a:r>
              <a:rPr lang="bg-BG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3100" b="1" dirty="0" smtClean="0">
                <a:latin typeface="Arial Black" pitchFamily="34" charset="0"/>
                <a:cs typeface="Arial" pitchFamily="34" charset="0"/>
              </a:rPr>
              <a:t>приетите през 2015 г. международни  политически документи</a:t>
            </a:r>
            <a:r>
              <a:rPr lang="en-US" sz="3100" b="1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n-US" sz="3100" b="1" dirty="0" smtClean="0">
                <a:latin typeface="Arial Black" pitchFamily="34" charset="0"/>
                <a:cs typeface="Arial" pitchFamily="34" charset="0"/>
              </a:rPr>
            </a:br>
            <a:r>
              <a:rPr lang="bg-BG" sz="3100" b="1" dirty="0" smtClean="0">
                <a:latin typeface="Arial Black" pitchFamily="34" charset="0"/>
                <a:cs typeface="Arial" pitchFamily="34" charset="0"/>
              </a:rPr>
              <a:t> </a:t>
            </a:r>
            <a:r>
              <a:rPr lang="ru-RU" sz="3100" b="1" dirty="0" smtClean="0">
                <a:latin typeface="Arial Black" pitchFamily="34" charset="0"/>
              </a:rPr>
              <a:t>и </a:t>
            </a:r>
            <a:r>
              <a:rPr lang="en-US" sz="3100" b="1" dirty="0" smtClean="0">
                <a:latin typeface="Arial Black" pitchFamily="34" charset="0"/>
              </a:rPr>
              <a:t/>
            </a:r>
            <a:br>
              <a:rPr lang="en-US" sz="3100" b="1" dirty="0" smtClean="0">
                <a:latin typeface="Arial Black" pitchFamily="34" charset="0"/>
              </a:rPr>
            </a:br>
            <a:r>
              <a:rPr lang="ru-RU" sz="3100" b="1" dirty="0" smtClean="0">
                <a:latin typeface="Arial Black" pitchFamily="34" charset="0"/>
              </a:rPr>
              <a:t>произтичащите от това нови условия за икономическо развитие на България 2030-2050 г.</a:t>
            </a:r>
            <a:r>
              <a:rPr lang="en-US" sz="3200" b="1" dirty="0" smtClean="0">
                <a:latin typeface="Arial Black" pitchFamily="34" charset="0"/>
              </a:rPr>
              <a:t/>
            </a:r>
            <a:br>
              <a:rPr lang="en-US" sz="3200" b="1" dirty="0" smtClean="0">
                <a:latin typeface="Arial Black" pitchFamily="34" charset="0"/>
              </a:rPr>
            </a:br>
            <a:endParaRPr lang="bg-BG" sz="3200" b="1" dirty="0">
              <a:latin typeface="Arial Black" pitchFamily="34" charset="0"/>
            </a:endParaRPr>
          </a:p>
        </p:txBody>
      </p:sp>
      <p:sp>
        <p:nvSpPr>
          <p:cNvPr id="1229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188" y="2428875"/>
            <a:ext cx="8572500" cy="40005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endParaRPr lang="bg-BG" sz="2400" dirty="0" smtClean="0"/>
          </a:p>
          <a:p>
            <a:pPr algn="ctr">
              <a:buFont typeface="Wingdings 2" pitchFamily="18" charset="2"/>
              <a:buNone/>
            </a:pPr>
            <a:endParaRPr lang="bg-BG" sz="2400" dirty="0" smtClean="0"/>
          </a:p>
          <a:p>
            <a:pPr algn="ctr">
              <a:buFont typeface="Wingdings 2" pitchFamily="18" charset="2"/>
              <a:buNone/>
            </a:pPr>
            <a:endParaRPr lang="en-US" sz="2000" dirty="0" smtClean="0"/>
          </a:p>
          <a:p>
            <a:pPr algn="ctr">
              <a:buFont typeface="Wingdings 2" pitchFamily="18" charset="2"/>
              <a:buNone/>
            </a:pPr>
            <a:endParaRPr lang="en-US" sz="2000" dirty="0" smtClean="0"/>
          </a:p>
          <a:p>
            <a:pPr algn="ctr">
              <a:buFont typeface="Wingdings 2" pitchFamily="18" charset="2"/>
              <a:buNone/>
            </a:pPr>
            <a:endParaRPr lang="en-US" sz="2000" dirty="0"/>
          </a:p>
          <a:p>
            <a:pPr algn="ctr">
              <a:buFont typeface="Wingdings 2" pitchFamily="18" charset="2"/>
              <a:buNone/>
            </a:pPr>
            <a:endParaRPr lang="bg-BG" sz="2000" dirty="0" smtClean="0"/>
          </a:p>
          <a:p>
            <a:pPr algn="ctr">
              <a:buFont typeface="Wingdings 2" pitchFamily="18" charset="2"/>
              <a:buNone/>
            </a:pPr>
            <a:r>
              <a:rPr lang="bg-BG" sz="2400" dirty="0" smtClean="0"/>
              <a:t>Иван Хиновски</a:t>
            </a:r>
          </a:p>
          <a:p>
            <a:pPr algn="ctr">
              <a:buFont typeface="Wingdings 2" pitchFamily="18" charset="2"/>
              <a:buNone/>
            </a:pPr>
            <a:r>
              <a:rPr lang="bg-BG" sz="2400" b="1" dirty="0" smtClean="0"/>
              <a:t>Български енергиен и минен форум</a:t>
            </a:r>
            <a:endParaRPr lang="en-US" sz="2400" b="1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4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428735"/>
            <a:ext cx="8686800" cy="5095889"/>
          </a:xfrm>
        </p:spPr>
        <p:txBody>
          <a:bodyPr/>
          <a:lstStyle/>
          <a:p>
            <a:pPr marL="457200" indent="-457200" eaLnBrk="1" hangingPunct="1"/>
            <a:endParaRPr lang="bg-BG" sz="2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8596" y="1928802"/>
            <a:ext cx="850112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r>
              <a:rPr lang="bg-BG" sz="6000" b="1" dirty="0" smtClean="0"/>
              <a:t>Приетата от ЕП визия     		за ЕЕС на ЕК</a:t>
            </a:r>
          </a:p>
          <a:p>
            <a:pPr marL="457200" indent="-457200" eaLnBrk="1" hangingPunct="1"/>
            <a:r>
              <a:rPr lang="bg-BG" b="1" dirty="0" smtClean="0"/>
              <a:t>				     Кратък преглед</a:t>
            </a:r>
            <a:endParaRPr lang="en-US" b="1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4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bg-BG" sz="2800" b="1" u="sng" dirty="0" smtClean="0"/>
              <a:t> </a:t>
            </a:r>
            <a:r>
              <a:rPr lang="bg-BG" sz="2700" b="1" u="sng" dirty="0" smtClean="0">
                <a:latin typeface="Arial" pitchFamily="34" charset="0"/>
                <a:cs typeface="Arial" pitchFamily="34" charset="0"/>
              </a:rPr>
              <a:t>прогнози за периода до 2050 г.: </a:t>
            </a:r>
            <a:r>
              <a:rPr lang="bg-BG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2700" b="1" dirty="0" smtClean="0">
                <a:latin typeface="Arial" pitchFamily="34" charset="0"/>
                <a:cs typeface="Arial" pitchFamily="34" charset="0"/>
              </a:rPr>
            </a:br>
            <a:r>
              <a:rPr lang="bg-BG" sz="27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отражение на приетата от ЕП визия  	на ЕК за европейски Енергиен съюз (1)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428735"/>
            <a:ext cx="8686800" cy="5095889"/>
          </a:xfrm>
        </p:spPr>
        <p:txBody>
          <a:bodyPr/>
          <a:lstStyle/>
          <a:p>
            <a:pPr marL="457200" indent="-457200" eaLnBrk="1" hangingPunct="1"/>
            <a:r>
              <a:rPr lang="bg-BG" sz="2800" b="1" dirty="0" smtClean="0"/>
              <a:t>6  основни направления : </a:t>
            </a:r>
          </a:p>
          <a:p>
            <a:pPr marL="457200" indent="-457200" eaLnBrk="1" hangingPunct="1">
              <a:buNone/>
            </a:pPr>
            <a:r>
              <a:rPr lang="bg-BG" sz="2000" b="1" dirty="0" smtClean="0"/>
              <a:t>	- Енергийна сигурност и солидарност</a:t>
            </a:r>
            <a:r>
              <a:rPr lang="bg-BG" sz="2000" b="1" dirty="0" smtClean="0">
                <a:sym typeface="Wingdings"/>
              </a:rPr>
              <a:t> </a:t>
            </a:r>
            <a:endParaRPr lang="bg-BG" sz="2000" b="1" dirty="0" smtClean="0"/>
          </a:p>
          <a:p>
            <a:pPr marL="457200" indent="-457200" eaLnBrk="1" hangingPunct="1">
              <a:buNone/>
            </a:pPr>
            <a:r>
              <a:rPr lang="bg-BG" sz="2000" b="1" dirty="0" smtClean="0"/>
              <a:t>	-Интегриране на вътрешния енергиен пазар </a:t>
            </a:r>
            <a:r>
              <a:rPr lang="bg-BG" sz="2000" b="1" dirty="0" smtClean="0">
                <a:sym typeface="Wingdings"/>
              </a:rPr>
              <a:t></a:t>
            </a:r>
            <a:endParaRPr lang="bg-BG" sz="2000" b="1" dirty="0" smtClean="0"/>
          </a:p>
          <a:p>
            <a:pPr marL="457200" indent="-457200" eaLnBrk="1" hangingPunct="1">
              <a:buNone/>
            </a:pPr>
            <a:r>
              <a:rPr lang="bg-BG" sz="2000" b="1" dirty="0" smtClean="0"/>
              <a:t>	-Енергийна ефективност и енергийни спестявания;</a:t>
            </a:r>
          </a:p>
          <a:p>
            <a:pPr marL="457200" indent="-457200" eaLnBrk="1" hangingPunct="1">
              <a:buNone/>
            </a:pPr>
            <a:r>
              <a:rPr lang="bg-BG" sz="2000" b="1" dirty="0" smtClean="0"/>
              <a:t>	-Декарбонизация</a:t>
            </a:r>
            <a:r>
              <a:rPr lang="bg-BG" sz="2000" b="1" dirty="0" smtClean="0">
                <a:sym typeface="Wingdings"/>
              </a:rPr>
              <a:t> </a:t>
            </a:r>
            <a:r>
              <a:rPr lang="bg-BG" sz="2000" b="1" dirty="0" smtClean="0"/>
              <a:t> </a:t>
            </a:r>
          </a:p>
          <a:p>
            <a:pPr marL="457200" indent="-457200" eaLnBrk="1" hangingPunct="1">
              <a:buNone/>
            </a:pPr>
            <a:r>
              <a:rPr lang="bg-BG" sz="2000" b="1" dirty="0" smtClean="0"/>
              <a:t>	-Изследвания, нови технологии и иновации</a:t>
            </a:r>
            <a:r>
              <a:rPr lang="bg-BG" sz="2000" b="1" dirty="0" smtClean="0">
                <a:sym typeface="Wingdings"/>
              </a:rPr>
              <a:t> 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sym typeface="Wingdings"/>
              </a:rPr>
              <a:t>	-Нискоемисионен транспорт (ЕП)</a:t>
            </a:r>
            <a:endParaRPr lang="bg-BG" sz="2000" b="1" dirty="0" smtClean="0"/>
          </a:p>
          <a:p>
            <a:pPr marL="457200" indent="-457200" eaLnBrk="1" hangingPunct="1"/>
            <a:r>
              <a:rPr lang="bg-BG" sz="2800" b="1" dirty="0" smtClean="0"/>
              <a:t>Принципите :</a:t>
            </a:r>
          </a:p>
          <a:p>
            <a:pPr marL="457200" indent="-457200" eaLnBrk="1" hangingPunct="1">
              <a:buNone/>
            </a:pPr>
            <a:r>
              <a:rPr lang="bg-BG" sz="2000" b="1" dirty="0" smtClean="0"/>
              <a:t>	- Нова роля на ЕК в преговорите за доставки от 3-ти страни</a:t>
            </a:r>
          </a:p>
          <a:p>
            <a:pPr marL="457200" indent="-457200" eaLnBrk="1" hangingPunct="1">
              <a:buNone/>
            </a:pPr>
            <a:r>
              <a:rPr lang="bg-BG" sz="2000" b="1" dirty="0" smtClean="0"/>
              <a:t>	- Индивидуални енергийни стратегии и политики</a:t>
            </a:r>
            <a:r>
              <a:rPr lang="bg-BG" sz="2000" b="1" dirty="0" smtClean="0">
                <a:sym typeface="Wingdings"/>
              </a:rPr>
              <a:t> 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sym typeface="Wingdings"/>
              </a:rPr>
              <a:t>	- Редица неутрални позиции по въпроси на технологиите    	</a:t>
            </a:r>
            <a:endParaRPr lang="bg-BG" sz="2000" b="1" dirty="0" smtClean="0"/>
          </a:p>
          <a:p>
            <a:pPr marL="457200" indent="-457200" eaLnBrk="1" hangingPunct="1">
              <a:buNone/>
            </a:pPr>
            <a:r>
              <a:rPr lang="bg-BG" sz="2000" b="1" dirty="0" smtClean="0"/>
              <a:t>	- Отказ от общо обвързващо законодателство (солидарност?)</a:t>
            </a:r>
          </a:p>
          <a:p>
            <a:pPr marL="457200" indent="-457200" eaLnBrk="1" hangingPunct="1">
              <a:buNone/>
            </a:pPr>
            <a:r>
              <a:rPr lang="bg-BG" sz="2000" b="1" dirty="0" smtClean="0"/>
              <a:t>	 -”Активни” потребители</a:t>
            </a:r>
            <a:r>
              <a:rPr lang="bg-BG" sz="2000" b="1" dirty="0" smtClean="0">
                <a:sym typeface="Wingdings"/>
              </a:rPr>
              <a:t>  </a:t>
            </a:r>
            <a:r>
              <a:rPr lang="bg-BG" sz="2000" b="1" dirty="0" smtClean="0">
                <a:solidFill>
                  <a:schemeClr val="tx1"/>
                </a:solidFill>
                <a:sym typeface="Wingdings"/>
              </a:rPr>
              <a:t>Потребители+производители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sym typeface="Wingdings"/>
              </a:rPr>
              <a:t> </a:t>
            </a:r>
            <a:endParaRPr lang="bg-BG" sz="2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500174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bg-BG" sz="2800" b="1" u="sng" dirty="0" smtClean="0"/>
              <a:t> </a:t>
            </a:r>
            <a:r>
              <a:rPr lang="bg-BG" sz="2700" b="1" u="sng" dirty="0" smtClean="0">
                <a:latin typeface="Arial" pitchFamily="34" charset="0"/>
                <a:cs typeface="Arial" pitchFamily="34" charset="0"/>
              </a:rPr>
              <a:t>прогнози за периода до 2050 г.: </a:t>
            </a:r>
            <a:r>
              <a:rPr lang="bg-BG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2700" b="1" dirty="0" smtClean="0">
                <a:latin typeface="Arial" pitchFamily="34" charset="0"/>
                <a:cs typeface="Arial" pitchFamily="34" charset="0"/>
              </a:rPr>
            </a:br>
            <a:r>
              <a:rPr lang="bg-BG" sz="27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отражение на приетата от ЕП визия  	на ЕК за европейски Енергиен съюз (2)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428735"/>
            <a:ext cx="8991600" cy="5429265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bg-BG" sz="2000" b="1" dirty="0" smtClean="0"/>
              <a:t>	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bg-BG" sz="2800" b="1" dirty="0" smtClean="0">
                <a:latin typeface="Arial" pitchFamily="34" charset="0"/>
                <a:cs typeface="Arial" pitchFamily="34" charset="0"/>
              </a:rPr>
              <a:t>Енергийна сигурност и солидарност</a:t>
            </a:r>
            <a:r>
              <a:rPr lang="bg-BG" sz="2800" b="1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10% свързаност на енергиините мрежи до 2030 г. 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Повсеместна конкуренция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  преговори “в един глас” с 3-ти страни (</a:t>
            </a:r>
            <a:r>
              <a:rPr lang="bg-BG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правила и “забранени” клаузи в договорите, или европейско модериране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) 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endParaRPr lang="bg-BG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bg-BG" sz="2800" b="1" dirty="0" smtClean="0">
                <a:latin typeface="Arial" pitchFamily="34" charset="0"/>
                <a:cs typeface="Arial" pitchFamily="34" charset="0"/>
              </a:rPr>
              <a:t>Интегриране на вътрешния енергиен пазар 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 повсеместна конкуренция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  регионани енергийни пазари  </a:t>
            </a:r>
            <a:r>
              <a:rPr lang="bg-BG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българска инициатива за регионален енергиен съюз ?</a:t>
            </a:r>
          </a:p>
          <a:p>
            <a:pPr marL="457200" indent="-457200" eaLnBrk="1" hangingPunct="1">
              <a:buNone/>
            </a:pPr>
            <a:r>
              <a:rPr lang="bg-BG" sz="2800" b="1" dirty="0" smtClean="0">
                <a:latin typeface="Arial" pitchFamily="34" charset="0"/>
                <a:cs typeface="Arial" pitchFamily="34" charset="0"/>
              </a:rPr>
              <a:t> - Новата препоръка: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”Активни” потребители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2800" b="1" dirty="0" smtClean="0"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bg-BG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Потребители+производители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2400" b="1" dirty="0" smtClean="0">
                <a:latin typeface="Arial" pitchFamily="34" charset="0"/>
                <a:cs typeface="Arial" pitchFamily="34" charset="0"/>
                <a:sym typeface="Wingdings"/>
              </a:rPr>
              <a:t> Разпределено производство от малки ВЕИ, собственост на потребителите</a:t>
            </a:r>
            <a:endParaRPr lang="bg-BG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85860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bg-BG" sz="2800" b="1" u="sng" dirty="0" smtClean="0"/>
              <a:t> </a:t>
            </a:r>
            <a:r>
              <a:rPr lang="bg-BG" sz="2700" b="1" u="sng" dirty="0" smtClean="0">
                <a:latin typeface="Arial" pitchFamily="34" charset="0"/>
                <a:cs typeface="Arial" pitchFamily="34" charset="0"/>
              </a:rPr>
              <a:t>прогнози за периода до 2050 г.: </a:t>
            </a:r>
            <a:r>
              <a:rPr lang="bg-BG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bg-BG" sz="2700" b="1" dirty="0" smtClean="0">
                <a:latin typeface="Arial" pitchFamily="34" charset="0"/>
                <a:cs typeface="Arial" pitchFamily="34" charset="0"/>
              </a:rPr>
            </a:br>
            <a:r>
              <a:rPr lang="bg-BG" sz="27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bg-BG" sz="2700" b="1" i="1" dirty="0" smtClean="0">
                <a:latin typeface="Arial" pitchFamily="34" charset="0"/>
                <a:cs typeface="Arial" pitchFamily="34" charset="0"/>
              </a:rPr>
              <a:t>отражение на приетата от ЕП визия  	на ЕК за европейски Енергиен съюз (3)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282" y="1285861"/>
            <a:ext cx="8929718" cy="5572139"/>
          </a:xfrm>
        </p:spPr>
        <p:txBody>
          <a:bodyPr/>
          <a:lstStyle/>
          <a:p>
            <a:pPr marL="457200" indent="-457200" eaLnBrk="1" hangingPunct="1">
              <a:buNone/>
            </a:pPr>
            <a:r>
              <a:rPr lang="bg-BG" sz="2800" b="1" dirty="0" smtClean="0">
                <a:latin typeface="Arial" pitchFamily="34" charset="0"/>
                <a:cs typeface="Arial" pitchFamily="34" charset="0"/>
              </a:rPr>
              <a:t>Енергийна ефективност и енергийни спестявания – нови амбиционни цели</a:t>
            </a:r>
          </a:p>
          <a:p>
            <a:pPr marL="457200" indent="-457200" eaLnBrk="1" hangingPunct="1">
              <a:lnSpc>
                <a:spcPts val="2400"/>
              </a:lnSpc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Ревизирана цел на спестяванията 27% 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40%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 /2030 г.  </a:t>
            </a:r>
          </a:p>
          <a:p>
            <a:pPr marL="457200" indent="-457200" eaLnBrk="1" hangingPunct="1">
              <a:lnSpc>
                <a:spcPts val="2400"/>
              </a:lnSpc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-Цел: битови и общински сргади (60% от потребяваната енергия)</a:t>
            </a:r>
          </a:p>
          <a:p>
            <a:pPr marL="457200" indent="-457200" eaLnBrk="1" hangingPunct="1">
              <a:lnSpc>
                <a:spcPts val="2400"/>
              </a:lnSpc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- 2050 г. – сгради с нулево външно потребление на енергия (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90% 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!)</a:t>
            </a:r>
          </a:p>
          <a:p>
            <a:pPr marL="457200" indent="-457200" eaLnBrk="1" hangingPunct="1">
              <a:buNone/>
            </a:pPr>
            <a:r>
              <a:rPr lang="bg-BG" sz="2800" b="1" dirty="0" smtClean="0">
                <a:latin typeface="Arial" pitchFamily="34" charset="0"/>
                <a:cs typeface="Arial" pitchFamily="34" charset="0"/>
              </a:rPr>
              <a:t>Декарбонизация</a:t>
            </a:r>
            <a:r>
              <a:rPr lang="bg-BG" sz="2800" b="1" dirty="0" smtClean="0"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2400" b="1" dirty="0" smtClean="0"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bg-BG" sz="2400" b="1" dirty="0" smtClean="0">
                <a:latin typeface="Arial" pitchFamily="34" charset="0"/>
                <a:cs typeface="Arial" pitchFamily="34" charset="0"/>
              </a:rPr>
              <a:t> 2030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-Цели: 40% до 2030 г./60% до 2040 г./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80% до 2050 г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-Най-тежката алтернатива за ТЕЦ на изкопаеми горива :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улавяне,съхранение и реутилизация  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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 заплащане на карбонови глоби (очаквани нива до 60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Utsaah"/>
                <a:sym typeface="Wingdings"/>
              </a:rPr>
              <a:t>$/2050 г.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) </a:t>
            </a: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 загуба на конкурентност</a:t>
            </a:r>
            <a:endParaRPr lang="bg-BG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Декларации за закриване на ТЕЦ на изкопаеми горива</a:t>
            </a: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Нови енергиини стратегии с нови перспективи за: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биомаса и биогаз и завръщане на опцията ядрена енергия</a:t>
            </a:r>
          </a:p>
          <a:p>
            <a:pPr marL="457200" indent="-457200" eaLnBrk="1" hangingPunct="1">
              <a:buNone/>
            </a:pPr>
            <a:endParaRPr lang="bg-BG" sz="2000" b="1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 marL="457200" indent="-457200" eaLnBrk="1" hangingPunct="1"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  <a:sym typeface="Wingdings"/>
              </a:rPr>
              <a:t>	</a:t>
            </a:r>
            <a:endParaRPr lang="bg-BG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Wingdings 2" pitchFamily="18" charset="2"/>
              <a:buNone/>
            </a:pPr>
            <a:r>
              <a:rPr lang="bg-BG" sz="2000" dirty="0" smtClean="0"/>
              <a:t>	</a:t>
            </a: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1442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bg-BG" sz="2000" b="1" dirty="0" smtClean="0"/>
              <a:t> </a:t>
            </a:r>
            <a:r>
              <a:rPr lang="bg-BG" sz="2500" b="1" dirty="0" smtClean="0"/>
              <a:t>прогноза на </a:t>
            </a:r>
            <a:r>
              <a:rPr lang="en-US" sz="2500" b="1" dirty="0" smtClean="0"/>
              <a:t>IEA’2014 </a:t>
            </a:r>
            <a:r>
              <a:rPr lang="bg-BG" sz="2500" b="1" dirty="0" smtClean="0"/>
              <a:t> </a:t>
            </a:r>
            <a:r>
              <a:rPr lang="bg-BG" sz="1800" b="1" dirty="0" smtClean="0"/>
              <a:t/>
            </a:r>
            <a:br>
              <a:rPr lang="bg-BG" sz="1800" b="1" dirty="0" smtClean="0"/>
            </a:br>
            <a:r>
              <a:rPr lang="bg-BG" sz="1600" b="1" dirty="0" smtClean="0"/>
              <a:t>необходимите промени в глобалното разпределение на енергийното производство  </a:t>
            </a:r>
            <a:br>
              <a:rPr lang="bg-BG" sz="1600" b="1" dirty="0" smtClean="0"/>
            </a:br>
            <a:r>
              <a:rPr lang="bg-BG" sz="1600" b="1" dirty="0" smtClean="0"/>
              <a:t>за ограничение на глобалното затопляне до </a:t>
            </a:r>
            <a:r>
              <a:rPr lang="bg-BG" sz="2400" b="1" dirty="0" smtClean="0"/>
              <a:t>2 °С</a:t>
            </a:r>
            <a:r>
              <a:rPr lang="bg-BG" sz="1600" b="1" dirty="0" smtClean="0"/>
              <a:t> към 2040 г.  </a:t>
            </a:r>
            <a:endParaRPr lang="bg-BG" sz="1600" b="1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g-BG" smtClean="0"/>
          </a:p>
        </p:txBody>
      </p:sp>
      <p:pic>
        <p:nvPicPr>
          <p:cNvPr id="31748" name="Picture 2" descr="C:\Users\user\Desktop\10678856_10152622724008371_6845088010332786171_n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285860"/>
            <a:ext cx="8643938" cy="542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ashreg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2867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bg-BG" sz="2800" dirty="0" smtClean="0"/>
              <a:t>         </a:t>
            </a:r>
            <a:br>
              <a:rPr lang="bg-BG" sz="2800" dirty="0" smtClean="0"/>
            </a:br>
            <a:r>
              <a:rPr lang="bg-BG" sz="2800" dirty="0" smtClean="0"/>
              <a:t>             </a:t>
            </a:r>
            <a:r>
              <a:rPr lang="en-US" sz="2800" dirty="0" smtClean="0"/>
              <a:t>             </a:t>
            </a:r>
            <a:r>
              <a:rPr lang="bg-BG" b="1" dirty="0" smtClean="0"/>
              <a:t>ПРОГНОЗата на </a:t>
            </a:r>
            <a:r>
              <a:rPr lang="en-US" sz="4000" b="1" i="1" dirty="0" smtClean="0"/>
              <a:t>IEA</a:t>
            </a:r>
            <a:r>
              <a:rPr lang="bg-BG" sz="4000" b="1" i="1" dirty="0" smtClean="0"/>
              <a:t> </a:t>
            </a:r>
            <a:r>
              <a:rPr lang="en-US" sz="4000" b="1" i="1" dirty="0" smtClean="0"/>
              <a:t/>
            </a:r>
            <a:br>
              <a:rPr lang="en-US" sz="4000" b="1" i="1" dirty="0" smtClean="0"/>
            </a:br>
            <a:r>
              <a:rPr lang="en-US" sz="2800" b="1" dirty="0" smtClean="0"/>
              <a:t>	</a:t>
            </a:r>
            <a:endParaRPr lang="en-US" sz="4000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981075"/>
            <a:ext cx="9144000" cy="5761038"/>
          </a:xfrm>
        </p:spPr>
        <p:txBody>
          <a:bodyPr/>
          <a:lstStyle/>
          <a:p>
            <a:pPr>
              <a:defRPr/>
            </a:pPr>
            <a:endParaRPr lang="bg-BG" sz="2000" dirty="0" smtClean="0"/>
          </a:p>
          <a:p>
            <a:pPr>
              <a:defRPr/>
            </a:pPr>
            <a:endParaRPr lang="bg-BG" sz="2000" dirty="0" smtClean="0"/>
          </a:p>
          <a:p>
            <a:pPr>
              <a:defRPr/>
            </a:pPr>
            <a:endParaRPr lang="bg-BG" sz="2000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endParaRPr lang="bg-BG" sz="2400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endParaRPr lang="bg-BG" sz="2400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endParaRPr lang="bg-BG" sz="2400" dirty="0" smtClean="0"/>
          </a:p>
          <a:p>
            <a:pPr marL="0" indent="0">
              <a:spcBef>
                <a:spcPts val="0"/>
              </a:spcBef>
              <a:buFont typeface="Wingdings 2" pitchFamily="18" charset="2"/>
              <a:buNone/>
              <a:defRPr/>
            </a:pPr>
            <a:endParaRPr lang="bg-BG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bg-BG" sz="24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2400" b="1" dirty="0"/>
          </a:p>
          <a:p>
            <a:pPr>
              <a:defRPr/>
            </a:pPr>
            <a:endParaRPr lang="en-US" sz="2400" b="1" dirty="0" smtClean="0"/>
          </a:p>
          <a:p>
            <a:pPr>
              <a:buFont typeface="Wingdings 2" pitchFamily="18" charset="2"/>
              <a:buNone/>
              <a:defRPr/>
            </a:pPr>
            <a:endParaRPr lang="bg-BG" sz="2400" dirty="0" smtClean="0"/>
          </a:p>
          <a:p>
            <a:pPr>
              <a:buFont typeface="Wingdings 2" pitchFamily="18" charset="2"/>
              <a:buNone/>
              <a:defRPr/>
            </a:pPr>
            <a:endParaRPr lang="bg-BG" dirty="0" smtClean="0"/>
          </a:p>
          <a:p>
            <a:pPr>
              <a:buFont typeface="Wingdings 2" pitchFamily="18" charset="2"/>
              <a:buNone/>
              <a:defRPr/>
            </a:pPr>
            <a:endParaRPr lang="en-US" dirty="0" smtClean="0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1181708"/>
            <a:ext cx="7786742" cy="5462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  <p:sndAc>
      <p:stSnd>
        <p:snd r:embed="rId3" name="cashreg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35757" y="394854"/>
            <a:ext cx="8686800" cy="1954025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/>
              <a:t> </a:t>
            </a:r>
            <a:r>
              <a:rPr lang="bg-BG" sz="2400" b="1" dirty="0" smtClean="0"/>
              <a:t>   </a:t>
            </a:r>
            <a:r>
              <a:rPr lang="bg-BG" sz="6700" b="1" dirty="0" smtClean="0"/>
              <a:t>Приетата визия за </a:t>
            </a:r>
            <a:r>
              <a:rPr lang="bg-BG" sz="6700" b="1" dirty="0"/>
              <a:t>ЕЕС </a:t>
            </a:r>
            <a:r>
              <a:rPr lang="bg-BG" sz="6000" b="1" dirty="0"/>
              <a:t/>
            </a:r>
            <a:br>
              <a:rPr lang="bg-BG" sz="6000" b="1" dirty="0"/>
            </a:br>
            <a:endParaRPr lang="bg-BG" sz="60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428735"/>
            <a:ext cx="8686800" cy="5095889"/>
          </a:xfrm>
        </p:spPr>
        <p:txBody>
          <a:bodyPr/>
          <a:lstStyle/>
          <a:p>
            <a:pPr marL="457200" indent="-457200" eaLnBrk="1" hangingPunct="1"/>
            <a:endParaRPr lang="bg-BG" sz="20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1560" y="2708920"/>
            <a:ext cx="8318158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/>
            <a:endParaRPr lang="bg-BG" sz="3600" b="1" dirty="0"/>
          </a:p>
          <a:p>
            <a:pPr marL="457200" indent="-457200" eaLnBrk="1" hangingPunct="1"/>
            <a:r>
              <a:rPr lang="bg-BG" sz="4000" b="1" dirty="0" smtClean="0"/>
              <a:t>Вероятните въздействия върху българската икономика</a:t>
            </a:r>
          </a:p>
          <a:p>
            <a:pPr marL="457200" indent="-457200" eaLnBrk="1" hangingPunct="1"/>
            <a:r>
              <a:rPr lang="bg-BG" b="1" dirty="0" smtClean="0"/>
              <a:t>				    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121024747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35757" y="394855"/>
            <a:ext cx="8686800" cy="1377961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457200" lvl="0" indent="-457200" eaLnBrk="1" hangingPunct="1"/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4000" b="1" cap="none" dirty="0" smtClean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>Вероятни нови насоки на развитие на българската икономика (1)</a:t>
            </a:r>
            <a: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/>
              <a:t> </a:t>
            </a:r>
            <a:r>
              <a:rPr lang="bg-BG" sz="2400" b="1" dirty="0" smtClean="0"/>
              <a:t>   </a:t>
            </a:r>
            <a:r>
              <a:rPr lang="bg-BG" sz="6000" b="1" dirty="0"/>
              <a:t/>
            </a:r>
            <a:br>
              <a:rPr lang="bg-BG" sz="6000" b="1" dirty="0"/>
            </a:br>
            <a:endParaRPr lang="bg-BG" sz="60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428735"/>
            <a:ext cx="8686800" cy="5095889"/>
          </a:xfrm>
        </p:spPr>
        <p:txBody>
          <a:bodyPr/>
          <a:lstStyle/>
          <a:p>
            <a:pPr marL="0" indent="0" eaLnBrk="1" hangingPunct="1">
              <a:buNone/>
            </a:pPr>
            <a:endParaRPr lang="bg-BG" b="1" dirty="0" smtClean="0"/>
          </a:p>
          <a:p>
            <a:pPr eaLnBrk="1" hangingPunct="1"/>
            <a:r>
              <a:rPr lang="bg-BG" sz="3600" b="1" dirty="0" smtClean="0">
                <a:latin typeface="Arial" pitchFamily="34" charset="0"/>
                <a:cs typeface="Arial" pitchFamily="34" charset="0"/>
              </a:rPr>
              <a:t>Положителни въздействия и нови перспективи:</a:t>
            </a:r>
            <a:endParaRPr lang="bg-BG" sz="36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bg-BG" sz="3600" b="1" dirty="0" smtClean="0">
                <a:latin typeface="Arial" pitchFamily="34" charset="0"/>
                <a:cs typeface="Arial" pitchFamily="34" charset="0"/>
              </a:rPr>
              <a:t>Въздействия в посока на повишаване на разходи и цени</a:t>
            </a:r>
          </a:p>
          <a:p>
            <a:pPr eaLnBrk="1" hangingPunct="1"/>
            <a:r>
              <a:rPr lang="bg-BG" sz="3600" b="1" dirty="0" smtClean="0">
                <a:latin typeface="Arial" pitchFamily="34" charset="0"/>
                <a:cs typeface="Arial" pitchFamily="34" charset="0"/>
              </a:rPr>
              <a:t>Нови стратегии за икономическо развитие, нови енергийна и транспортна стратегия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1397876205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35757" y="394855"/>
            <a:ext cx="8686800" cy="1377961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457200" lvl="0" indent="-457200" eaLnBrk="1" hangingPunct="1"/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4000" b="1" cap="none" dirty="0" smtClean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>Вероятни нови насоки на развитие на българската икономика (2)</a:t>
            </a:r>
            <a: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/>
              <a:t> </a:t>
            </a:r>
            <a:r>
              <a:rPr lang="bg-BG" sz="2400" b="1" dirty="0" smtClean="0"/>
              <a:t>   </a:t>
            </a:r>
            <a:r>
              <a:rPr lang="bg-BG" sz="6000" b="1" dirty="0"/>
              <a:t/>
            </a:r>
            <a:br>
              <a:rPr lang="bg-BG" sz="6000" b="1" dirty="0"/>
            </a:br>
            <a:endParaRPr lang="bg-BG" sz="60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4895824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bg-BG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Положителни въздействия и нови перспективи: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Повече енергийна сигурност и солидарност чрез Регионалния  енергиен съюз;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Съдействие в преговорите по договорите за доставки;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Достъп до нови кредитни и грантови ресурси;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Включване на страната в Световния соларен алианс;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Възможности за включване на българската наука в разработката на нови технологии - акумулатори, горски технологии, реутилизация на метан и въгледвуокис;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 Нови по-високи цели за ВЕИ до 2030 г.; 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>
                <a:latin typeface="Arial" pitchFamily="34" charset="0"/>
                <a:cs typeface="Arial" pitchFamily="34" charset="0"/>
              </a:rPr>
              <a:t>-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Край на ограниченията и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“carte blanche” </a:t>
            </a: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за развитие на ядрената енергетика;</a:t>
            </a:r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-Транспорта и индустрията вече са в играта, но...;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r>
              <a:rPr lang="bg-BG" sz="20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eaLnBrk="1" hangingPunct="1">
              <a:spcBef>
                <a:spcPts val="0"/>
              </a:spcBef>
              <a:buFontTx/>
              <a:buChar char="-"/>
            </a:pPr>
            <a:endParaRPr lang="bg-BG" sz="2000" b="1" dirty="0"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bg-BG" sz="3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675872304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35757" y="394855"/>
            <a:ext cx="8686800" cy="1089929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457200" lvl="0" indent="-457200" eaLnBrk="1" hangingPunct="1"/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4000" b="1" cap="none" dirty="0" smtClean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>Вероятни нови насоки на развитие на българската икономика (3)</a:t>
            </a:r>
            <a: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/>
              <a:t> </a:t>
            </a:r>
            <a:r>
              <a:rPr lang="bg-BG" sz="2400" b="1" dirty="0" smtClean="0"/>
              <a:t>   </a:t>
            </a:r>
            <a:r>
              <a:rPr lang="bg-BG" sz="6000" b="1" dirty="0"/>
              <a:t/>
            </a:r>
            <a:br>
              <a:rPr lang="bg-BG" sz="6000" b="1" dirty="0"/>
            </a:br>
            <a:endParaRPr lang="bg-BG" sz="60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617375"/>
            <a:ext cx="8964488" cy="52406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bg-BG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Въздействия в посока на ръст на разходи и цени: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Изпълнението на целите за декарбонизация ще доведат до частично закриване на мини и въглищни ТЕЦ-ове след 2030 г.  и напълно до 2050г.  </a:t>
            </a:r>
            <a:r>
              <a:rPr lang="bg-BG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</a:t>
            </a:r>
            <a:r>
              <a:rPr lang="bg-BG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драстично поскъпване на тяхното производство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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загуба на конкурентноспособност от ВЕИ и АЕЦ;</a:t>
            </a:r>
            <a:endParaRPr lang="bg-BG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Ръст на редица цени: </a:t>
            </a:r>
          </a:p>
          <a:p>
            <a:pPr eaLnBrk="1" hangingPunct="1">
              <a:buFontTx/>
              <a:buChar char="-"/>
            </a:pPr>
            <a:r>
              <a:rPr lang="bg-BG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производствените цени на електроенергията ;</a:t>
            </a:r>
          </a:p>
          <a:p>
            <a:pPr eaLnBrk="1" hangingPunct="1">
              <a:buFontTx/>
              <a:buChar char="-"/>
            </a:pPr>
            <a:r>
              <a:rPr lang="bg-BG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bg-BG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продуктите на горското стопанство;</a:t>
            </a:r>
          </a:p>
          <a:p>
            <a:pPr eaLnBrk="1" hangingPunct="1">
              <a:buFontTx/>
              <a:buChar char="-"/>
            </a:pPr>
            <a:r>
              <a:rPr lang="bg-BG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bg-BG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продукцията на преработвателната и химическата индустрия; </a:t>
            </a:r>
          </a:p>
          <a:p>
            <a:pPr eaLnBrk="1" hangingPunct="1">
              <a:buFontTx/>
              <a:buChar char="-"/>
            </a:pPr>
            <a:r>
              <a:rPr lang="bg-BG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bg-BG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транспортните услуги;</a:t>
            </a:r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r>
              <a:rPr lang="bg-BG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bg-BG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 цените на имотите и новото строителство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Нарастване на данъчните и осигурителните тежести в икономиката;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Забрана на отоплението в бита и индустрията с изкопаеми горива </a:t>
            </a: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3989497473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blipFill>
            <a:blip r:embed="rId3" cstate="print"/>
            <a:tile tx="0" ty="0" sx="100000" sy="100000" flip="none" algn="tl"/>
          </a:blipFill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dirty="0" smtClean="0"/>
              <a:t>СЪДЪРЖАНИЕ</a:t>
            </a:r>
            <a:endParaRPr lang="bg-BG" sz="24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04800" y="1268413"/>
            <a:ext cx="8686800" cy="5256212"/>
          </a:xfrm>
        </p:spPr>
        <p:txBody>
          <a:bodyPr/>
          <a:lstStyle/>
          <a:p>
            <a:pPr marL="457200" indent="-457200" eaLnBrk="1" hangingPunct="1">
              <a:buNone/>
            </a:pPr>
            <a:endParaRPr lang="bg-BG" sz="2400" b="1" dirty="0" smtClean="0">
              <a:solidFill>
                <a:srgbClr val="00B0F0"/>
              </a:solidFill>
            </a:endParaRPr>
          </a:p>
          <a:p>
            <a:pPr marL="457200" lvl="0" indent="-457200" eaLnBrk="1" hangingPunct="1"/>
            <a:r>
              <a:rPr lang="bg-BG" b="1" dirty="0" smtClean="0"/>
              <a:t>Международно споразумение за климатичните промени, </a:t>
            </a:r>
            <a:r>
              <a:rPr lang="en-US" b="1" dirty="0" smtClean="0"/>
              <a:t>COP21, </a:t>
            </a:r>
            <a:r>
              <a:rPr lang="bg-BG" b="1" dirty="0" smtClean="0"/>
              <a:t>Париж, декември, 2015</a:t>
            </a:r>
            <a:endParaRPr lang="bg-BG" b="1" dirty="0" smtClean="0">
              <a:solidFill>
                <a:srgbClr val="00B0F0"/>
              </a:solidFill>
              <a:latin typeface="Verdana" pitchFamily="34" charset="0"/>
            </a:endParaRPr>
          </a:p>
          <a:p>
            <a:pPr marL="457200" indent="-457200" eaLnBrk="1" hangingPunct="1"/>
            <a:r>
              <a:rPr lang="bg-BG" b="1" dirty="0" smtClean="0"/>
              <a:t>Приетата от </a:t>
            </a:r>
            <a:r>
              <a:rPr lang="bg-BG" b="1" smtClean="0"/>
              <a:t>ЕП визия за ЕЕС на ЕК-кратък преглед</a:t>
            </a:r>
            <a:endParaRPr lang="en-US" b="1" dirty="0" smtClean="0"/>
          </a:p>
          <a:p>
            <a:pPr marL="457200" indent="-457200" eaLnBrk="1" hangingPunct="1"/>
            <a:r>
              <a:rPr lang="bg-BG" b="1" dirty="0" smtClean="0"/>
              <a:t>Перспективи  и предизвикателства пред  България </a:t>
            </a:r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Font typeface="Wingdings 2" pitchFamily="18" charset="2"/>
              <a:buNone/>
            </a:pPr>
            <a:endParaRPr lang="bg-BG" sz="2000" dirty="0" smtClean="0"/>
          </a:p>
          <a:p>
            <a:pPr marL="457200" indent="-457200" eaLnBrk="1" hangingPunct="1">
              <a:buNone/>
            </a:pPr>
            <a:endParaRPr lang="bg-BG" sz="2400" dirty="0" smtClean="0"/>
          </a:p>
          <a:p>
            <a:pPr marL="457200" indent="-457200" eaLnBrk="1" hangingPunct="1"/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35757" y="394855"/>
            <a:ext cx="8686800" cy="1089929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457200" lvl="0" indent="-457200" eaLnBrk="1" hangingPunct="1"/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4000" b="1" cap="none" dirty="0" smtClean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>Вероятни нови насоки на развитие на българската икономика (4)</a:t>
            </a:r>
            <a: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  <a:t/>
            </a:r>
            <a:br>
              <a:rPr lang="bg-BG" sz="4000" b="1" cap="none" dirty="0">
                <a:solidFill>
                  <a:prstClr val="black"/>
                </a:solidFill>
                <a:effectLst/>
                <a:latin typeface="Arial" charset="0"/>
                <a:ea typeface="+mn-ea"/>
                <a:cs typeface="+mn-cs"/>
              </a:rPr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/>
              <a:t> </a:t>
            </a:r>
            <a:r>
              <a:rPr lang="bg-BG" sz="2400" b="1" dirty="0" smtClean="0"/>
              <a:t>   </a:t>
            </a:r>
            <a:r>
              <a:rPr lang="bg-BG" sz="6000" b="1" dirty="0"/>
              <a:t/>
            </a:r>
            <a:br>
              <a:rPr lang="bg-BG" sz="6000" b="1" dirty="0"/>
            </a:br>
            <a:endParaRPr lang="bg-BG" sz="60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2" y="1428735"/>
            <a:ext cx="8964488" cy="542926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Възможни сценарии в бъдещата нова енергийна стратегия:</a:t>
            </a:r>
          </a:p>
          <a:p>
            <a:pPr eaLnBrk="1" hangingPunct="1"/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Днешната структура на електропроизводството: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АЕЦ/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33,4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  ТЕЦ/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39,5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  ТФЕЦ+/ 12%  ВЕИ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15,1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  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                                           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                      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2030 г.     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40               27                  6                27 </a:t>
            </a:r>
            <a:r>
              <a:rPr lang="bg-BG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(ВЕИ индивидуални  			    (горивен микс)			производители, биомаса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&amp; </a:t>
            </a:r>
            <a:r>
              <a:rPr lang="bg-BG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биогаз</a:t>
            </a:r>
            <a:r>
              <a: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)</a:t>
            </a:r>
            <a:endParaRPr lang="bg-BG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  <a:sym typeface="Wingdings"/>
            </a:endParaRP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2050 г.     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5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2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             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5-10               6           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3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2</a:t>
            </a:r>
            <a:r>
              <a:rPr lang="bg-BG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-3</a:t>
            </a: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7</a:t>
            </a:r>
            <a:r>
              <a:rPr lang="bg-BG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bg-BG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(ВЕИ индивидуални 			( основно биомаса)			производители, биомаса </a:t>
            </a:r>
            <a:r>
              <a: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&amp; </a:t>
            </a:r>
            <a:r>
              <a:rPr lang="bg-BG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биогаз,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						</a:t>
            </a:r>
            <a:r>
              <a:rPr lang="bg-BG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акумулиране и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demand side 							management</a:t>
            </a:r>
            <a:r>
              <a:rPr lang="bg-BG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) </a:t>
            </a:r>
            <a:endParaRPr lang="bg-BG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Цената на производствения микс – голямата неизвестна ??? </a:t>
            </a:r>
          </a:p>
          <a:p>
            <a:pPr eaLnBrk="1" hangingPunct="1"/>
            <a:endParaRPr lang="bg-BG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Планиране на алтернативна заетост на ангажираните в ТЕЦ и мините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 залесяване на табани </a:t>
            </a:r>
            <a:r>
              <a:rPr lang="bg-BG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изгаряне на дървесна биомаса в ТЕЦ</a:t>
            </a:r>
            <a:endParaRPr lang="bg-BG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endParaRPr lang="bg-BG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  <a:p>
            <a:pPr marL="457200" indent="-457200" eaLnBrk="1" hangingPunct="1">
              <a:buFont typeface="Calibri" pitchFamily="34" charset="0"/>
              <a:buAutoNum type="arabicPeriod"/>
            </a:pP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3154470977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07504" y="394855"/>
            <a:ext cx="8915053" cy="1305953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marL="457200" lvl="0" indent="-457200" eaLnBrk="1" hangingPunct="1"/>
            <a:r>
              <a:rPr lang="bg-BG" sz="2400" b="1" dirty="0" smtClean="0"/>
              <a:t>	</a:t>
            </a:r>
            <a:br>
              <a:rPr lang="bg-BG" sz="2400" b="1" dirty="0" smtClean="0"/>
            </a:br>
            <a:r>
              <a:rPr lang="bg-BG" sz="2400" b="1" dirty="0"/>
              <a:t/>
            </a:r>
            <a:br>
              <a:rPr lang="bg-BG" sz="2400" b="1" dirty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400" b="1" dirty="0"/>
              <a:t>	 </a:t>
            </a:r>
            <a:r>
              <a:rPr lang="bg-BG" sz="2400" b="1" dirty="0" smtClean="0"/>
              <a:t> </a:t>
            </a:r>
            <a:r>
              <a:rPr lang="bg-BG" sz="6700" b="1" dirty="0" smtClean="0">
                <a:solidFill>
                  <a:srgbClr val="FF0000"/>
                </a:solidFill>
              </a:rPr>
              <a:t>в  Заключение...</a:t>
            </a:r>
            <a:r>
              <a:rPr lang="bg-BG" sz="6700" b="1" dirty="0">
                <a:solidFill>
                  <a:srgbClr val="FF0000"/>
                </a:solidFill>
              </a:rPr>
              <a:t/>
            </a:r>
            <a:br>
              <a:rPr lang="bg-BG" sz="6700" b="1" dirty="0">
                <a:solidFill>
                  <a:srgbClr val="FF0000"/>
                </a:solidFill>
              </a:rPr>
            </a:br>
            <a:r>
              <a:rPr lang="bg-BG" sz="2400" b="1" dirty="0" smtClean="0">
                <a:solidFill>
                  <a:srgbClr val="FF0000"/>
                </a:solidFill>
              </a:rPr>
              <a:t/>
            </a:r>
            <a:br>
              <a:rPr lang="bg-BG" sz="2400" b="1" dirty="0" smtClean="0">
                <a:solidFill>
                  <a:srgbClr val="FF0000"/>
                </a:solidFill>
              </a:rPr>
            </a:br>
            <a:r>
              <a:rPr lang="bg-BG" sz="2400" b="1" dirty="0" smtClean="0"/>
              <a:t>    </a:t>
            </a:r>
            <a:r>
              <a:rPr lang="bg-BG" sz="6000" b="1" dirty="0"/>
              <a:t/>
            </a:r>
            <a:br>
              <a:rPr lang="bg-BG" sz="6000" b="1" dirty="0"/>
            </a:br>
            <a:endParaRPr lang="bg-BG" sz="6000" dirty="0"/>
          </a:p>
        </p:txBody>
      </p:sp>
      <p:sp>
        <p:nvSpPr>
          <p:cNvPr id="1331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428735"/>
            <a:ext cx="9144000" cy="542926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endParaRPr lang="bg-BG" sz="4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Целите на ЕС за борба с промените в климата ще се отразят 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предимно негативно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българската икономика, 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дори част от тези цели да не бъдат постигнати </a:t>
            </a:r>
          </a:p>
          <a:p>
            <a:pPr marL="0" indent="0" eaLnBrk="1" hangingPunct="1">
              <a:buNone/>
            </a:pPr>
            <a:endParaRPr lang="bg-BG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Основните задачаи 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 днес 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българските  правителства са:</a:t>
            </a:r>
          </a:p>
          <a:p>
            <a:pPr marL="0" indent="0" eaLnBrk="1" hangingPunct="1">
              <a:buNone/>
            </a:pPr>
            <a:r>
              <a:rPr lang="bg-BG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Планиране на дългосрочни мерки за посрещане на негативните въздействия върху българската икономика след 2025 г.; 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- Разработване на нова интегрална икономическа стратегия  за развитие и нова енергийна стратегия базирана </a:t>
            </a:r>
            <a:r>
              <a:rPr lang="bg-BG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икономическата;</a:t>
            </a:r>
            <a:endParaRPr lang="bg-BG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bg-BG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bg-BG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Планиране на мерки за плавно устойчиво повишаване на жизнения стандарт на гражданите </a:t>
            </a:r>
          </a:p>
          <a:p>
            <a:pPr marL="0" indent="0" eaLnBrk="1" hangingPunct="1">
              <a:buNone/>
            </a:pPr>
            <a:r>
              <a:rPr lang="bg-BG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bg-BG" sz="2000" dirty="0" smtClean="0"/>
          </a:p>
        </p:txBody>
      </p:sp>
    </p:spTree>
    <p:extLst>
      <p:ext uri="{BB962C8B-B14F-4D97-AF65-F5344CB8AC3E}">
        <p14:creationId xmlns:p14="http://schemas.microsoft.com/office/powerpoint/2010/main" val="3168863325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1500174"/>
            <a:ext cx="82868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sz="20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  <a:p>
            <a:endParaRPr lang="bg-BG" sz="20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  <a:p>
            <a:endParaRPr lang="bg-BG" sz="20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  <a:p>
            <a:endParaRPr lang="bg-BG" sz="20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  <a:p>
            <a:endParaRPr lang="bg-BG" sz="2000" dirty="0">
              <a:solidFill>
                <a:schemeClr val="tx2">
                  <a:lumMod val="50000"/>
                </a:schemeClr>
              </a:solidFill>
              <a:latin typeface="Verdana" pitchFamily="34" charset="0"/>
            </a:endParaRPr>
          </a:p>
          <a:p>
            <a:endParaRPr lang="en-US" sz="24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90872" y="0"/>
            <a:ext cx="8229600" cy="37861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4400" b="1" noProof="0" dirty="0" smtClean="0">
              <a:solidFill>
                <a:srgbClr val="00B0F0"/>
              </a:solidFill>
              <a:latin typeface="Verdana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4800" b="1" dirty="0" smtClean="0">
              <a:solidFill>
                <a:srgbClr val="00B0F0"/>
              </a:solidFill>
              <a:latin typeface="Verdana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4800" b="1" dirty="0" smtClean="0">
              <a:solidFill>
                <a:srgbClr val="00B0F0"/>
              </a:solidFill>
              <a:latin typeface="Verdana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4800" b="1" dirty="0" smtClean="0">
              <a:solidFill>
                <a:srgbClr val="00B0F0"/>
              </a:solidFill>
              <a:latin typeface="Verdana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4800" b="1" dirty="0" smtClean="0">
              <a:solidFill>
                <a:srgbClr val="00B0F0"/>
              </a:solidFill>
              <a:latin typeface="Verdana" pitchFamily="34" charset="0"/>
              <a:ea typeface="+mj-ea"/>
              <a:cs typeface="+mj-cs"/>
            </a:endParaRPr>
          </a:p>
          <a:p>
            <a:pPr lvl="0" algn="ctr" fontAlgn="auto">
              <a:spcAft>
                <a:spcPts val="0"/>
              </a:spcAft>
              <a:defRPr/>
            </a:pPr>
            <a:r>
              <a:rPr lang="bg-BG" sz="4000" b="1" dirty="0" smtClean="0"/>
              <a:t>Международно споразумение за климатичните промени, </a:t>
            </a:r>
            <a:r>
              <a:rPr lang="en-US" sz="4000" b="1" dirty="0" smtClean="0"/>
              <a:t>COP21, </a:t>
            </a:r>
            <a:r>
              <a:rPr lang="bg-BG" sz="4000" b="1" dirty="0" smtClean="0"/>
              <a:t>Париж, декември, 2015</a:t>
            </a:r>
            <a:endParaRPr lang="bg-BG" sz="4000" b="1" dirty="0" smtClean="0">
              <a:solidFill>
                <a:srgbClr val="00B0F0"/>
              </a:solidFill>
              <a:latin typeface="Verdana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38211641"/>
      </p:ext>
    </p:extLst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Структура на парниковите газове’2015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85860"/>
            <a:ext cx="8686800" cy="507209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bg-BG" sz="1800" u="sng" dirty="0" smtClean="0"/>
              <a:t>Вътрешна структура на емисиите на СО2, официални данни на </a:t>
            </a:r>
            <a:r>
              <a:rPr lang="en-US" sz="1800" u="sng" dirty="0" smtClean="0"/>
              <a:t>IEA </a:t>
            </a:r>
            <a:r>
              <a:rPr lang="bg-BG" sz="1800" u="sng" dirty="0" smtClean="0"/>
              <a:t>за </a:t>
            </a:r>
            <a:r>
              <a:rPr lang="en-US" sz="1800" u="sng" dirty="0" smtClean="0"/>
              <a:t>2015:</a:t>
            </a:r>
            <a:r>
              <a:rPr lang="bg-BG" sz="1800" u="sng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bg-BG" sz="1800" dirty="0" smtClean="0"/>
              <a:t>-Енергетика - 21</a:t>
            </a:r>
            <a:r>
              <a:rPr lang="bg-BG" sz="1800" dirty="0" smtClean="0">
                <a:cs typeface="Vani"/>
              </a:rPr>
              <a:t> %</a:t>
            </a:r>
            <a:endParaRPr lang="bg-BG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g-BG" sz="1800" dirty="0" smtClean="0"/>
              <a:t>-Транспорт – 61</a:t>
            </a:r>
            <a:r>
              <a:rPr lang="bg-BG" sz="1800" dirty="0" smtClean="0">
                <a:cs typeface="Vani"/>
              </a:rPr>
              <a:t> %</a:t>
            </a:r>
            <a:endParaRPr lang="bg-BG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bg-BG" sz="1800" dirty="0" smtClean="0"/>
              <a:t>-Индустрия – 18 </a:t>
            </a:r>
            <a:r>
              <a:rPr lang="bg-BG" sz="1800" dirty="0" smtClean="0">
                <a:cs typeface="Vani"/>
              </a:rPr>
              <a:t>%</a:t>
            </a:r>
            <a:endParaRPr lang="bg-BG" sz="1800" dirty="0"/>
          </a:p>
        </p:txBody>
      </p:sp>
      <p:pic>
        <p:nvPicPr>
          <p:cNvPr id="59394" name="Picture 2" descr="greenhouse-ga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746646"/>
            <a:ext cx="5429288" cy="44684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cashreg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Защо света е тревожен?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00174"/>
            <a:ext cx="8686800" cy="4579951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Статус на световните емисии и целта</a:t>
            </a:r>
            <a:endParaRPr lang="bg-BG" dirty="0"/>
          </a:p>
        </p:txBody>
      </p:sp>
      <p:pic>
        <p:nvPicPr>
          <p:cNvPr id="61442" name="Picture 1" descr="Possible 80% cut in greenhouse gas emissions in the EU (100% =1990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000240"/>
            <a:ext cx="724920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  <p:sndAc>
      <p:stSnd>
        <p:snd r:embed="rId2" name="cashreg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1071546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        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en-US" sz="4000" b="1" i="1" u="sng" dirty="0" smtClean="0"/>
              <a:t>COP 21</a:t>
            </a:r>
            <a:r>
              <a:rPr lang="en-US" b="1" u="sng" dirty="0" smtClean="0"/>
              <a:t>, </a:t>
            </a:r>
            <a:r>
              <a:rPr lang="bg-BG" b="1" u="sng" dirty="0" smtClean="0"/>
              <a:t>Париж, декември 2015: </a:t>
            </a:r>
            <a:br>
              <a:rPr lang="bg-BG" b="1" u="sng" dirty="0" smtClean="0"/>
            </a:br>
            <a:r>
              <a:rPr lang="bg-BG" b="1" dirty="0" smtClean="0"/>
              <a:t>	</a:t>
            </a:r>
            <a:r>
              <a:rPr lang="bg-BG" sz="3100" b="1" dirty="0" smtClean="0"/>
              <a:t>Какво по-важно се случи ?	(1)          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200" b="1" i="1" dirty="0" smtClean="0"/>
              <a:t> </a:t>
            </a:r>
            <a:endParaRPr lang="bg-BG" sz="2200" i="1" dirty="0"/>
          </a:p>
        </p:txBody>
      </p:sp>
      <p:sp>
        <p:nvSpPr>
          <p:cNvPr id="2253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313" y="1214422"/>
            <a:ext cx="8786843" cy="5357828"/>
          </a:xfrm>
        </p:spPr>
        <p:txBody>
          <a:bodyPr/>
          <a:lstStyle/>
          <a:p>
            <a:pPr marL="457200" indent="-457200" algn="just" eaLnBrk="1" hangingPunct="1"/>
            <a:r>
              <a:rPr lang="bg-BG" sz="2000" b="1" dirty="0" smtClean="0">
                <a:latin typeface="Arial Black" pitchFamily="34" charset="0"/>
              </a:rPr>
              <a:t>Активни действия на френската дипломация  - решителни за пробива </a:t>
            </a:r>
          </a:p>
          <a:p>
            <a:pPr marL="457200" indent="-457200" algn="just" eaLnBrk="1" hangingPunct="1"/>
            <a:r>
              <a:rPr lang="bg-BG" sz="2400" b="1" dirty="0" smtClean="0">
                <a:latin typeface="Arial Black" pitchFamily="34" charset="0"/>
              </a:rPr>
              <a:t>Споразумението: </a:t>
            </a:r>
            <a:r>
              <a:rPr lang="bg-BG" sz="1600" b="1" dirty="0" smtClean="0">
                <a:latin typeface="Arial Black" pitchFamily="34" charset="0"/>
              </a:rPr>
              <a:t>Уникален консенсус на всички 195 участници , но хлабаво споразумение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bg-BG" sz="1400" i="1" dirty="0" smtClean="0">
                <a:latin typeface="Arial" pitchFamily="34" charset="0"/>
                <a:cs typeface="Arial" pitchFamily="34" charset="0"/>
              </a:rPr>
              <a:t>..........Участниците трябва да ограничат въглеродните емисии </a:t>
            </a:r>
            <a:r>
              <a:rPr lang="bg-BG" sz="1400" b="1" i="1" dirty="0" smtClean="0">
                <a:latin typeface="Arial" pitchFamily="34" charset="0"/>
                <a:cs typeface="Arial" pitchFamily="34" charset="0"/>
              </a:rPr>
              <a:t>“колкото е възможно по-скоро” </a:t>
            </a:r>
            <a:r>
              <a:rPr lang="bg-BG" sz="1400" i="1" dirty="0" smtClean="0">
                <a:latin typeface="Arial" pitchFamily="34" charset="0"/>
                <a:cs typeface="Arial" pitchFamily="34" charset="0"/>
              </a:rPr>
              <a:t>и...”</a:t>
            </a:r>
            <a:r>
              <a:rPr lang="bg-BG" sz="1400" b="1" i="1" dirty="0" smtClean="0">
                <a:latin typeface="Arial" pitchFamily="34" charset="0"/>
                <a:cs typeface="Arial" pitchFamily="34" charset="0"/>
              </a:rPr>
              <a:t>да направят всичко възможно” </a:t>
            </a:r>
            <a:r>
              <a:rPr lang="bg-BG" sz="1400" i="1" dirty="0" smtClean="0">
                <a:latin typeface="Arial" pitchFamily="34" charset="0"/>
                <a:cs typeface="Arial" pitchFamily="34" charset="0"/>
              </a:rPr>
              <a:t>да ограничат глобалното затопляне </a:t>
            </a:r>
            <a:r>
              <a:rPr lang="bg-BG" sz="1400" b="1" i="1" dirty="0" smtClean="0">
                <a:latin typeface="Arial" pitchFamily="34" charset="0"/>
                <a:cs typeface="Arial" pitchFamily="34" charset="0"/>
              </a:rPr>
              <a:t>до “много под” 2 целзиеви градуса.</a:t>
            </a:r>
          </a:p>
          <a:p>
            <a:pPr marL="457200" indent="-457200" algn="just" eaLnBrk="1" hangingPunct="1"/>
            <a:r>
              <a:rPr lang="bg-BG" sz="2400" b="1" dirty="0" smtClean="0">
                <a:latin typeface="Arial Black" pitchFamily="34" charset="0"/>
                <a:cs typeface="Arial" pitchFamily="34" charset="0"/>
              </a:rPr>
              <a:t>Водеща роля на Европейския съюз</a:t>
            </a:r>
          </a:p>
          <a:p>
            <a:pPr marL="457200" indent="-457200" algn="just" eaLnBrk="1" hangingPunct="1"/>
            <a:endParaRPr lang="bg-BG" sz="1600" b="1" dirty="0" smtClean="0"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r>
              <a:rPr lang="bg-BG" sz="2400" b="1" dirty="0" smtClean="0">
                <a:latin typeface="Arial Black" pitchFamily="34" charset="0"/>
              </a:rPr>
              <a:t>	</a:t>
            </a:r>
            <a:endParaRPr lang="bg-BG" sz="2000" b="1" dirty="0" smtClean="0"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10" y="3701621"/>
          <a:ext cx="8215370" cy="3013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048"/>
                <a:gridCol w="1054195"/>
                <a:gridCol w="870127"/>
              </a:tblGrid>
              <a:tr h="558163">
                <a:tc>
                  <a:txBody>
                    <a:bodyPr/>
                    <a:lstStyle/>
                    <a:p>
                      <a:r>
                        <a:rPr lang="bg-BG" sz="2000" b="1" dirty="0" smtClean="0"/>
                        <a:t>Правен статус на задълженията  на подписалите  Споразумението</a:t>
                      </a:r>
                      <a:endParaRPr lang="bg-BG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СОР-21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</a:t>
                      </a:r>
                      <a:endParaRPr lang="bg-BG" dirty="0"/>
                    </a:p>
                  </a:txBody>
                  <a:tcPr/>
                </a:tc>
              </a:tr>
              <a:tr h="544647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Да обяви  национални  “доброволни” нива на съкращаване  на въглеродните емисии </a:t>
                      </a:r>
                    </a:p>
                    <a:p>
                      <a:r>
                        <a:rPr lang="bg-BG" sz="1600" b="1" dirty="0" smtClean="0"/>
                        <a:t>“</a:t>
                      </a:r>
                      <a:r>
                        <a:rPr lang="en-US" sz="1600" dirty="0" smtClean="0"/>
                        <a:t>Intended Nationally Determined Contribution</a:t>
                      </a:r>
                      <a:r>
                        <a:rPr lang="bg-BG" sz="1600" dirty="0" smtClean="0"/>
                        <a:t>”</a:t>
                      </a:r>
                      <a:r>
                        <a:rPr lang="bg-BG" sz="1600" b="1" dirty="0" smtClean="0"/>
                        <a:t> 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0" dirty="0" smtClean="0"/>
                        <a:t>ДА</a:t>
                      </a:r>
                      <a:endParaRPr lang="bg-BG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ДА</a:t>
                      </a:r>
                      <a:endParaRPr lang="bg-BG" dirty="0"/>
                    </a:p>
                  </a:txBody>
                  <a:tcPr/>
                </a:tc>
              </a:tr>
              <a:tr h="356702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Да</a:t>
                      </a:r>
                      <a:r>
                        <a:rPr lang="bg-BG" sz="1600" b="1" baseline="0" dirty="0" smtClean="0"/>
                        <a:t> постигне изпълнение на обещаното съкращение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rgbClr val="FF0000"/>
                          </a:solidFill>
                        </a:rPr>
                        <a:t>НЕ</a:t>
                      </a:r>
                      <a:endParaRPr lang="bg-BG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ДА</a:t>
                      </a:r>
                      <a:endParaRPr lang="bg-BG" dirty="0"/>
                    </a:p>
                  </a:txBody>
                  <a:tcPr/>
                </a:tc>
              </a:tr>
              <a:tr h="544647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Да предприеме и обяви мерки за изпълнение на обещаното 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ДА</a:t>
                      </a:r>
                      <a:endParaRPr lang="bg-BG" dirty="0"/>
                    </a:p>
                  </a:txBody>
                  <a:tcPr/>
                </a:tc>
              </a:tr>
              <a:tr h="544647">
                <a:tc>
                  <a:txBody>
                    <a:bodyPr/>
                    <a:lstStyle/>
                    <a:p>
                      <a:r>
                        <a:rPr lang="bg-BG" sz="1600" b="1" dirty="0" smtClean="0"/>
                        <a:t>Да докладва и допусне мониторинг по изпълнението на мерките</a:t>
                      </a:r>
                      <a:endParaRPr lang="bg-B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solidFill>
                            <a:srgbClr val="FF0000"/>
                          </a:solidFill>
                        </a:rPr>
                        <a:t>НЕ</a:t>
                      </a:r>
                      <a:endParaRPr lang="bg-BG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ДА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1071546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        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en-US" sz="4000" b="1" i="1" u="sng" dirty="0" smtClean="0"/>
              <a:t>COP 21</a:t>
            </a:r>
            <a:r>
              <a:rPr lang="en-US" b="1" u="sng" dirty="0" smtClean="0"/>
              <a:t>, </a:t>
            </a:r>
            <a:r>
              <a:rPr lang="bg-BG" b="1" u="sng" dirty="0" smtClean="0"/>
              <a:t>Париж, декември 2015: </a:t>
            </a:r>
            <a:br>
              <a:rPr lang="bg-BG" b="1" u="sng" dirty="0" smtClean="0"/>
            </a:br>
            <a:r>
              <a:rPr lang="bg-BG" b="1" dirty="0" smtClean="0"/>
              <a:t>	Какво по-важно се случи ?	(2)          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200" b="1" i="1" dirty="0" smtClean="0"/>
              <a:t> </a:t>
            </a:r>
            <a:endParaRPr lang="bg-BG" sz="2200" i="1" dirty="0"/>
          </a:p>
        </p:txBody>
      </p:sp>
      <p:sp>
        <p:nvSpPr>
          <p:cNvPr id="2253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79513" y="1124744"/>
            <a:ext cx="8784976" cy="5733256"/>
          </a:xfrm>
        </p:spPr>
        <p:txBody>
          <a:bodyPr/>
          <a:lstStyle/>
          <a:p>
            <a:pPr marL="457200" indent="-457200" algn="just" eaLnBrk="1" hangingPunct="1"/>
            <a:endParaRPr lang="bg-BG" sz="1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Една от сериозните слабости на Споразумението</a:t>
            </a:r>
            <a:r>
              <a:rPr lang="bg-BG" sz="2000" b="1" dirty="0" smtClean="0">
                <a:latin typeface="Arial Black" pitchFamily="34" charset="0"/>
              </a:rPr>
              <a:t>:</a:t>
            </a:r>
          </a:p>
          <a:p>
            <a:pPr marL="457200" indent="-457200" algn="just" eaLnBrk="1" hangingPunct="1">
              <a:buNone/>
            </a:pPr>
            <a:r>
              <a:rPr lang="bg-BG" sz="1400" dirty="0" smtClean="0">
                <a:latin typeface="Arial" pitchFamily="34" charset="0"/>
                <a:cs typeface="Arial" pitchFamily="34" charset="0"/>
              </a:rPr>
              <a:t>	Вместо механизъм за принуждаване изпълнението на индивидуалните цели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“посочване и ...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shame (?)”</a:t>
            </a:r>
            <a:endParaRPr lang="bg-BG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За пръв път в документ на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COP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bg-BG" sz="1800" dirty="0" smtClean="0">
                <a:latin typeface="Arial" pitchFamily="34" charset="0"/>
                <a:cs typeface="Arial" pitchFamily="34" charset="0"/>
              </a:rPr>
              <a:t>Отбелязване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800" dirty="0" smtClean="0">
                <a:latin typeface="Arial" pitchFamily="34" charset="0"/>
                <a:cs typeface="Arial" pitchFamily="34" charset="0"/>
              </a:rPr>
              <a:t>на сериозния принос на горите: търсене на нов подход и нови технологии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Нови тенденции в енергийните политики; </a:t>
            </a: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Транспорта и индустрията – край на компромисите !</a:t>
            </a: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 600 000 демонстриращи в света в подкрепа на по-активна политика; </a:t>
            </a: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Отражение на спечеленото дело от алианс на НПО срещу холандското правителство за пасивна политика по климатичните промени ;</a:t>
            </a: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Сериозно препятствие: разминаване в политиките и трактовките на редица специфични проблеми: развити страни</a:t>
            </a:r>
            <a:r>
              <a:rPr lang="bg-BG" sz="1800" b="1" dirty="0" smtClean="0">
                <a:latin typeface="Arial" pitchFamily="34" charset="0"/>
                <a:cs typeface="Arial" pitchFamily="34" charset="0"/>
                <a:sym typeface="Wingdings"/>
              </a:rPr>
              <a:t> </a:t>
            </a:r>
            <a:r>
              <a:rPr lang="en-US" sz="1800" b="1" dirty="0" smtClean="0">
                <a:latin typeface="Arial" pitchFamily="34" charset="0"/>
                <a:cs typeface="Arial" pitchFamily="34" charset="0"/>
                <a:sym typeface="Wingdings"/>
              </a:rPr>
              <a:t>BRICS </a:t>
            </a:r>
            <a:r>
              <a:rPr lang="bg-BG" sz="1800" b="1" dirty="0" smtClean="0">
                <a:latin typeface="Arial" pitchFamily="34" charset="0"/>
                <a:cs typeface="Arial" pitchFamily="34" charset="0"/>
                <a:sym typeface="Wingdings"/>
              </a:rPr>
              <a:t> 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третия свят</a:t>
            </a:r>
          </a:p>
          <a:p>
            <a:pPr marL="457200" indent="-457200" algn="just" eaLnBrk="1" hangingPunct="1"/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Поява на нови алианси: Индия и Франция обявиха създаване  на  интегрирана мража-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World Solar Alliance 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на “богати на слънце страни” – международна агенция за приложение на соларна политика / </a:t>
            </a:r>
            <a:r>
              <a:rPr lang="bg-BG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покана към 100 страни да се присъединят...</a:t>
            </a:r>
            <a:endParaRPr lang="bg-BG" sz="20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endParaRPr lang="bg-BG" sz="1400" b="1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/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>
              <a:buNone/>
            </a:pPr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r>
              <a:rPr lang="bg-BG" sz="2400" b="1" dirty="0" smtClean="0">
                <a:latin typeface="Arial Black" pitchFamily="34" charset="0"/>
              </a:rPr>
              <a:t>	</a:t>
            </a:r>
            <a:endParaRPr lang="bg-BG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1071546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        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en-US" sz="4000" b="1" i="1" u="sng" dirty="0" smtClean="0"/>
              <a:t>COP 21</a:t>
            </a:r>
            <a:r>
              <a:rPr lang="en-US" b="1" u="sng" dirty="0" smtClean="0"/>
              <a:t>, </a:t>
            </a:r>
            <a:r>
              <a:rPr lang="bg-BG" b="1" u="sng" dirty="0" smtClean="0"/>
              <a:t>Париж, декември 2015: </a:t>
            </a:r>
            <a:br>
              <a:rPr lang="bg-BG" b="1" u="sng" dirty="0" smtClean="0"/>
            </a:br>
            <a:r>
              <a:rPr lang="bg-BG" b="1" dirty="0" smtClean="0"/>
              <a:t>	Какво по-важно се случи ?	(2)          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200" b="1" i="1" dirty="0" smtClean="0"/>
              <a:t> </a:t>
            </a:r>
            <a:endParaRPr lang="bg-BG" sz="2200" i="1" dirty="0"/>
          </a:p>
        </p:txBody>
      </p:sp>
      <p:sp>
        <p:nvSpPr>
          <p:cNvPr id="2253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313" y="1142984"/>
            <a:ext cx="8715405" cy="5429266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bg-BG" sz="2000" b="1" u="sng" dirty="0" smtClean="0">
                <a:latin typeface="Arial Black" pitchFamily="34" charset="0"/>
              </a:rPr>
              <a:t>Акценти в Споразумението</a:t>
            </a:r>
            <a:r>
              <a:rPr lang="bg-BG" sz="2000" b="1" dirty="0" smtClean="0">
                <a:latin typeface="Arial Black" pitchFamily="34" charset="0"/>
              </a:rPr>
              <a:t>:</a:t>
            </a: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latin typeface="Arial Black" pitchFamily="34" charset="0"/>
                <a:cs typeface="Arial" pitchFamily="34" charset="0"/>
              </a:rPr>
              <a:t>Горите и отпадъците от земеделието</a:t>
            </a:r>
            <a:r>
              <a:rPr lang="bg-BG" sz="1800" b="1" dirty="0" smtClean="0">
                <a:latin typeface="Arial" pitchFamily="34" charset="0"/>
                <a:cs typeface="Arial" pitchFamily="34" charset="0"/>
              </a:rPr>
              <a:t>: сериозен емитер на метан</a:t>
            </a:r>
          </a:p>
          <a:p>
            <a:pPr marL="457200" indent="-457200" algn="just" eaLnBrk="1" hangingPunct="1">
              <a:buNone/>
            </a:pP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- Приложения на нови подходи за ограничаване на емисиите – </a:t>
            </a:r>
            <a:r>
              <a:rPr lang="bg-BG" sz="1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изграждане на покривни синтетични мембрани;  </a:t>
            </a:r>
          </a:p>
          <a:p>
            <a:pPr marL="457200" indent="-457200" algn="just" eaLnBrk="1" hangingPunct="1">
              <a:buNone/>
            </a:pP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- Търсене на нови технологии за </a:t>
            </a:r>
            <a:r>
              <a:rPr lang="bg-BG" sz="1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реутилизация на натрупания метан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latin typeface="Arial Black" pitchFamily="34" charset="0"/>
                <a:cs typeface="Arial" pitchFamily="34" charset="0"/>
              </a:rPr>
              <a:t>Изисквания към приложение на нови енергийни политики:</a:t>
            </a:r>
          </a:p>
          <a:p>
            <a:pPr marL="457200" indent="-457200" algn="just" eaLnBrk="1" hangingPunct="1">
              <a:buNone/>
            </a:pP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-Консенсус за ограничаване използването на всички изкопаеми горива (въглища, петролни продукти и природен газ)  </a:t>
            </a:r>
            <a:r>
              <a:rPr lang="bg-BG" sz="1600" b="1" dirty="0" smtClean="0">
                <a:latin typeface="Arial" pitchFamily="34" charset="0"/>
                <a:cs typeface="Arial" pitchFamily="34" charset="0"/>
                <a:sym typeface="Wingdings"/>
              </a:rPr>
              <a:t> </a:t>
            </a:r>
            <a:r>
              <a:rPr lang="bg-BG" sz="1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Wingdings"/>
              </a:rPr>
              <a:t>биомаса и биогаз !</a:t>
            </a: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sym typeface="Wingdings"/>
              </a:rPr>
              <a:t>-Тежки изисквания към ТЕЦ с изкопаеми горива и природен газ -</a:t>
            </a:r>
            <a:r>
              <a:rPr lang="bg-BG" sz="1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Wingdings"/>
              </a:rPr>
              <a:t> улавяне, съхранение, но и реутилизация  карбонови санкции</a:t>
            </a:r>
          </a:p>
          <a:p>
            <a:pPr marL="457200" indent="-457200" algn="just" eaLnBrk="1" hangingPunct="1">
              <a:buNone/>
            </a:pPr>
            <a:r>
              <a:rPr lang="bg-BG" sz="1600" b="1" dirty="0" smtClean="0">
                <a:latin typeface="Arial" pitchFamily="34" charset="0"/>
                <a:cs typeface="Arial" pitchFamily="34" charset="0"/>
                <a:sym typeface="Wingdings"/>
              </a:rPr>
              <a:t>- Нова структура на енергийното производство  големи очаквания от ВЕИ и енергийната ефективност (2050 – пасивни сгради!), но и очакван </a:t>
            </a:r>
            <a:r>
              <a:rPr lang="bg-BG" sz="18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sym typeface="Wingdings"/>
              </a:rPr>
              <a:t>ренесанс на ядрената енергетика </a:t>
            </a: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latin typeface="Arial Black" pitchFamily="34" charset="0"/>
                <a:cs typeface="Arial" pitchFamily="34" charset="0"/>
                <a:sym typeface="Wingdings"/>
              </a:rPr>
              <a:t>Нови изисквания за ускорената декарбонизация на транспорта </a:t>
            </a:r>
            <a:endParaRPr lang="bg-BG" sz="1800" b="1" dirty="0" smtClean="0">
              <a:latin typeface="Arial" pitchFamily="34" charset="0"/>
              <a:cs typeface="Arial" pitchFamily="34" charset="0"/>
              <a:sym typeface="Wingdings"/>
            </a:endParaRP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solidFill>
                  <a:schemeClr val="accent1"/>
                </a:solidFill>
                <a:latin typeface="Arial Black" pitchFamily="34" charset="0"/>
                <a:cs typeface="Arial" pitchFamily="34" charset="0"/>
                <a:sym typeface="Wingdings"/>
              </a:rPr>
              <a:t>Система за световна търговия с емисии </a:t>
            </a: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latin typeface="Arial Black" pitchFamily="34" charset="0"/>
                <a:cs typeface="Arial" pitchFamily="34" charset="0"/>
                <a:sym typeface="Wingdings"/>
              </a:rPr>
              <a:t>Финансова помощ за развиващите се страни = </a:t>
            </a:r>
            <a:r>
              <a:rPr lang="bg-BG" sz="1600" b="1" dirty="0" smtClean="0">
                <a:latin typeface="Arial" pitchFamily="34" charset="0"/>
                <a:cs typeface="Arial" pitchFamily="34" charset="0"/>
                <a:sym typeface="Wingdings"/>
              </a:rPr>
              <a:t>500 млрд. до 2020 г. </a:t>
            </a:r>
            <a:endParaRPr lang="bg-BG" sz="1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>
              <a:buNone/>
            </a:pPr>
            <a:r>
              <a:rPr lang="bg-BG" sz="1800" b="1" dirty="0" smtClean="0">
                <a:solidFill>
                  <a:srgbClr val="FF0000"/>
                </a:solidFill>
                <a:latin typeface="Arial Black" pitchFamily="34" charset="0"/>
              </a:rPr>
              <a:t>Глобален фонд за финансиране на политики,проекти,иновации</a:t>
            </a:r>
          </a:p>
          <a:p>
            <a:pPr marL="457200" indent="-457200" algn="just" eaLnBrk="1" hangingPunct="1">
              <a:buNone/>
            </a:pPr>
            <a:endParaRPr lang="bg-BG" sz="1400" b="1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/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>
              <a:buNone/>
            </a:pPr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r>
              <a:rPr lang="bg-BG" sz="2400" b="1" dirty="0" smtClean="0">
                <a:latin typeface="Arial Black" pitchFamily="34" charset="0"/>
              </a:rPr>
              <a:t>	</a:t>
            </a:r>
            <a:endParaRPr lang="bg-BG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4282" y="0"/>
            <a:ext cx="8777318" cy="1071546"/>
          </a:xfrm>
          <a:blipFill>
            <a:blip r:embed="rId3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sz="2400" b="1" dirty="0" smtClean="0"/>
              <a:t>        </a:t>
            </a:r>
            <a:br>
              <a:rPr lang="bg-BG" sz="2400" b="1" dirty="0" smtClean="0"/>
            </a:br>
            <a:r>
              <a:rPr lang="bg-BG" sz="2400" b="1" dirty="0" smtClean="0"/>
              <a:t>	</a:t>
            </a:r>
            <a:r>
              <a:rPr lang="en-US" sz="4000" b="1" i="1" u="sng" dirty="0" smtClean="0"/>
              <a:t>COP 21</a:t>
            </a:r>
            <a:r>
              <a:rPr lang="en-US" b="1" u="sng" dirty="0" smtClean="0"/>
              <a:t>, </a:t>
            </a:r>
            <a:r>
              <a:rPr lang="bg-BG" b="1" u="sng" dirty="0" smtClean="0"/>
              <a:t>Париж, декември 2015: </a:t>
            </a:r>
            <a:br>
              <a:rPr lang="bg-BG" b="1" u="sng" dirty="0" smtClean="0"/>
            </a:br>
            <a:r>
              <a:rPr lang="bg-BG" b="1" dirty="0" smtClean="0"/>
              <a:t>	Какво по-важно се случи ?	(3)          </a:t>
            </a:r>
            <a:r>
              <a:rPr lang="bg-BG" sz="2400" b="1" dirty="0" smtClean="0"/>
              <a:t/>
            </a:r>
            <a:br>
              <a:rPr lang="bg-BG" sz="2400" b="1" dirty="0" smtClean="0"/>
            </a:br>
            <a:r>
              <a:rPr lang="bg-BG" sz="2200" b="1" i="1" dirty="0" smtClean="0"/>
              <a:t> </a:t>
            </a:r>
            <a:endParaRPr lang="bg-BG" sz="2200" i="1" dirty="0"/>
          </a:p>
        </p:txBody>
      </p:sp>
      <p:sp>
        <p:nvSpPr>
          <p:cNvPr id="22531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14313" y="1142984"/>
            <a:ext cx="8715405" cy="5429266"/>
          </a:xfrm>
        </p:spPr>
        <p:txBody>
          <a:bodyPr/>
          <a:lstStyle/>
          <a:p>
            <a:pPr marL="457200" indent="-457200" algn="just" eaLnBrk="1" hangingPunct="1">
              <a:buNone/>
            </a:pPr>
            <a:r>
              <a:rPr lang="bg-BG" sz="2800" b="1" dirty="0" smtClean="0">
                <a:latin typeface="Arial Black" pitchFamily="34" charset="0"/>
              </a:rPr>
              <a:t>Препоръчани следващи дейстия на национално ниво:</a:t>
            </a:r>
          </a:p>
          <a:p>
            <a:pPr marL="457200" indent="-457200" algn="just" eaLnBrk="1" hangingPunct="1">
              <a:buNone/>
            </a:pPr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r>
              <a:rPr lang="bg-BG" sz="2400" b="1" dirty="0" smtClean="0">
                <a:latin typeface="Arial Black" pitchFamily="34" charset="0"/>
                <a:cs typeface="Arial" pitchFamily="34" charset="0"/>
              </a:rPr>
              <a:t>Въвеждане на нови системи за данъчно облагане на замърсителите – </a:t>
            </a:r>
            <a:r>
              <a:rPr lang="bg-BG" sz="24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по-високи данъчни ставки;</a:t>
            </a:r>
          </a:p>
          <a:p>
            <a:pPr marL="457200" indent="-457200" algn="just" eaLnBrk="1" hangingPunct="1"/>
            <a:r>
              <a:rPr lang="bg-BG" sz="2400" b="1" dirty="0" smtClean="0">
                <a:latin typeface="Arial Black" pitchFamily="34" charset="0"/>
                <a:cs typeface="Arial" pitchFamily="34" charset="0"/>
              </a:rPr>
              <a:t> Въвеждане на нови системи за </a:t>
            </a:r>
            <a:r>
              <a:rPr lang="bg-BG" sz="24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диференцирано социално осигуряване </a:t>
            </a:r>
            <a:r>
              <a:rPr lang="bg-BG" sz="2400" b="1" dirty="0" smtClean="0">
                <a:latin typeface="Arial Black" pitchFamily="34" charset="0"/>
                <a:cs typeface="Arial" pitchFamily="34" charset="0"/>
              </a:rPr>
              <a:t>на работещите в замърсителите – допълнително облагане;</a:t>
            </a:r>
          </a:p>
          <a:p>
            <a:pPr marL="457200" indent="-457200" algn="just" eaLnBrk="1" hangingPunct="1"/>
            <a:r>
              <a:rPr lang="bg-BG" sz="2400" b="1" dirty="0" smtClean="0">
                <a:latin typeface="Arial Black" pitchFamily="34" charset="0"/>
                <a:cs typeface="Arial" pitchFamily="34" charset="0"/>
              </a:rPr>
              <a:t>Ускоряване на наказателните процедури за общините нарушаващи нормите за запрашеност на въздуха. </a:t>
            </a:r>
          </a:p>
          <a:p>
            <a:pPr marL="457200" indent="-457200" algn="just" eaLnBrk="1" hangingPunct="1"/>
            <a:endParaRPr lang="bg-BG" sz="18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endParaRPr lang="bg-BG" sz="1400" b="1" i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/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>
              <a:buNone/>
            </a:pPr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/>
            <a:endParaRPr lang="bg-BG" sz="2400" b="1" dirty="0" smtClean="0">
              <a:latin typeface="Arial Black" pitchFamily="34" charset="0"/>
            </a:endParaRPr>
          </a:p>
          <a:p>
            <a:pPr marL="457200" indent="-457200" algn="just" eaLnBrk="1" hangingPunct="1">
              <a:buNone/>
            </a:pPr>
            <a:r>
              <a:rPr lang="bg-BG" sz="2400" b="1" dirty="0" smtClean="0">
                <a:latin typeface="Arial Black" pitchFamily="34" charset="0"/>
              </a:rPr>
              <a:t>	</a:t>
            </a:r>
            <a:endParaRPr lang="bg-BG" sz="2000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ransition>
    <p:dissolve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ътуване">
  <a:themeElements>
    <a:clrScheme name="Живост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лънцестоен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5158</TotalTime>
  <Words>897</Words>
  <Application>Microsoft Office PowerPoint</Application>
  <PresentationFormat>On-screen Show (4:3)</PresentationFormat>
  <Paragraphs>226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Пътуване</vt:lpstr>
      <vt:lpstr>  приетите през 2015 г. международни  политически документи  и  произтичащите от това нови условия за икономическо развитие на България 2030-2050 г. </vt:lpstr>
      <vt:lpstr>СЪДЪРЖАНИЕ</vt:lpstr>
      <vt:lpstr>PowerPoint Presentation</vt:lpstr>
      <vt:lpstr>Структура на парниковите газове’2015</vt:lpstr>
      <vt:lpstr>Защо света е тревожен?</vt:lpstr>
      <vt:lpstr>          COP 21, Париж, декември 2015:   Какво по-важно се случи ? (1)            </vt:lpstr>
      <vt:lpstr>          COP 21, Париж, декември 2015:   Какво по-важно се случи ? (2)            </vt:lpstr>
      <vt:lpstr>          COP 21, Париж, декември 2015:   Какво по-важно се случи ? (2)            </vt:lpstr>
      <vt:lpstr>          COP 21, Париж, декември 2015:   Какво по-важно се случи ? (3)            </vt:lpstr>
      <vt:lpstr>   </vt:lpstr>
      <vt:lpstr>    прогнози за периода до 2050 г.:   отражение на приетата от ЕП визия   на ЕК за европейски Енергиен съюз (1) </vt:lpstr>
      <vt:lpstr>    прогнози за периода до 2050 г.:   отражение на приетата от ЕП визия   на ЕК за европейски Енергиен съюз (2) </vt:lpstr>
      <vt:lpstr>    прогнози за периода до 2050 г.:   отражение на приетата от ЕП визия   на ЕК за европейски Енергиен съюз (3) </vt:lpstr>
      <vt:lpstr> прогноза на IEA’2014   необходимите промени в глобалното разпределение на енергийното производство   за ограничение на глобалното затопляне до 2 °С към 2040 г.  </vt:lpstr>
      <vt:lpstr>                                    ПРОГНОЗата на IEA   </vt:lpstr>
      <vt:lpstr>      Приетата визия за ЕЕС  </vt:lpstr>
      <vt:lpstr>     Вероятни нови насоки на развитие на българската икономика (1)       </vt:lpstr>
      <vt:lpstr>     Вероятни нови насоки на развитие на българската икономика (2)       </vt:lpstr>
      <vt:lpstr>     Вероятни нови насоки на развитие на българската икономика (3)       </vt:lpstr>
      <vt:lpstr>     Вероятни нови насоки на развитие на българската икономика (4)       </vt:lpstr>
      <vt:lpstr>        в  Заключение...      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Tassev</dc:creator>
  <cp:lastModifiedBy>user</cp:lastModifiedBy>
  <cp:revision>447</cp:revision>
  <dcterms:created xsi:type="dcterms:W3CDTF">2012-06-19T14:47:09Z</dcterms:created>
  <dcterms:modified xsi:type="dcterms:W3CDTF">2016-01-14T09:39:29Z</dcterms:modified>
</cp:coreProperties>
</file>