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2" r:id="rId1"/>
  </p:sldMasterIdLst>
  <p:notesMasterIdLst>
    <p:notesMasterId r:id="rId46"/>
  </p:notesMasterIdLst>
  <p:sldIdLst>
    <p:sldId id="271" r:id="rId2"/>
    <p:sldId id="421" r:id="rId3"/>
    <p:sldId id="458" r:id="rId4"/>
    <p:sldId id="457" r:id="rId5"/>
    <p:sldId id="456" r:id="rId6"/>
    <p:sldId id="473" r:id="rId7"/>
    <p:sldId id="475" r:id="rId8"/>
    <p:sldId id="435" r:id="rId9"/>
    <p:sldId id="437" r:id="rId10"/>
    <p:sldId id="438" r:id="rId11"/>
    <p:sldId id="439" r:id="rId12"/>
    <p:sldId id="472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76" r:id="rId22"/>
    <p:sldId id="477" r:id="rId23"/>
    <p:sldId id="448" r:id="rId24"/>
    <p:sldId id="449" r:id="rId25"/>
    <p:sldId id="450" r:id="rId26"/>
    <p:sldId id="452" r:id="rId27"/>
    <p:sldId id="453" r:id="rId28"/>
    <p:sldId id="454" r:id="rId29"/>
    <p:sldId id="451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8" r:id="rId43"/>
    <p:sldId id="431" r:id="rId44"/>
    <p:sldId id="285" r:id="rId45"/>
  </p:sldIdLst>
  <p:sldSz cx="9144000" cy="6858000" type="screen4x3"/>
  <p:notesSz cx="6877050" cy="10001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 с тема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 с тема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78102" autoAdjust="0"/>
  </p:normalViewPr>
  <p:slideViewPr>
    <p:cSldViewPr>
      <p:cViewPr varScale="1">
        <p:scale>
          <a:sx n="73" d="100"/>
          <a:sy n="73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ONY%20ARHIV\&#1050;&#1040;&#1050;&#1042;&#1054;%20&#1055;&#1056;&#1040;&#1042;&#1048;&#1052;%20&#1057;%20&#1042;&#1045;&#1048;\&#1058;&#1040;&#1041;&#1051;&#1048;&#1062;&#1048;1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&#1055;&#1088;&#1086;&#1080;&#1079;&#1074;&#1086;&#1076;&#1089;&#1090;&#1074;&#1086;%2092-2010%20&#1085;&#1072;%20&#1077;&#1083;%20&#1077;&#1085;&#1077;&#1088;&#1075;&#1080;&#1103;-test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&#1055;&#1088;&#1086;&#1080;&#1079;&#1074;&#1086;&#1076;&#1089;&#1090;&#1074;&#1086;%2092-2010%20&#1085;&#1072;%20&#1077;&#1083;%20&#1077;&#1085;&#1077;&#1088;&#1075;&#1080;&#1103;-test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&#1055;&#1088;&#1086;&#1080;&#1079;&#1074;&#1086;&#1076;&#1089;&#1090;&#1074;&#1086;%2092-2010%20&#1085;&#1072;%20&#1077;&#1083;%20&#1077;&#1085;&#1077;&#1088;&#1075;&#1080;&#1103;-tes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F:\&#1053;&#1086;&#1074;&#1072;%20&#1087;&#1072;&#1087;&#1082;&#1072;\&#1044;&#1080;&#1085;&#1072;&#1084;&#1080;&#1082;&#1072;%20&#1085;&#1072;%20&#1077;&#1084;&#1080;&#1089;&#1080;&#1080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3;&#1086;&#1074;&#1072;%20&#1087;&#1072;&#1087;&#1082;&#1072;\&#1045;&#1052;&#1048;&#1062;&#1048;&#1048;%20&#1048;%20&#1041;&#1042;&#105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3;&#1086;&#1074;&#1072;%20&#1087;&#1072;&#1087;&#1082;&#1072;\&#1045;&#1052;&#1048;&#1062;&#1048;&#1048;%20&#1048;%20&#1041;&#1042;&#105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ONY\ATALAY\42&#1053;&#1040;&#1056;&#1054;&#1044;&#1053;&#1054;%20&#1057;&#1066;&#1041;&#1056;&#1040;&#1053;&#1048;&#1045;\&#1055;&#1056;&#1045;&#1047;&#1045;&#1053;&#1058;&#1040;&#1062;&#1048;&#1048;\&#1050;&#1085;&#1080;&#1075;&#1072;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ONY%20ARHIV\&#1050;&#1040;&#1050;&#1042;&#1054;%20&#1055;&#1056;&#1040;&#1042;&#1048;&#1052;%20&#1057;%20&#1042;&#1045;&#1048;\&#1058;&#1040;&#1041;&#1051;&#1048;&#1062;&#1048;1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ONY%20ARHIV\&#1050;&#1040;&#1050;&#1042;&#1054;%20&#1055;&#1056;&#1040;&#1042;&#1048;&#1052;%20&#1057;%20&#1042;&#1045;&#1048;\&#1058;&#1040;&#1041;&#1051;&#1048;&#1062;&#1048;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55;&#1088;&#1086;&#1080;&#1079;&#1074;&#1086;&#1076;&#1089;&#1090;&#1074;&#1086;%2092-2010%20&#1085;&#1072;%20&#1077;&#1083;%20&#1077;&#1085;&#1077;&#1088;&#1075;&#1080;&#1103;-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/>
              <a:t>ЕЛЕКТРОЕНЕРГЕТИКАТА </a:t>
            </a:r>
            <a:r>
              <a:rPr lang="bg-BG" dirty="0" smtClean="0"/>
              <a:t>–ДНЕС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(</a:t>
            </a:r>
            <a:r>
              <a:rPr lang="bg-BG" dirty="0"/>
              <a:t>Дял на инсталираната мощност)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Лист2!$D$39:$D$42</c:f>
              <c:strCache>
                <c:ptCount val="4"/>
                <c:pt idx="0">
                  <c:v>АЕЦ</c:v>
                </c:pt>
                <c:pt idx="1">
                  <c:v>ТЕЦ</c:v>
                </c:pt>
                <c:pt idx="2">
                  <c:v>ВЕЦ</c:v>
                </c:pt>
                <c:pt idx="3">
                  <c:v>ВЕИ</c:v>
                </c:pt>
              </c:strCache>
            </c:strRef>
          </c:cat>
          <c:val>
            <c:numRef>
              <c:f>Лист2!$E$39:$E$42</c:f>
              <c:numCache>
                <c:formatCode>0.0%</c:formatCode>
                <c:ptCount val="4"/>
                <c:pt idx="0">
                  <c:v>0.19508388607101054</c:v>
                </c:pt>
                <c:pt idx="1">
                  <c:v>0.41045649629340714</c:v>
                </c:pt>
                <c:pt idx="2">
                  <c:v>0.22883339836129582</c:v>
                </c:pt>
                <c:pt idx="3">
                  <c:v>0.16562621927428767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2-42D0-A23F-F3BFAEC0FD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 b="1"/>
      </a:pPr>
      <a:endParaRPr lang="bg-BG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9651011258409"/>
          <c:y val="4.8607311587028683E-2"/>
          <c:w val="0.75865102853438282"/>
          <c:h val="0.70060971505740965"/>
        </c:manualLayout>
      </c:layout>
      <c:lineChart>
        <c:grouping val="standard"/>
        <c:varyColors val="0"/>
        <c:ser>
          <c:idx val="1"/>
          <c:order val="1"/>
          <c:tx>
            <c:strRef>
              <c:f>Лист4!$B$8</c:f>
              <c:strCache>
                <c:ptCount val="1"/>
                <c:pt idx="0">
                  <c:v>Произведена енергия от АЕЦ за периода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Лист4!$C$8:$W$8</c:f>
              <c:numCache>
                <c:formatCode>#,##0</c:formatCode>
                <c:ptCount val="21"/>
                <c:pt idx="0">
                  <c:v>11552</c:v>
                </c:pt>
                <c:pt idx="1">
                  <c:v>13896</c:v>
                </c:pt>
                <c:pt idx="2">
                  <c:v>15334.5</c:v>
                </c:pt>
                <c:pt idx="3">
                  <c:v>17261.043000000001</c:v>
                </c:pt>
                <c:pt idx="4">
                  <c:v>18081.740000000005</c:v>
                </c:pt>
                <c:pt idx="5">
                  <c:v>17750.575000000001</c:v>
                </c:pt>
                <c:pt idx="6">
                  <c:v>16899.221000000001</c:v>
                </c:pt>
                <c:pt idx="7">
                  <c:v>15814.312</c:v>
                </c:pt>
                <c:pt idx="8">
                  <c:v>18178</c:v>
                </c:pt>
                <c:pt idx="9">
                  <c:v>19552.864482060129</c:v>
                </c:pt>
                <c:pt idx="10">
                  <c:v>20222</c:v>
                </c:pt>
                <c:pt idx="11">
                  <c:v>17278</c:v>
                </c:pt>
                <c:pt idx="12">
                  <c:v>16815</c:v>
                </c:pt>
                <c:pt idx="13">
                  <c:v>18653.099999999897</c:v>
                </c:pt>
                <c:pt idx="14">
                  <c:v>19493</c:v>
                </c:pt>
                <c:pt idx="15">
                  <c:v>14641</c:v>
                </c:pt>
                <c:pt idx="16">
                  <c:v>15765</c:v>
                </c:pt>
                <c:pt idx="17">
                  <c:v>15256</c:v>
                </c:pt>
                <c:pt idx="18">
                  <c:v>15249</c:v>
                </c:pt>
                <c:pt idx="19">
                  <c:v>16314</c:v>
                </c:pt>
                <c:pt idx="20">
                  <c:v>15785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FF-42BD-999A-C5618A5FF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62144"/>
        <c:axId val="84663680"/>
      </c:lineChart>
      <c:lineChart>
        <c:grouping val="standard"/>
        <c:varyColors val="0"/>
        <c:ser>
          <c:idx val="0"/>
          <c:order val="0"/>
          <c:tx>
            <c:strRef>
              <c:f>Лист4!$B$7</c:f>
              <c:strCache>
                <c:ptCount val="1"/>
                <c:pt idx="0">
                  <c:v>Инсталирана мощност в АЕЦ "Козлодуй"(Мвт/год.)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FF-42BD-999A-C5618A5FF730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FF-42BD-999A-C5618A5FF730}"/>
                </c:ext>
              </c:extLst>
            </c:dLbl>
            <c:dLbl>
              <c:idx val="15"/>
              <c:layout>
                <c:manualLayout>
                  <c:x val="-2.2619046982967597E-3"/>
                  <c:y val="8.961448943080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F-42BD-999A-C5618A5FF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B0F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Лист4!$C$7:$W$7</c:f>
              <c:numCache>
                <c:formatCode>#,##0</c:formatCode>
                <c:ptCount val="21"/>
                <c:pt idx="0">
                  <c:v>3760</c:v>
                </c:pt>
                <c:pt idx="1">
                  <c:v>3760</c:v>
                </c:pt>
                <c:pt idx="2">
                  <c:v>3760</c:v>
                </c:pt>
                <c:pt idx="3">
                  <c:v>3760</c:v>
                </c:pt>
                <c:pt idx="4">
                  <c:v>3760</c:v>
                </c:pt>
                <c:pt idx="5">
                  <c:v>3760</c:v>
                </c:pt>
                <c:pt idx="6">
                  <c:v>3760</c:v>
                </c:pt>
                <c:pt idx="7">
                  <c:v>3760</c:v>
                </c:pt>
                <c:pt idx="8">
                  <c:v>3760</c:v>
                </c:pt>
                <c:pt idx="9">
                  <c:v>3760</c:v>
                </c:pt>
                <c:pt idx="10">
                  <c:v>3760</c:v>
                </c:pt>
                <c:pt idx="11">
                  <c:v>2880</c:v>
                </c:pt>
                <c:pt idx="12">
                  <c:v>2880</c:v>
                </c:pt>
                <c:pt idx="13">
                  <c:v>2880</c:v>
                </c:pt>
                <c:pt idx="14">
                  <c:v>2880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FF-42BD-999A-C5618A5FF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84160"/>
        <c:axId val="84682240"/>
      </c:lineChart>
      <c:catAx>
        <c:axId val="846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340000"/>
          <a:lstStyle/>
          <a:p>
            <a:pPr>
              <a:defRPr sz="1400"/>
            </a:pPr>
            <a:endParaRPr lang="bg-BG"/>
          </a:p>
        </c:txPr>
        <c:crossAx val="84663680"/>
        <c:crosses val="autoZero"/>
        <c:auto val="1"/>
        <c:lblAlgn val="ctr"/>
        <c:lblOffset val="100"/>
        <c:noMultiLvlLbl val="0"/>
      </c:catAx>
      <c:valAx>
        <c:axId val="84663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bg-BG" sz="1600"/>
                  <a:t>Гвтч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84662144"/>
        <c:crosses val="autoZero"/>
        <c:crossBetween val="between"/>
      </c:valAx>
      <c:valAx>
        <c:axId val="84682240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bg-BG" sz="1400"/>
                  <a:t>Мвт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84684160"/>
        <c:crosses val="max"/>
        <c:crossBetween val="between"/>
      </c:valAx>
      <c:catAx>
        <c:axId val="8468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46822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7832318771119638E-2"/>
          <c:y val="0.85983664217602063"/>
          <c:w val="0.8465970890533252"/>
          <c:h val="0.1194830910322547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9685039370079"/>
          <c:y val="0.22048827229929593"/>
          <c:w val="0.79024759405074352"/>
          <c:h val="0.64929578247164033"/>
        </c:manualLayout>
      </c:layout>
      <c:lineChart>
        <c:grouping val="standard"/>
        <c:varyColors val="0"/>
        <c:ser>
          <c:idx val="1"/>
          <c:order val="1"/>
          <c:tx>
            <c:strRef>
              <c:f>Лист4!$B$7</c:f>
              <c:strCache>
                <c:ptCount val="1"/>
                <c:pt idx="0">
                  <c:v>Инсталирана мощност в АЕЦ "Козлодуй"(Мвт/год.)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E1-43BD-B010-F0AB262E3A52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E1-43BD-B010-F0AB262E3A52}"/>
                </c:ext>
              </c:extLst>
            </c:dLbl>
            <c:dLbl>
              <c:idx val="15"/>
              <c:layout>
                <c:manualLayout>
                  <c:x val="6.1628277318189709E-3"/>
                  <c:y val="6.65915774014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E1-43BD-B010-F0AB262E3A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Лист4!$C$7:$W$7</c:f>
              <c:numCache>
                <c:formatCode>#,##0</c:formatCode>
                <c:ptCount val="21"/>
                <c:pt idx="0">
                  <c:v>3760</c:v>
                </c:pt>
                <c:pt idx="1">
                  <c:v>3760</c:v>
                </c:pt>
                <c:pt idx="2">
                  <c:v>3760</c:v>
                </c:pt>
                <c:pt idx="3">
                  <c:v>3760</c:v>
                </c:pt>
                <c:pt idx="4">
                  <c:v>3760</c:v>
                </c:pt>
                <c:pt idx="5">
                  <c:v>3760</c:v>
                </c:pt>
                <c:pt idx="6">
                  <c:v>3760</c:v>
                </c:pt>
                <c:pt idx="7">
                  <c:v>3760</c:v>
                </c:pt>
                <c:pt idx="8">
                  <c:v>3760</c:v>
                </c:pt>
                <c:pt idx="9">
                  <c:v>3760</c:v>
                </c:pt>
                <c:pt idx="10">
                  <c:v>3760</c:v>
                </c:pt>
                <c:pt idx="11">
                  <c:v>2880</c:v>
                </c:pt>
                <c:pt idx="12">
                  <c:v>2880</c:v>
                </c:pt>
                <c:pt idx="13">
                  <c:v>2880</c:v>
                </c:pt>
                <c:pt idx="14">
                  <c:v>2880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E1-43BD-B010-F0AB262E3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11296"/>
        <c:axId val="84712832"/>
      </c:lineChart>
      <c:lineChart>
        <c:grouping val="standard"/>
        <c:varyColors val="0"/>
        <c:ser>
          <c:idx val="0"/>
          <c:order val="0"/>
          <c:tx>
            <c:strRef>
              <c:f>Лист4!$B$6</c:f>
              <c:strCache>
                <c:ptCount val="1"/>
                <c:pt idx="0">
                  <c:v>Коеф.на използваемост на централата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E1-43BD-B010-F0AB262E3A52}"/>
                </c:ext>
              </c:extLst>
            </c:dLbl>
            <c:dLbl>
              <c:idx val="16"/>
              <c:layout>
                <c:manualLayout>
                  <c:x val="-4.8283820661977365E-3"/>
                  <c:y val="-4.05172698528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E1-43BD-B010-F0AB262E3A52}"/>
                </c:ext>
              </c:extLst>
            </c:dLbl>
            <c:dLbl>
              <c:idx val="19"/>
              <c:layout>
                <c:manualLayout>
                  <c:x val="-8.0473034436630182E-3"/>
                  <c:y val="-3.575053222314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E1-43BD-B010-F0AB262E3A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Лист4!$C$6:$W$6</c:f>
              <c:numCache>
                <c:formatCode>_(* #,##0.00_);_(* \(#,##0.00\);_(* "-"??_);_(@_)</c:formatCode>
                <c:ptCount val="21"/>
                <c:pt idx="0">
                  <c:v>0.38890385133315686</c:v>
                </c:pt>
                <c:pt idx="1">
                  <c:v>0.46781578238621341</c:v>
                </c:pt>
                <c:pt idx="2">
                  <c:v>0.51624360355508203</c:v>
                </c:pt>
                <c:pt idx="3">
                  <c:v>0.58110163614328592</c:v>
                </c:pt>
                <c:pt idx="4">
                  <c:v>0.60873081066523582</c:v>
                </c:pt>
                <c:pt idx="5">
                  <c:v>0.59758197549151637</c:v>
                </c:pt>
                <c:pt idx="6">
                  <c:v>0.56892071774845165</c:v>
                </c:pt>
                <c:pt idx="7">
                  <c:v>0.53239671424723856</c:v>
                </c:pt>
                <c:pt idx="8">
                  <c:v>0.61197145165634803</c:v>
                </c:pt>
                <c:pt idx="9">
                  <c:v>0.6582569513217077</c:v>
                </c:pt>
                <c:pt idx="10">
                  <c:v>0.68078373283060001</c:v>
                </c:pt>
                <c:pt idx="11">
                  <c:v>0.75940576652601965</c:v>
                </c:pt>
                <c:pt idx="12">
                  <c:v>0.73905590717299574</c:v>
                </c:pt>
                <c:pt idx="13">
                  <c:v>0.81984440928270064</c:v>
                </c:pt>
                <c:pt idx="14">
                  <c:v>0.85675984528833182</c:v>
                </c:pt>
                <c:pt idx="15">
                  <c:v>0.92664556962025313</c:v>
                </c:pt>
                <c:pt idx="16">
                  <c:v>0.99778481012658782</c:v>
                </c:pt>
                <c:pt idx="17">
                  <c:v>0.96556962025316462</c:v>
                </c:pt>
                <c:pt idx="18">
                  <c:v>0.96512658227848636</c:v>
                </c:pt>
                <c:pt idx="19">
                  <c:v>1.0325316455696094</c:v>
                </c:pt>
                <c:pt idx="20">
                  <c:v>0.99905063291139262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E1-43BD-B010-F0AB262E3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28448"/>
        <c:axId val="84726912"/>
      </c:lineChart>
      <c:catAx>
        <c:axId val="8471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580000"/>
          <a:lstStyle/>
          <a:p>
            <a:pPr>
              <a:defRPr/>
            </a:pPr>
            <a:endParaRPr lang="bg-BG"/>
          </a:p>
        </c:txPr>
        <c:crossAx val="84712832"/>
        <c:crosses val="autoZero"/>
        <c:auto val="1"/>
        <c:lblAlgn val="ctr"/>
        <c:lblOffset val="100"/>
        <c:noMultiLvlLbl val="0"/>
      </c:catAx>
      <c:valAx>
        <c:axId val="847128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4711296"/>
        <c:crosses val="autoZero"/>
        <c:crossBetween val="between"/>
      </c:valAx>
      <c:valAx>
        <c:axId val="84726912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crossAx val="84728448"/>
        <c:crosses val="max"/>
        <c:crossBetween val="between"/>
      </c:valAx>
      <c:catAx>
        <c:axId val="8472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472691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9.0616818838851504E-2"/>
          <c:y val="7.8703703703703734E-2"/>
          <c:w val="0.85785889515973512"/>
          <c:h val="0.124001424766618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3840769903735"/>
          <c:y val="6.528944298629337E-2"/>
          <c:w val="0.82119203849519573"/>
          <c:h val="0.6705825313502475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Лист4!$B$5</c:f>
              <c:strCache>
                <c:ptCount val="1"/>
                <c:pt idx="0">
                  <c:v> - АЕЦ</c:v>
                </c:pt>
              </c:strCache>
            </c:strRef>
          </c:tx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Лист4!$C$5:$W$5</c:f>
              <c:numCache>
                <c:formatCode>#,##0</c:formatCode>
                <c:ptCount val="21"/>
                <c:pt idx="0">
                  <c:v>11552</c:v>
                </c:pt>
                <c:pt idx="1">
                  <c:v>13896</c:v>
                </c:pt>
                <c:pt idx="2">
                  <c:v>15334.5</c:v>
                </c:pt>
                <c:pt idx="3">
                  <c:v>17261.043000000001</c:v>
                </c:pt>
                <c:pt idx="4">
                  <c:v>18081.740000000005</c:v>
                </c:pt>
                <c:pt idx="5">
                  <c:v>17750.575000000001</c:v>
                </c:pt>
                <c:pt idx="6">
                  <c:v>16899.221000000001</c:v>
                </c:pt>
                <c:pt idx="7">
                  <c:v>15814.312</c:v>
                </c:pt>
                <c:pt idx="8">
                  <c:v>18178</c:v>
                </c:pt>
                <c:pt idx="9">
                  <c:v>19552.864482060129</c:v>
                </c:pt>
                <c:pt idx="10">
                  <c:v>20222</c:v>
                </c:pt>
                <c:pt idx="11">
                  <c:v>17278</c:v>
                </c:pt>
                <c:pt idx="12">
                  <c:v>16815</c:v>
                </c:pt>
                <c:pt idx="13">
                  <c:v>18653.099999999897</c:v>
                </c:pt>
                <c:pt idx="14">
                  <c:v>19493</c:v>
                </c:pt>
                <c:pt idx="15">
                  <c:v>14641</c:v>
                </c:pt>
                <c:pt idx="16">
                  <c:v>15765</c:v>
                </c:pt>
                <c:pt idx="17">
                  <c:v>15256</c:v>
                </c:pt>
                <c:pt idx="18">
                  <c:v>15249</c:v>
                </c:pt>
                <c:pt idx="19">
                  <c:v>16314</c:v>
                </c:pt>
                <c:pt idx="20">
                  <c:v>15785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5-4AFD-8749-2BFB481E48DD}"/>
            </c:ext>
          </c:extLst>
        </c:ser>
        <c:ser>
          <c:idx val="1"/>
          <c:order val="1"/>
          <c:tx>
            <c:strRef>
              <c:f>Лист4!$B$9</c:f>
              <c:strCache>
                <c:ptCount val="1"/>
                <c:pt idx="0">
                  <c:v> - ТЕЦ </c:v>
                </c:pt>
              </c:strCache>
            </c:strRef>
          </c:tx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Лист4!$C$9:$W$9</c:f>
              <c:numCache>
                <c:formatCode>#,##0</c:formatCode>
                <c:ptCount val="21"/>
                <c:pt idx="0">
                  <c:v>21954</c:v>
                </c:pt>
                <c:pt idx="1">
                  <c:v>22067.3</c:v>
                </c:pt>
                <c:pt idx="2">
                  <c:v>21332.5</c:v>
                </c:pt>
                <c:pt idx="3">
                  <c:v>22235.351999999992</c:v>
                </c:pt>
                <c:pt idx="4">
                  <c:v>21735.645</c:v>
                </c:pt>
                <c:pt idx="5">
                  <c:v>22148.893</c:v>
                </c:pt>
                <c:pt idx="6">
                  <c:v>21496.425999999999</c:v>
                </c:pt>
                <c:pt idx="7">
                  <c:v>19472.12</c:v>
                </c:pt>
                <c:pt idx="8">
                  <c:v>19791</c:v>
                </c:pt>
                <c:pt idx="9">
                  <c:v>22200.392989</c:v>
                </c:pt>
                <c:pt idx="10">
                  <c:v>19737.523999999998</c:v>
                </c:pt>
                <c:pt idx="11">
                  <c:v>21972</c:v>
                </c:pt>
                <c:pt idx="12">
                  <c:v>21384</c:v>
                </c:pt>
                <c:pt idx="13">
                  <c:v>20834.599999999897</c:v>
                </c:pt>
                <c:pt idx="14">
                  <c:v>21694</c:v>
                </c:pt>
                <c:pt idx="15">
                  <c:v>25304</c:v>
                </c:pt>
                <c:pt idx="16">
                  <c:v>25773</c:v>
                </c:pt>
                <c:pt idx="17">
                  <c:v>23543</c:v>
                </c:pt>
                <c:pt idx="18">
                  <c:v>24946</c:v>
                </c:pt>
                <c:pt idx="19">
                  <c:v>29648</c:v>
                </c:pt>
                <c:pt idx="20">
                  <c:v>25306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5-4AFD-8749-2BFB481E4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73504"/>
        <c:axId val="84783488"/>
      </c:lineChart>
      <c:catAx>
        <c:axId val="847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84783488"/>
        <c:crosses val="autoZero"/>
        <c:auto val="1"/>
        <c:lblAlgn val="ctr"/>
        <c:lblOffset val="100"/>
        <c:noMultiLvlLbl val="0"/>
      </c:catAx>
      <c:valAx>
        <c:axId val="84783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477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102295512138871"/>
          <c:y val="0.86548956837443303"/>
          <c:w val="0.79018151422328764"/>
          <c:h val="7.35432688549009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bg-BG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6911544245315881E-3"/>
                  <c:y val="-9.308379315878484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C2-4CEA-9278-240748A178ED}"/>
                </c:ext>
              </c:extLst>
            </c:dLbl>
            <c:dLbl>
              <c:idx val="1"/>
              <c:layout>
                <c:manualLayout>
                  <c:x val="0"/>
                  <c:y val="-0.10778123418385629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C2-4CEA-9278-240748A178ED}"/>
                </c:ext>
              </c:extLst>
            </c:dLbl>
            <c:dLbl>
              <c:idx val="2"/>
              <c:layout>
                <c:manualLayout>
                  <c:x val="0"/>
                  <c:y val="-0.10778123418385629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C2-4CEA-9278-240748A178ED}"/>
                </c:ext>
              </c:extLst>
            </c:dLbl>
            <c:dLbl>
              <c:idx val="3"/>
              <c:layout>
                <c:manualLayout>
                  <c:x val="0"/>
                  <c:y val="-6.8588058116999348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C2-4CEA-9278-240748A17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Лист6!$A$13:$A$16</c:f>
              <c:strCache>
                <c:ptCount val="4"/>
                <c:pt idx="0">
                  <c:v> - АЕЦ</c:v>
                </c:pt>
                <c:pt idx="1">
                  <c:v> - ТЕЦ </c:v>
                </c:pt>
                <c:pt idx="2">
                  <c:v> -  ВЕЦ и ПАВЕЦ</c:v>
                </c:pt>
                <c:pt idx="3">
                  <c:v>ОБЩО</c:v>
                </c:pt>
              </c:strCache>
            </c:strRef>
          </c:cat>
          <c:val>
            <c:numRef>
              <c:f>Лист6!$B$13:$B$16</c:f>
              <c:numCache>
                <c:formatCode>#,##0</c:formatCode>
                <c:ptCount val="4"/>
                <c:pt idx="0">
                  <c:v>349791.35548206122</c:v>
                </c:pt>
                <c:pt idx="1">
                  <c:v>474575.75298899994</c:v>
                </c:pt>
                <c:pt idx="2">
                  <c:v>70602.479159580427</c:v>
                </c:pt>
                <c:pt idx="3">
                  <c:v>894969.5876306399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C2-4CEA-9278-240748A17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066880"/>
        <c:axId val="83068416"/>
        <c:axId val="0"/>
      </c:bar3DChart>
      <c:catAx>
        <c:axId val="8306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068416"/>
        <c:crosses val="autoZero"/>
        <c:auto val="1"/>
        <c:lblAlgn val="ctr"/>
        <c:lblOffset val="100"/>
        <c:noMultiLvlLbl val="0"/>
      </c:catAx>
      <c:valAx>
        <c:axId val="83068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306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05774278215223"/>
          <c:y val="7.4548702245552642E-2"/>
          <c:w val="0.879276902887139"/>
          <c:h val="0.7761151210265383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3832885670655442E-2"/>
                  <c:y val="-0.12597806592918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8-442D-8249-DA77CA0793B1}"/>
                </c:ext>
              </c:extLst>
            </c:dLbl>
            <c:dLbl>
              <c:idx val="1"/>
              <c:layout>
                <c:manualLayout>
                  <c:x val="-3.4582214176638332E-3"/>
                  <c:y val="-0.12597806592918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8-442D-8249-DA77CA0793B1}"/>
                </c:ext>
              </c:extLst>
            </c:dLbl>
            <c:dLbl>
              <c:idx val="2"/>
              <c:layout>
                <c:manualLayout>
                  <c:x val="-6.9164428353277203E-3"/>
                  <c:y val="-9.0704207469011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8-442D-8249-DA77CA0793B1}"/>
                </c:ext>
              </c:extLst>
            </c:dLbl>
            <c:dLbl>
              <c:idx val="3"/>
              <c:layout>
                <c:manualLayout>
                  <c:x val="0"/>
                  <c:y val="-9.0704207469011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8-442D-8249-DA77CA079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Лист6!$A$19:$A$22</c:f>
              <c:strCache>
                <c:ptCount val="4"/>
                <c:pt idx="0">
                  <c:v> - АЕЦ</c:v>
                </c:pt>
                <c:pt idx="1">
                  <c:v> - ТЕЦ </c:v>
                </c:pt>
                <c:pt idx="2">
                  <c:v> -  ВЕЦ и ПАВЕЦ</c:v>
                </c:pt>
                <c:pt idx="3">
                  <c:v>ОБЩО</c:v>
                </c:pt>
              </c:strCache>
            </c:strRef>
          </c:cat>
          <c:val>
            <c:numRef>
              <c:f>Лист6!$B$19:$B$22</c:f>
              <c:numCache>
                <c:formatCode>0.0%</c:formatCode>
                <c:ptCount val="4"/>
                <c:pt idx="0">
                  <c:v>0.39084161106312532</c:v>
                </c:pt>
                <c:pt idx="1">
                  <c:v>0.53027025671945061</c:v>
                </c:pt>
                <c:pt idx="2">
                  <c:v>7.8888132217424731E-2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88-442D-8249-DA77CA079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616320"/>
        <c:axId val="84617856"/>
        <c:axId val="0"/>
      </c:bar3DChart>
      <c:catAx>
        <c:axId val="8461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617856"/>
        <c:crosses val="autoZero"/>
        <c:auto val="1"/>
        <c:lblAlgn val="ctr"/>
        <c:lblOffset val="100"/>
        <c:noMultiLvlLbl val="0"/>
      </c:catAx>
      <c:valAx>
        <c:axId val="846178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461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Динамика на емисите СО2(период 1959 г.-2011г.)</a:t>
            </a:r>
          </a:p>
        </c:rich>
      </c:tx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cat>
            <c:numRef>
              <c:f>Лист1!$D$4:$D$56</c:f>
              <c:numCache>
                <c:formatCode>General</c:formatCode>
                <c:ptCount val="53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  <c:pt idx="51">
                  <c:v>2010</c:v>
                </c:pt>
                <c:pt idx="52">
                  <c:v>2011</c:v>
                </c:pt>
              </c:numCache>
            </c:numRef>
          </c:cat>
          <c:val>
            <c:numRef>
              <c:f>Лист1!$F$4:$F$56</c:f>
              <c:numCache>
                <c:formatCode>General</c:formatCode>
                <c:ptCount val="53"/>
                <c:pt idx="0">
                  <c:v>19660.189999999897</c:v>
                </c:pt>
                <c:pt idx="1">
                  <c:v>22313.599999999897</c:v>
                </c:pt>
                <c:pt idx="2">
                  <c:v>25994.609999999841</c:v>
                </c:pt>
                <c:pt idx="3">
                  <c:v>30761.940000000021</c:v>
                </c:pt>
                <c:pt idx="4">
                  <c:v>34439.279999999999</c:v>
                </c:pt>
                <c:pt idx="5">
                  <c:v>42898.63</c:v>
                </c:pt>
                <c:pt idx="6">
                  <c:v>46355.77</c:v>
                </c:pt>
                <c:pt idx="7">
                  <c:v>48807.33</c:v>
                </c:pt>
                <c:pt idx="8">
                  <c:v>55211.48</c:v>
                </c:pt>
                <c:pt idx="9">
                  <c:v>59575.11</c:v>
                </c:pt>
                <c:pt idx="10">
                  <c:v>66430.670000000027</c:v>
                </c:pt>
                <c:pt idx="11">
                  <c:v>61289</c:v>
                </c:pt>
                <c:pt idx="12">
                  <c:v>64353.450000000012</c:v>
                </c:pt>
                <c:pt idx="13">
                  <c:v>66225.149999999994</c:v>
                </c:pt>
                <c:pt idx="14">
                  <c:v>68882.23</c:v>
                </c:pt>
                <c:pt idx="15">
                  <c:v>71319.11</c:v>
                </c:pt>
                <c:pt idx="16">
                  <c:v>73121.08</c:v>
                </c:pt>
                <c:pt idx="17">
                  <c:v>73176.13</c:v>
                </c:pt>
                <c:pt idx="18">
                  <c:v>76031.39</c:v>
                </c:pt>
                <c:pt idx="19">
                  <c:v>81477.670000000027</c:v>
                </c:pt>
                <c:pt idx="20">
                  <c:v>79216.95</c:v>
                </c:pt>
                <c:pt idx="21">
                  <c:v>77550.77</c:v>
                </c:pt>
                <c:pt idx="22">
                  <c:v>80409.7</c:v>
                </c:pt>
                <c:pt idx="23">
                  <c:v>90204.93</c:v>
                </c:pt>
                <c:pt idx="24">
                  <c:v>90439.81</c:v>
                </c:pt>
                <c:pt idx="25">
                  <c:v>87437.75</c:v>
                </c:pt>
                <c:pt idx="26">
                  <c:v>89614.06</c:v>
                </c:pt>
                <c:pt idx="27">
                  <c:v>91603.199999999997</c:v>
                </c:pt>
                <c:pt idx="28">
                  <c:v>91709.63</c:v>
                </c:pt>
                <c:pt idx="29">
                  <c:v>87360.680000000022</c:v>
                </c:pt>
                <c:pt idx="30">
                  <c:v>86810.180000000022</c:v>
                </c:pt>
                <c:pt idx="31">
                  <c:v>75825.870000000024</c:v>
                </c:pt>
                <c:pt idx="32">
                  <c:v>58224.55</c:v>
                </c:pt>
                <c:pt idx="33">
                  <c:v>54503.17</c:v>
                </c:pt>
                <c:pt idx="34">
                  <c:v>68133.55</c:v>
                </c:pt>
                <c:pt idx="35">
                  <c:v>54389.4</c:v>
                </c:pt>
                <c:pt idx="36">
                  <c:v>58052.06</c:v>
                </c:pt>
                <c:pt idx="37">
                  <c:v>56606.080000000002</c:v>
                </c:pt>
                <c:pt idx="38">
                  <c:v>51658.92</c:v>
                </c:pt>
                <c:pt idx="39">
                  <c:v>49038.54</c:v>
                </c:pt>
                <c:pt idx="40">
                  <c:v>44017.98</c:v>
                </c:pt>
                <c:pt idx="41">
                  <c:v>43566.57</c:v>
                </c:pt>
                <c:pt idx="42">
                  <c:v>46491.56</c:v>
                </c:pt>
                <c:pt idx="43">
                  <c:v>44671.24</c:v>
                </c:pt>
                <c:pt idx="44">
                  <c:v>47346.67</c:v>
                </c:pt>
                <c:pt idx="45">
                  <c:v>46825.53</c:v>
                </c:pt>
                <c:pt idx="46">
                  <c:v>47948.55</c:v>
                </c:pt>
                <c:pt idx="47">
                  <c:v>48983.49</c:v>
                </c:pt>
                <c:pt idx="48">
                  <c:v>52855.340000000011</c:v>
                </c:pt>
                <c:pt idx="49">
                  <c:v>50833.17</c:v>
                </c:pt>
                <c:pt idx="50">
                  <c:v>42839.91</c:v>
                </c:pt>
                <c:pt idx="51">
                  <c:v>43722.546513057212</c:v>
                </c:pt>
                <c:pt idx="52">
                  <c:v>50171.333831249212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E-4E85-81E7-BD47165A2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38496"/>
        <c:axId val="86540288"/>
      </c:areaChart>
      <c:catAx>
        <c:axId val="8653849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540288"/>
        <c:crosses val="autoZero"/>
        <c:auto val="1"/>
        <c:lblAlgn val="ctr"/>
        <c:lblOffset val="100"/>
        <c:noMultiLvlLbl val="0"/>
      </c:catAx>
      <c:valAx>
        <c:axId val="8654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хил.т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538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75897283622184E-2"/>
          <c:y val="0.1637427065065907"/>
          <c:w val="0.89378640931139086"/>
          <c:h val="0.7468203251678083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БВП(преизчислен на база цени 2005г.)</c:v>
                </c:pt>
              </c:strCache>
            </c:strRef>
          </c:tx>
          <c:spPr>
            <a:gradFill>
              <a:gsLst>
                <a:gs pos="100000">
                  <a:schemeClr val="accent4">
                    <a:shade val="76000"/>
                  </a:schemeClr>
                </a:gs>
                <a:gs pos="0">
                  <a:schemeClr val="accent4">
                    <a:shade val="76000"/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Лист1!$B$11:$Z$11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Лист1!$B$15:$Z$15</c:f>
              <c:numCache>
                <c:formatCode>0%</c:formatCode>
                <c:ptCount val="25"/>
                <c:pt idx="0">
                  <c:v>1</c:v>
                </c:pt>
                <c:pt idx="1">
                  <c:v>0.99727682123210126</c:v>
                </c:pt>
                <c:pt idx="2">
                  <c:v>0.90697643682560469</c:v>
                </c:pt>
                <c:pt idx="3">
                  <c:v>0.83055364123851361</c:v>
                </c:pt>
                <c:pt idx="4">
                  <c:v>0.77010982148253981</c:v>
                </c:pt>
                <c:pt idx="5">
                  <c:v>0.75863102206621102</c:v>
                </c:pt>
                <c:pt idx="6">
                  <c:v>0.77228685022009846</c:v>
                </c:pt>
                <c:pt idx="7">
                  <c:v>0.79460281966531465</c:v>
                </c:pt>
                <c:pt idx="8">
                  <c:v>0.71991015461677565</c:v>
                </c:pt>
                <c:pt idx="9">
                  <c:v>0.71383030516824553</c:v>
                </c:pt>
                <c:pt idx="10">
                  <c:v>0.74853219809459171</c:v>
                </c:pt>
                <c:pt idx="11">
                  <c:v>0.76323440466523462</c:v>
                </c:pt>
                <c:pt idx="12">
                  <c:v>0.80693694515314152</c:v>
                </c:pt>
                <c:pt idx="13">
                  <c:v>0.84043639837313322</c:v>
                </c:pt>
                <c:pt idx="14">
                  <c:v>0.87951832941615338</c:v>
                </c:pt>
                <c:pt idx="15">
                  <c:v>0.92793908839738715</c:v>
                </c:pt>
                <c:pt idx="16">
                  <c:v>0.99055911487267057</c:v>
                </c:pt>
                <c:pt idx="17">
                  <c:v>1.0535419208725527</c:v>
                </c:pt>
                <c:pt idx="18">
                  <c:v>1.1221340969843188</c:v>
                </c:pt>
                <c:pt idx="19">
                  <c:v>1.1944921663835593</c:v>
                </c:pt>
                <c:pt idx="20">
                  <c:v>1.2684383169337021</c:v>
                </c:pt>
                <c:pt idx="21">
                  <c:v>1.1989734964719361</c:v>
                </c:pt>
                <c:pt idx="22">
                  <c:v>1.2036824264937813</c:v>
                </c:pt>
                <c:pt idx="23">
                  <c:v>1.2258413251579232</c:v>
                </c:pt>
                <c:pt idx="24">
                  <c:v>1.235347251263077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9-458A-B6FD-FB0ED5E040A3}"/>
            </c:ext>
          </c:extLst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Емисии СО2 в енергетиката</c:v>
                </c:pt>
              </c:strCache>
            </c:strRef>
          </c:tx>
          <c:spPr>
            <a:gradFill>
              <a:gsLst>
                <a:gs pos="100000">
                  <a:schemeClr val="accent4">
                    <a:tint val="77000"/>
                  </a:schemeClr>
                </a:gs>
                <a:gs pos="0">
                  <a:schemeClr val="accent4">
                    <a:tint val="77000"/>
                    <a:lumMod val="75000"/>
                  </a:schemeClr>
                </a:gs>
              </a:gsLst>
              <a:lin ang="0" scaled="1"/>
            </a:gradFill>
            <a:ln w="76200">
              <a:solidFill>
                <a:srgbClr val="FFC000"/>
              </a:solidFill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Лист1!$B$11:$Z$11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Лист1!$B$16:$Z$16</c:f>
              <c:numCache>
                <c:formatCode>0%</c:formatCode>
                <c:ptCount val="25"/>
                <c:pt idx="0">
                  <c:v>1</c:v>
                </c:pt>
                <c:pt idx="1">
                  <c:v>0.99369853806083064</c:v>
                </c:pt>
                <c:pt idx="2">
                  <c:v>0.86796336750125958</c:v>
                </c:pt>
                <c:pt idx="3">
                  <c:v>0.6664846244328686</c:v>
                </c:pt>
                <c:pt idx="4">
                  <c:v>0.62388674172407999</c:v>
                </c:pt>
                <c:pt idx="5">
                  <c:v>0.77991093933792655</c:v>
                </c:pt>
                <c:pt idx="6">
                  <c:v>0.62258443958998921</c:v>
                </c:pt>
                <c:pt idx="7">
                  <c:v>0.66451016635860005</c:v>
                </c:pt>
                <c:pt idx="8">
                  <c:v>0.64795832633171391</c:v>
                </c:pt>
                <c:pt idx="9">
                  <c:v>0.59132918837170156</c:v>
                </c:pt>
                <c:pt idx="10">
                  <c:v>0.56133422954125356</c:v>
                </c:pt>
                <c:pt idx="11">
                  <c:v>0.50386489665602463</c:v>
                </c:pt>
                <c:pt idx="12">
                  <c:v>0.49869769786590734</c:v>
                </c:pt>
                <c:pt idx="13">
                  <c:v>0.53217946563602769</c:v>
                </c:pt>
                <c:pt idx="14">
                  <c:v>0.51134263149050585</c:v>
                </c:pt>
                <c:pt idx="15">
                  <c:v>0.54196773651487784</c:v>
                </c:pt>
                <c:pt idx="16">
                  <c:v>0.53600235254579065</c:v>
                </c:pt>
                <c:pt idx="17">
                  <c:v>0.54885733490169719</c:v>
                </c:pt>
                <c:pt idx="18">
                  <c:v>0.56070408334733668</c:v>
                </c:pt>
                <c:pt idx="19">
                  <c:v>0.60502436565283169</c:v>
                </c:pt>
                <c:pt idx="20">
                  <c:v>0.58187699546294125</c:v>
                </c:pt>
                <c:pt idx="21">
                  <c:v>0.49037976810620443</c:v>
                </c:pt>
                <c:pt idx="22">
                  <c:v>0.50048312940164985</c:v>
                </c:pt>
                <c:pt idx="23">
                  <c:v>0.57430109096276649</c:v>
                </c:pt>
                <c:pt idx="24">
                  <c:v>0.56108766552641309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E9-458A-B6FD-FB0ED5E04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86565632"/>
        <c:axId val="86567168"/>
      </c:areaChart>
      <c:catAx>
        <c:axId val="8656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567168"/>
        <c:crosses val="autoZero"/>
        <c:auto val="1"/>
        <c:lblAlgn val="ctr"/>
        <c:lblOffset val="100"/>
        <c:noMultiLvlLbl val="0"/>
      </c:catAx>
      <c:valAx>
        <c:axId val="865671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565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Индекс  "емисии/БВП"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 w="57150">
              <a:solidFill>
                <a:srgbClr val="FFFF00"/>
              </a:solidFill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numRef>
              <c:f>Лист1!$B$11:$Z$11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Лист1!$B$14:$Z$14</c:f>
              <c:numCache>
                <c:formatCode>0.00</c:formatCode>
                <c:ptCount val="25"/>
                <c:pt idx="0">
                  <c:v>2.0235388813014432</c:v>
                </c:pt>
                <c:pt idx="1">
                  <c:v>2.0162783143542589</c:v>
                </c:pt>
                <c:pt idx="2">
                  <c:v>1.936497521182946</c:v>
                </c:pt>
                <c:pt idx="3">
                  <c:v>1.6238054766918861</c:v>
                </c:pt>
                <c:pt idx="4">
                  <c:v>1.6393234369830281</c:v>
                </c:pt>
                <c:pt idx="5">
                  <c:v>2.0802999927478352</c:v>
                </c:pt>
                <c:pt idx="6">
                  <c:v>1.6312900058372792</c:v>
                </c:pt>
                <c:pt idx="7">
                  <c:v>1.6922443834431187</c:v>
                </c:pt>
                <c:pt idx="8">
                  <c:v>1.8212951413265941</c:v>
                </c:pt>
                <c:pt idx="9">
                  <c:v>1.6762773948586176</c:v>
                </c:pt>
                <c:pt idx="10">
                  <c:v>1.5174786626059831</c:v>
                </c:pt>
                <c:pt idx="11">
                  <c:v>1.3358808291059607</c:v>
                </c:pt>
                <c:pt idx="12">
                  <c:v>1.2505737749504733</c:v>
                </c:pt>
                <c:pt idx="13">
                  <c:v>1.2813412682140846</c:v>
                </c:pt>
                <c:pt idx="14">
                  <c:v>1.1764640506979498</c:v>
                </c:pt>
                <c:pt idx="15">
                  <c:v>1.1818585949890621</c:v>
                </c:pt>
                <c:pt idx="16">
                  <c:v>1.0949589828213941</c:v>
                </c:pt>
                <c:pt idx="17">
                  <c:v>1.0541907592449804</c:v>
                </c:pt>
                <c:pt idx="18">
                  <c:v>1.0111149073956558</c:v>
                </c:pt>
                <c:pt idx="19">
                  <c:v>1.0249463014394629</c:v>
                </c:pt>
                <c:pt idx="20">
                  <c:v>0.92826801960734751</c:v>
                </c:pt>
                <c:pt idx="21">
                  <c:v>0.82762674094664457</c:v>
                </c:pt>
                <c:pt idx="22">
                  <c:v>0.84137397829236149</c:v>
                </c:pt>
                <c:pt idx="23">
                  <c:v>0.94801877150556868</c:v>
                </c:pt>
                <c:pt idx="24">
                  <c:v>0.91907980193461825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1-4342-81EC-FF0850FFB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36704"/>
        <c:axId val="86138240"/>
      </c:areaChart>
      <c:catAx>
        <c:axId val="861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138240"/>
        <c:crosses val="autoZero"/>
        <c:auto val="1"/>
        <c:lblAlgn val="ctr"/>
        <c:lblOffset val="100"/>
        <c:noMultiLvlLbl val="0"/>
      </c:catAx>
      <c:valAx>
        <c:axId val="861382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136704"/>
        <c:crosses val="autoZero"/>
        <c:crossBetween val="midCat"/>
      </c:valAx>
      <c:spPr>
        <a:solidFill>
          <a:schemeClr val="dk1">
            <a:tint val="9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dk1"/>
    </a:solidFill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4527089582638"/>
          <c:y val="0.16920948533105082"/>
          <c:w val="0.84497620120398143"/>
          <c:h val="0.52859228473831543"/>
        </c:manualLayout>
      </c:layout>
      <c:areaChart>
        <c:grouping val="stacked"/>
        <c:varyColors val="0"/>
        <c:ser>
          <c:idx val="0"/>
          <c:order val="0"/>
          <c:tx>
            <c:strRef>
              <c:f>Лист4!$B$31</c:f>
              <c:strCache>
                <c:ptCount val="1"/>
                <c:pt idx="0">
                  <c:v>Еквивалент на спестени емисии СО2  от  АЕЦ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Лист4!$C$31:$W$31</c:f>
              <c:numCache>
                <c:formatCode>#,##0</c:formatCode>
                <c:ptCount val="21"/>
                <c:pt idx="0">
                  <c:v>13977.92</c:v>
                </c:pt>
                <c:pt idx="1">
                  <c:v>16814.16</c:v>
                </c:pt>
                <c:pt idx="2">
                  <c:v>18554.744999999999</c:v>
                </c:pt>
                <c:pt idx="3">
                  <c:v>20885.86203</c:v>
                </c:pt>
                <c:pt idx="4">
                  <c:v>21878.905400000021</c:v>
                </c:pt>
                <c:pt idx="5">
                  <c:v>21478.195749999992</c:v>
                </c:pt>
                <c:pt idx="6">
                  <c:v>20448.057410000001</c:v>
                </c:pt>
                <c:pt idx="7">
                  <c:v>19135.31751999984</c:v>
                </c:pt>
                <c:pt idx="8">
                  <c:v>21995.38</c:v>
                </c:pt>
                <c:pt idx="9">
                  <c:v>23658.966023292814</c:v>
                </c:pt>
                <c:pt idx="10">
                  <c:v>24468.62</c:v>
                </c:pt>
                <c:pt idx="11">
                  <c:v>20906.38</c:v>
                </c:pt>
                <c:pt idx="12">
                  <c:v>20346.149999999896</c:v>
                </c:pt>
                <c:pt idx="13">
                  <c:v>22570.250999999997</c:v>
                </c:pt>
                <c:pt idx="14">
                  <c:v>23586.53</c:v>
                </c:pt>
                <c:pt idx="15">
                  <c:v>17715.609999999841</c:v>
                </c:pt>
                <c:pt idx="16">
                  <c:v>19075.649999999896</c:v>
                </c:pt>
                <c:pt idx="17">
                  <c:v>18459.759999999897</c:v>
                </c:pt>
                <c:pt idx="18">
                  <c:v>18451.29</c:v>
                </c:pt>
                <c:pt idx="19">
                  <c:v>19739.939999999897</c:v>
                </c:pt>
                <c:pt idx="20">
                  <c:v>19099.849999999897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D-41D5-A848-999512C7CD1D}"/>
            </c:ext>
          </c:extLst>
        </c:ser>
        <c:ser>
          <c:idx val="1"/>
          <c:order val="1"/>
          <c:tx>
            <c:strRef>
              <c:f>Лист4!$B$32</c:f>
              <c:strCache>
                <c:ptCount val="1"/>
                <c:pt idx="0">
                  <c:v>Емисии СО2  , генерирани от ТЕЦ</c:v>
                </c:pt>
              </c:strCache>
            </c:strRef>
          </c:tx>
          <c:spPr>
            <a:pattFill prst="ltUp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Лист4!$C$32:$W$32</c:f>
              <c:numCache>
                <c:formatCode>#,##0</c:formatCode>
                <c:ptCount val="21"/>
                <c:pt idx="0">
                  <c:v>26564.34</c:v>
                </c:pt>
                <c:pt idx="1">
                  <c:v>26701.432999999997</c:v>
                </c:pt>
                <c:pt idx="2">
                  <c:v>25812.325000000001</c:v>
                </c:pt>
                <c:pt idx="3">
                  <c:v>26904.775919999996</c:v>
                </c:pt>
                <c:pt idx="4">
                  <c:v>26300.13044999984</c:v>
                </c:pt>
                <c:pt idx="5">
                  <c:v>26800.160529999896</c:v>
                </c:pt>
                <c:pt idx="6">
                  <c:v>26010.675459999897</c:v>
                </c:pt>
                <c:pt idx="7">
                  <c:v>23561.265200000005</c:v>
                </c:pt>
                <c:pt idx="8">
                  <c:v>23947.109999999841</c:v>
                </c:pt>
                <c:pt idx="9">
                  <c:v>26862.475516689996</c:v>
                </c:pt>
                <c:pt idx="10">
                  <c:v>23882.404039999998</c:v>
                </c:pt>
                <c:pt idx="11">
                  <c:v>26586.12</c:v>
                </c:pt>
                <c:pt idx="12">
                  <c:v>25874.639999999788</c:v>
                </c:pt>
                <c:pt idx="13">
                  <c:v>25209.865999999998</c:v>
                </c:pt>
                <c:pt idx="14">
                  <c:v>26249.739999999896</c:v>
                </c:pt>
                <c:pt idx="15">
                  <c:v>30617.84</c:v>
                </c:pt>
                <c:pt idx="16">
                  <c:v>31185.329999999896</c:v>
                </c:pt>
                <c:pt idx="17">
                  <c:v>28487.03</c:v>
                </c:pt>
                <c:pt idx="18">
                  <c:v>30184.66</c:v>
                </c:pt>
                <c:pt idx="19">
                  <c:v>35874.080000000002</c:v>
                </c:pt>
                <c:pt idx="20">
                  <c:v>30620.260000000009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D-41D5-A848-999512C7CD1D}"/>
            </c:ext>
          </c:extLst>
        </c:ser>
        <c:ser>
          <c:idx val="2"/>
          <c:order val="2"/>
          <c:tx>
            <c:strRef>
              <c:f>Лист4!$B$33</c:f>
              <c:strCache>
                <c:ptCount val="1"/>
                <c:pt idx="0">
                  <c:v>Размер недокомпенсирани емисии</c:v>
                </c:pt>
              </c:strCache>
            </c:strRef>
          </c:tx>
          <c:spPr>
            <a:pattFill prst="lt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Лист4!$C$33:$W$33</c:f>
              <c:numCache>
                <c:formatCode>#,##0</c:formatCode>
                <c:ptCount val="21"/>
                <c:pt idx="0">
                  <c:v>12586.42</c:v>
                </c:pt>
                <c:pt idx="1">
                  <c:v>9887.272999999981</c:v>
                </c:pt>
                <c:pt idx="2">
                  <c:v>7257.5800000000017</c:v>
                </c:pt>
                <c:pt idx="3">
                  <c:v>6018.9138899999962</c:v>
                </c:pt>
                <c:pt idx="4">
                  <c:v>4421.2250500000009</c:v>
                </c:pt>
                <c:pt idx="5">
                  <c:v>5321.9647799999993</c:v>
                </c:pt>
                <c:pt idx="6">
                  <c:v>5562.61805</c:v>
                </c:pt>
                <c:pt idx="7">
                  <c:v>4425.9476799999984</c:v>
                </c:pt>
                <c:pt idx="8">
                  <c:v>1951.73</c:v>
                </c:pt>
                <c:pt idx="9">
                  <c:v>3203.509493397396</c:v>
                </c:pt>
                <c:pt idx="10">
                  <c:v>-586.21596000000159</c:v>
                </c:pt>
                <c:pt idx="11">
                  <c:v>5679.74</c:v>
                </c:pt>
                <c:pt idx="12">
                  <c:v>5528.4900000000016</c:v>
                </c:pt>
                <c:pt idx="13">
                  <c:v>2639.6150000000016</c:v>
                </c:pt>
                <c:pt idx="14">
                  <c:v>2663.2099999999987</c:v>
                </c:pt>
                <c:pt idx="15">
                  <c:v>12902.23000000001</c:v>
                </c:pt>
                <c:pt idx="16">
                  <c:v>12109.68</c:v>
                </c:pt>
                <c:pt idx="17">
                  <c:v>10027.27</c:v>
                </c:pt>
                <c:pt idx="18">
                  <c:v>11733.369999999872</c:v>
                </c:pt>
                <c:pt idx="19">
                  <c:v>16134.14000000001</c:v>
                </c:pt>
                <c:pt idx="20">
                  <c:v>11520.41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D-41D5-A848-999512C7C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78816"/>
        <c:axId val="86586112"/>
      </c:areaChart>
      <c:catAx>
        <c:axId val="8617881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1197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586112"/>
        <c:crosses val="autoZero"/>
        <c:auto val="1"/>
        <c:lblAlgn val="ctr"/>
        <c:lblOffset val="100"/>
        <c:noMultiLvlLbl val="0"/>
      </c:catAx>
      <c:valAx>
        <c:axId val="8658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хил.тона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178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1946713523058845E-2"/>
          <c:y val="0"/>
          <c:w val="0.88527687956698753"/>
          <c:h val="0.13667847547455603"/>
        </c:manualLayout>
      </c:layout>
      <c:overlay val="0"/>
      <c:spPr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95657098158065"/>
          <c:y val="3.458838531049608E-2"/>
          <c:w val="0.86553705192866026"/>
          <c:h val="0.77777310320916115"/>
        </c:manualLayout>
      </c:layout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Лист4!$B$36:$B$38</c:f>
              <c:strCache>
                <c:ptCount val="3"/>
                <c:pt idx="0">
                  <c:v>Еквивалент на спестени емисии СО2  от  АЕЦ(хил.т.)</c:v>
                </c:pt>
                <c:pt idx="1">
                  <c:v>Емисии СО2  , генерирани от ТЕЦ(хил.т.)</c:v>
                </c:pt>
                <c:pt idx="2">
                  <c:v>Размер недокомпенсирани емисии(хил.т)</c:v>
                </c:pt>
              </c:strCache>
            </c:strRef>
          </c:cat>
          <c:val>
            <c:numRef>
              <c:f>Лист4!$C$36:$C$38</c:f>
              <c:numCache>
                <c:formatCode>#,##0</c:formatCode>
                <c:ptCount val="3"/>
                <c:pt idx="0">
                  <c:v>423247.54013329255</c:v>
                </c:pt>
                <c:pt idx="1">
                  <c:v>574236.66111669003</c:v>
                </c:pt>
                <c:pt idx="2">
                  <c:v>150989.12098339741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0-48C9-8D38-3F62EFDB0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cylinder"/>
        <c:axId val="86592512"/>
        <c:axId val="86610688"/>
        <c:axId val="0"/>
      </c:bar3DChart>
      <c:catAx>
        <c:axId val="8659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blipFill>
            <a:blip xmlns:r="http://schemas.openxmlformats.org/officeDocument/2006/relationships" r:embed="rId3"/>
            <a:tile tx="0" ty="0" sx="100000" sy="100000" flip="none" algn="tl"/>
          </a:blip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610688"/>
        <c:crosses val="autoZero"/>
        <c:auto val="1"/>
        <c:lblAlgn val="ctr"/>
        <c:lblOffset val="100"/>
        <c:noMultiLvlLbl val="0"/>
      </c:catAx>
      <c:valAx>
        <c:axId val="866106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59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bg-BG" sz="2000"/>
              <a:t>ОПТИМАЛНИЯТ МОДЕЛ НА ЕЛЕКТРОЕНЕРГЙНАТА СИСТЕМА В РАЗДЕЛ "ГЕНЕРАЦИЯ“ - (МОДЕЛ   "ТАТО")</a:t>
            </a:r>
          </a:p>
        </c:rich>
      </c:tx>
      <c:overlay val="0"/>
    </c:title>
    <c:autoTitleDeleted val="0"/>
    <c:view3D>
      <c:rotX val="4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Лист1!$B$17:$B$19</c:f>
              <c:strCache>
                <c:ptCount val="3"/>
                <c:pt idx="0">
                  <c:v>Атомна енергетика</c:v>
                </c:pt>
                <c:pt idx="1">
                  <c:v>Термични централи</c:v>
                </c:pt>
                <c:pt idx="2">
                  <c:v>Водни централи</c:v>
                </c:pt>
              </c:strCache>
            </c:strRef>
          </c:cat>
          <c:val>
            <c:numRef>
              <c:f>Лист1!$C$17:$C$19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F-40F9-92C6-DE716E3E4C7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Лист4!$B$43</c:f>
              <c:strCache>
                <c:ptCount val="1"/>
                <c:pt idx="0">
                  <c:v>Дял на компенсаторния ефект на АЕЦ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Лист4!$C$43:$W$43</c:f>
              <c:numCache>
                <c:formatCode>0%</c:formatCode>
                <c:ptCount val="21"/>
                <c:pt idx="0">
                  <c:v>0.52619112690170355</c:v>
                </c:pt>
                <c:pt idx="1">
                  <c:v>0.62971002342833604</c:v>
                </c:pt>
                <c:pt idx="2">
                  <c:v>0.71883276690495657</c:v>
                </c:pt>
                <c:pt idx="3">
                  <c:v>0.77628827283688351</c:v>
                </c:pt>
                <c:pt idx="4">
                  <c:v>0.8318934174716287</c:v>
                </c:pt>
                <c:pt idx="5">
                  <c:v>0.80142041410376574</c:v>
                </c:pt>
                <c:pt idx="6">
                  <c:v>0.78614096129282152</c:v>
                </c:pt>
                <c:pt idx="7">
                  <c:v>0.81215152741458685</c:v>
                </c:pt>
                <c:pt idx="8">
                  <c:v>0.91849830731140414</c:v>
                </c:pt>
                <c:pt idx="9">
                  <c:v>0.88074407024002765</c:v>
                </c:pt>
                <c:pt idx="10">
                  <c:v>1.0245459359542781</c:v>
                </c:pt>
                <c:pt idx="11">
                  <c:v>0.78636446386309855</c:v>
                </c:pt>
                <c:pt idx="12">
                  <c:v>0.78633557800223919</c:v>
                </c:pt>
                <c:pt idx="13">
                  <c:v>0.89529436610254087</c:v>
                </c:pt>
                <c:pt idx="14">
                  <c:v>0.89854337604867762</c:v>
                </c:pt>
                <c:pt idx="15">
                  <c:v>0.57860417325324065</c:v>
                </c:pt>
                <c:pt idx="16">
                  <c:v>0.61168664881853163</c:v>
                </c:pt>
                <c:pt idx="17">
                  <c:v>0.6480057766639874</c:v>
                </c:pt>
                <c:pt idx="18">
                  <c:v>0.61128036558967369</c:v>
                </c:pt>
                <c:pt idx="19">
                  <c:v>0.55025634106853749</c:v>
                </c:pt>
                <c:pt idx="20">
                  <c:v>0.62376511499249265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F-437A-B96F-6DB9E66ECA65}"/>
            </c:ext>
          </c:extLst>
        </c:ser>
        <c:ser>
          <c:idx val="1"/>
          <c:order val="1"/>
          <c:tx>
            <c:strRef>
              <c:f>Лист4!$B$44</c:f>
              <c:strCache>
                <c:ptCount val="1"/>
                <c:pt idx="0">
                  <c:v>Размер на недокомпенсация</c:v>
                </c:pt>
              </c:strCache>
            </c:strRef>
          </c:tx>
          <c:spPr>
            <a:pattFill prst="ltUp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Лист4!$C$44:$W$44</c:f>
              <c:numCache>
                <c:formatCode>0%</c:formatCode>
                <c:ptCount val="21"/>
                <c:pt idx="0">
                  <c:v>0.47380887309830066</c:v>
                </c:pt>
                <c:pt idx="1">
                  <c:v>0.37028997657167168</c:v>
                </c:pt>
                <c:pt idx="2">
                  <c:v>0.28116723309504282</c:v>
                </c:pt>
                <c:pt idx="3">
                  <c:v>0.2237117271631229</c:v>
                </c:pt>
                <c:pt idx="4">
                  <c:v>0.1681065825283769</c:v>
                </c:pt>
                <c:pt idx="5">
                  <c:v>0.19857958589623551</c:v>
                </c:pt>
                <c:pt idx="6">
                  <c:v>0.21385903870717995</c:v>
                </c:pt>
                <c:pt idx="7">
                  <c:v>0.18784847258542248</c:v>
                </c:pt>
                <c:pt idx="8">
                  <c:v>8.1501692688595806E-2</c:v>
                </c:pt>
                <c:pt idx="9">
                  <c:v>0.11925592975997372</c:v>
                </c:pt>
                <c:pt idx="10">
                  <c:v>-2.4545935954276812E-2</c:v>
                </c:pt>
                <c:pt idx="11">
                  <c:v>0.21363553613690273</c:v>
                </c:pt>
                <c:pt idx="12">
                  <c:v>0.2136644219977554</c:v>
                </c:pt>
                <c:pt idx="13">
                  <c:v>0.10470563389745922</c:v>
                </c:pt>
                <c:pt idx="14">
                  <c:v>0.10145662395132322</c:v>
                </c:pt>
                <c:pt idx="15">
                  <c:v>0.42139582674675941</c:v>
                </c:pt>
                <c:pt idx="16">
                  <c:v>0.38831335118147225</c:v>
                </c:pt>
                <c:pt idx="17">
                  <c:v>0.35199422333602348</c:v>
                </c:pt>
                <c:pt idx="18">
                  <c:v>0.38871963441032625</c:v>
                </c:pt>
                <c:pt idx="19">
                  <c:v>0.44974365893146229</c:v>
                </c:pt>
                <c:pt idx="20">
                  <c:v>0.37623488500751051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F-437A-B96F-6DB9E66EC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14624"/>
        <c:axId val="86732800"/>
      </c:areaChart>
      <c:catAx>
        <c:axId val="867146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732800"/>
        <c:crosses val="autoZero"/>
        <c:auto val="1"/>
        <c:lblAlgn val="ctr"/>
        <c:lblOffset val="100"/>
        <c:noMultiLvlLbl val="0"/>
      </c:catAx>
      <c:valAx>
        <c:axId val="8673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714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7302356656809195E-2"/>
          <c:y val="1.4904447236692011E-2"/>
          <c:w val="0.95406881981655212"/>
          <c:h val="0.12887848142068722"/>
        </c:manualLayout>
      </c:layout>
      <c:overlay val="0"/>
      <c:spPr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bg-BG" sz="1400"/>
              <a:t>Енергийна зависимост</a:t>
            </a:r>
          </a:p>
        </c:rich>
      </c:tx>
      <c:layout>
        <c:manualLayout>
          <c:xMode val="edge"/>
          <c:yMode val="edge"/>
          <c:x val="0.17138188976377952"/>
          <c:y val="2.7777777777777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5.8983724030663251E-2"/>
          <c:w val="0.96472614153982894"/>
          <c:h val="0.681370958782357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Лист1!$B$5:$C$5</c:f>
              <c:strCache>
                <c:ptCount val="1"/>
                <c:pt idx="0">
                  <c:v>Енергийна зависимост, общо  % </c:v>
                </c:pt>
              </c:strCache>
            </c:strRef>
          </c:tx>
          <c:spPr>
            <a:ln w="57150" cap="rnd" cmpd="sng" algn="ctr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5715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881476937345128E-2"/>
                  <c:y val="-8.8184646150427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FE-475A-8228-46EBECEF69C6}"/>
                </c:ext>
              </c:extLst>
            </c:dLbl>
            <c:dLbl>
              <c:idx val="1"/>
              <c:layout>
                <c:manualLayout>
                  <c:x val="-6.0751583157426979E-2"/>
                  <c:y val="-9.5239417842461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FE-475A-8228-46EBECEF69C6}"/>
                </c:ext>
              </c:extLst>
            </c:dLbl>
            <c:dLbl>
              <c:idx val="2"/>
              <c:layout>
                <c:manualLayout>
                  <c:x val="-5.9217937137419512E-2"/>
                  <c:y val="-6.702033107432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FE-475A-8228-46EBECEF69C6}"/>
                </c:ext>
              </c:extLst>
            </c:dLbl>
            <c:dLbl>
              <c:idx val="3"/>
              <c:layout>
                <c:manualLayout>
                  <c:x val="-5.7684291117412072E-2"/>
                  <c:y val="-7.0547716920342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FE-475A-8228-46EBECEF69C6}"/>
                </c:ext>
              </c:extLst>
            </c:dLbl>
            <c:dLbl>
              <c:idx val="4"/>
              <c:layout>
                <c:manualLayout>
                  <c:x val="-6.0751583157426951E-2"/>
                  <c:y val="-8.8184646150427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FE-475A-8228-46EBECEF69C6}"/>
                </c:ext>
              </c:extLst>
            </c:dLbl>
            <c:dLbl>
              <c:idx val="5"/>
              <c:layout>
                <c:manualLayout>
                  <c:x val="-6.3818875197441824E-2"/>
                  <c:y val="-8.818464615042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FE-475A-8228-46EBECEF69C6}"/>
                </c:ext>
              </c:extLst>
            </c:dLbl>
            <c:dLbl>
              <c:idx val="6"/>
              <c:layout>
                <c:manualLayout>
                  <c:x val="-7.1487105297479134E-2"/>
                  <c:y val="-6.702033107432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FE-475A-8228-46EBECEF69C6}"/>
                </c:ext>
              </c:extLst>
            </c:dLbl>
            <c:dLbl>
              <c:idx val="7"/>
              <c:layout>
                <c:manualLayout>
                  <c:x val="-3.8651744009119762E-2"/>
                  <c:y val="-6.702033107432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FE-475A-8228-46EBECEF6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Лист1!$D$5:$K$5</c:f>
              <c:numCache>
                <c:formatCode>0.00</c:formatCode>
                <c:ptCount val="8"/>
                <c:pt idx="0">
                  <c:v>46.7</c:v>
                </c:pt>
                <c:pt idx="1">
                  <c:v>45.5</c:v>
                </c:pt>
                <c:pt idx="2">
                  <c:v>50.7</c:v>
                </c:pt>
                <c:pt idx="3">
                  <c:v>51.7</c:v>
                </c:pt>
                <c:pt idx="4">
                  <c:v>45.1</c:v>
                </c:pt>
                <c:pt idx="5">
                  <c:v>39.6</c:v>
                </c:pt>
                <c:pt idx="6">
                  <c:v>36</c:v>
                </c:pt>
                <c:pt idx="7">
                  <c:v>36.1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BF-49D2-BBB1-5BC3DF23B9B8}"/>
            </c:ext>
          </c:extLst>
        </c:ser>
        <c:ser>
          <c:idx val="1"/>
          <c:order val="1"/>
          <c:tx>
            <c:strRef>
              <c:f>Лист1!$B$6:$C$6</c:f>
              <c:strCache>
                <c:ptCount val="1"/>
                <c:pt idx="0">
                  <c:v>Енергийна зависимост, въглища  % </c:v>
                </c:pt>
              </c:strCache>
            </c:strRef>
          </c:tx>
          <c:spPr>
            <a:ln w="57150" cap="rnd" cmpd="sng" algn="ctr">
              <a:solidFill>
                <a:srgbClr val="00206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57150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561386899040204E-2"/>
                  <c:y val="0.105821575380513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FE-475A-8228-46EBECEF69C6}"/>
                </c:ext>
              </c:extLst>
            </c:dLbl>
            <c:dLbl>
              <c:idx val="1"/>
              <c:layout>
                <c:manualLayout>
                  <c:x val="-4.3229616999077396E-2"/>
                  <c:y val="9.5239417842461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FE-475A-8228-46EBECEF69C6}"/>
                </c:ext>
              </c:extLst>
            </c:dLbl>
            <c:dLbl>
              <c:idx val="2"/>
              <c:layout>
                <c:manualLayout>
                  <c:x val="-4.1695970979069956E-2"/>
                  <c:y val="9.5239417842461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FE-475A-8228-46EBECEF69C6}"/>
                </c:ext>
              </c:extLst>
            </c:dLbl>
            <c:dLbl>
              <c:idx val="3"/>
              <c:layout>
                <c:manualLayout>
                  <c:x val="-4.0162324959062523E-2"/>
                  <c:y val="0.116403732918564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FE-475A-8228-46EBECEF69C6}"/>
                </c:ext>
              </c:extLst>
            </c:dLbl>
            <c:dLbl>
              <c:idx val="4"/>
              <c:layout>
                <c:manualLayout>
                  <c:x val="-5.5498785159136907E-2"/>
                  <c:y val="9.1712031996444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FE-475A-8228-46EBECEF69C6}"/>
                </c:ext>
              </c:extLst>
            </c:dLbl>
            <c:dLbl>
              <c:idx val="5"/>
              <c:layout>
                <c:manualLayout>
                  <c:x val="-4.4763263019084835E-2"/>
                  <c:y val="7.760248861237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FE-475A-8228-46EBECEF69C6}"/>
                </c:ext>
              </c:extLst>
            </c:dLbl>
            <c:dLbl>
              <c:idx val="6"/>
              <c:layout>
                <c:manualLayout>
                  <c:x val="-5.5498785159137018E-2"/>
                  <c:y val="7.4075102766359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FE-475A-8228-46EBECEF69C6}"/>
                </c:ext>
              </c:extLst>
            </c:dLbl>
            <c:dLbl>
              <c:idx val="7"/>
              <c:layout>
                <c:manualLayout>
                  <c:x val="-5.3965139139129578E-2"/>
                  <c:y val="7.7602488612376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FE-475A-8228-46EBECEF69C6}"/>
                </c:ext>
              </c:extLst>
            </c:dLbl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Лист1!$D$6:$K$6</c:f>
              <c:numCache>
                <c:formatCode>0.00</c:formatCode>
                <c:ptCount val="8"/>
                <c:pt idx="0">
                  <c:v>37</c:v>
                </c:pt>
                <c:pt idx="1">
                  <c:v>35.200000000000003</c:v>
                </c:pt>
                <c:pt idx="2">
                  <c:v>38.6</c:v>
                </c:pt>
                <c:pt idx="3">
                  <c:v>42.6</c:v>
                </c:pt>
                <c:pt idx="4">
                  <c:v>27.3</c:v>
                </c:pt>
                <c:pt idx="5">
                  <c:v>24.7</c:v>
                </c:pt>
                <c:pt idx="6">
                  <c:v>24.4</c:v>
                </c:pt>
                <c:pt idx="7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BF-49D2-BBB1-5BC3DF23B9B8}"/>
            </c:ext>
          </c:extLst>
        </c:ser>
        <c:ser>
          <c:idx val="2"/>
          <c:order val="2"/>
          <c:tx>
            <c:strRef>
              <c:f>Лист1!$B$7:$C$7</c:f>
              <c:strCache>
                <c:ptCount val="1"/>
                <c:pt idx="0">
                  <c:v>Енергийна зависимост, петролни продукти  % 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Лист1!$D$7:$K$7</c:f>
              <c:numCache>
                <c:formatCode>0.00</c:formatCode>
                <c:ptCount val="8"/>
                <c:pt idx="0">
                  <c:v>100</c:v>
                </c:pt>
                <c:pt idx="1">
                  <c:v>98.2</c:v>
                </c:pt>
                <c:pt idx="2">
                  <c:v>100</c:v>
                </c:pt>
                <c:pt idx="3">
                  <c:v>98.7</c:v>
                </c:pt>
                <c:pt idx="4">
                  <c:v>100</c:v>
                </c:pt>
                <c:pt idx="5">
                  <c:v>100</c:v>
                </c:pt>
                <c:pt idx="6">
                  <c:v>97.7</c:v>
                </c:pt>
                <c:pt idx="7">
                  <c:v>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BF-49D2-BBB1-5BC3DF23B9B8}"/>
            </c:ext>
          </c:extLst>
        </c:ser>
        <c:ser>
          <c:idx val="3"/>
          <c:order val="3"/>
          <c:tx>
            <c:strRef>
              <c:f>Лист1!$B$8:$C$8</c:f>
              <c:strCache>
                <c:ptCount val="1"/>
                <c:pt idx="0">
                  <c:v>Енергийна зависимост, природен газ  % 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Лист1!$D$8:$K$8</c:f>
              <c:numCache>
                <c:formatCode>0.00</c:formatCode>
                <c:ptCount val="8"/>
                <c:pt idx="0">
                  <c:v>87.7</c:v>
                </c:pt>
                <c:pt idx="1">
                  <c:v>89.9</c:v>
                </c:pt>
                <c:pt idx="2">
                  <c:v>91.5</c:v>
                </c:pt>
                <c:pt idx="3">
                  <c:v>96.2</c:v>
                </c:pt>
                <c:pt idx="4">
                  <c:v>98.6</c:v>
                </c:pt>
                <c:pt idx="5">
                  <c:v>92.6</c:v>
                </c:pt>
                <c:pt idx="6">
                  <c:v>86.1</c:v>
                </c:pt>
                <c:pt idx="7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BF-49D2-BBB1-5BC3DF23B9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744448"/>
        <c:axId val="86180992"/>
      </c:lineChart>
      <c:catAx>
        <c:axId val="867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180992"/>
        <c:crosses val="autoZero"/>
        <c:auto val="1"/>
        <c:lblAlgn val="ctr"/>
        <c:lblOffset val="100"/>
        <c:noMultiLvlLbl val="0"/>
      </c:catAx>
      <c:valAx>
        <c:axId val="8618099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674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522864234071074E-2"/>
          <c:y val="0.82385596044883902"/>
          <c:w val="0.95125555089348202"/>
          <c:h val="0.15209365626041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4396325459318"/>
          <c:y val="5.6415931457965834E-2"/>
          <c:w val="0.89745603674540708"/>
          <c:h val="0.83156103709772411"/>
        </c:manualLayout>
      </c:layout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>
                <c:manualLayout>
                  <c:x val="3.4109945293633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3B-4676-8692-2A24076340A2}"/>
                </c:ext>
              </c:extLst>
            </c:dLbl>
            <c:dLbl>
              <c:idx val="1"/>
              <c:layout>
                <c:manualLayout>
                  <c:x val="1.6242831092206558E-3"/>
                  <c:y val="-4.888691801471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3B-4676-8692-2A24076340A2}"/>
                </c:ext>
              </c:extLst>
            </c:dLbl>
            <c:dLbl>
              <c:idx val="2"/>
              <c:layout>
                <c:manualLayout>
                  <c:x val="6.4971324368825424E-3"/>
                  <c:y val="-5.133126391544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3B-4676-8692-2A24076340A2}"/>
                </c:ext>
              </c:extLst>
            </c:dLbl>
            <c:dLbl>
              <c:idx val="3"/>
              <c:layout>
                <c:manualLayout>
                  <c:x val="-6.4971324368825424E-3"/>
                  <c:y val="-0.10266252783089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3B-4676-8692-2A24076340A2}"/>
                </c:ext>
              </c:extLst>
            </c:dLbl>
            <c:dLbl>
              <c:idx val="5"/>
              <c:layout>
                <c:manualLayout>
                  <c:x val="-3.4109945293633211E-2"/>
                  <c:y val="1.9554767205885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3B-4676-8692-2A2407634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Лист1!$B$4:$B$9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47.28</c:v>
                </c:pt>
                <c:pt idx="1">
                  <c:v>45.99</c:v>
                </c:pt>
                <c:pt idx="2">
                  <c:v>51.67</c:v>
                </c:pt>
                <c:pt idx="3">
                  <c:v>52.48</c:v>
                </c:pt>
                <c:pt idx="4">
                  <c:v>45.63</c:v>
                </c:pt>
                <c:pt idx="5">
                  <c:v>40.370000000000005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3B-4676-8692-2A2407634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20160"/>
        <c:axId val="86234240"/>
      </c:areaChart>
      <c:catAx>
        <c:axId val="862201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234240"/>
        <c:crosses val="autoZero"/>
        <c:auto val="1"/>
        <c:lblAlgn val="ctr"/>
        <c:lblOffset val="100"/>
        <c:noMultiLvlLbl val="0"/>
      </c:catAx>
      <c:valAx>
        <c:axId val="8623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622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09587644519684E-2"/>
          <c:y val="0.22318193457525126"/>
          <c:w val="0.81439404785145653"/>
          <c:h val="0.77314814814814958"/>
        </c:manualLayout>
      </c:layout>
      <c:pie3DChart>
        <c:varyColors val="1"/>
        <c:ser>
          <c:idx val="0"/>
          <c:order val="0"/>
          <c:tx>
            <c:strRef>
              <c:f>Лист2!$B$48</c:f>
              <c:strCache>
                <c:ptCount val="1"/>
                <c:pt idx="0">
                  <c:v>ЕЛЕКТРОЕНЕРГЕТИКАТА -ДНЕС(Дял в крайното електропотребление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Лист2!$M$37:$M$40</c:f>
              <c:strCache>
                <c:ptCount val="4"/>
                <c:pt idx="0">
                  <c:v>АЕЦ</c:v>
                </c:pt>
                <c:pt idx="1">
                  <c:v>ТЕЦ</c:v>
                </c:pt>
                <c:pt idx="2">
                  <c:v>ВЕЦ</c:v>
                </c:pt>
                <c:pt idx="3">
                  <c:v>ВЕИ</c:v>
                </c:pt>
              </c:strCache>
            </c:strRef>
          </c:cat>
          <c:val>
            <c:numRef>
              <c:f>Лист2!$N$37:$N$40</c:f>
              <c:numCache>
                <c:formatCode>0.0%</c:formatCode>
                <c:ptCount val="4"/>
                <c:pt idx="0">
                  <c:v>0.39303768943311856</c:v>
                </c:pt>
                <c:pt idx="1">
                  <c:v>0.42536906811435737</c:v>
                </c:pt>
                <c:pt idx="2">
                  <c:v>5.5848550677622066E-2</c:v>
                </c:pt>
                <c:pt idx="3">
                  <c:v>0.12574469177490291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C-44F2-BC5E-279C6E7610CE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Лист2!$M$37:$M$40</c:f>
              <c:strCache>
                <c:ptCount val="4"/>
                <c:pt idx="0">
                  <c:v>АЕЦ</c:v>
                </c:pt>
                <c:pt idx="1">
                  <c:v>ТЕЦ</c:v>
                </c:pt>
                <c:pt idx="2">
                  <c:v>ВЕЦ</c:v>
                </c:pt>
                <c:pt idx="3">
                  <c:v>ВЕИ</c:v>
                </c:pt>
              </c:strCache>
            </c:strRef>
          </c:cat>
          <c:val>
            <c:numRef>
              <c:f>Лист2!$B$48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C-44F2-BC5E-279C6E7610C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overlay val="0"/>
      <c:txPr>
        <a:bodyPr/>
        <a:lstStyle/>
        <a:p>
          <a:pPr>
            <a:defRPr sz="1600"/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Електропотр.!$B$22</c:f>
              <c:strCache>
                <c:ptCount val="1"/>
                <c:pt idx="0">
                  <c:v>ПОТРЕБЛЕНИЕ В СТРАНАТА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0857-4FC6-A58A-81D372BBBC2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857-4FC6-A58A-81D372BBBC2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0857-4FC6-A58A-81D372BBBC2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857-4FC6-A58A-81D372BBBC2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0857-4FC6-A58A-81D372BBBC2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857-4FC6-A58A-81D372BBBC24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0857-4FC6-A58A-81D372BBBC24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0857-4FC6-A58A-81D372BBBC24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0857-4FC6-A58A-81D372BBBC24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0857-4FC6-A58A-81D372BBBC24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0857-4FC6-A58A-81D372BBBC24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0857-4FC6-A58A-81D372BBBC24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0857-4FC6-A58A-81D372BBBC24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0857-4FC6-A58A-81D372BBBC24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0857-4FC6-A58A-81D372BBBC24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0857-4FC6-A58A-81D372BBBC24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0-0857-4FC6-A58A-81D372BBBC24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0857-4FC6-A58A-81D372BBBC24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2-0857-4FC6-A58A-81D372BBBC24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3-0857-4FC6-A58A-81D372BBBC24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4-0857-4FC6-A58A-81D372BBBC24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57-4FC6-A58A-81D372BBBC24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857-4FC6-A58A-81D372BBBC24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857-4FC6-A58A-81D372BBBC24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857-4FC6-A58A-81D372BBBC24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857-4FC6-A58A-81D372BBBC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Електропотр.!$C$3:$W$3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Електропотр.!$C$22:$W$22</c:f>
              <c:numCache>
                <c:formatCode>#,##0</c:formatCode>
                <c:ptCount val="21"/>
                <c:pt idx="0">
                  <c:v>38275</c:v>
                </c:pt>
                <c:pt idx="1">
                  <c:v>38020.79</c:v>
                </c:pt>
                <c:pt idx="2">
                  <c:v>38103.910000000003</c:v>
                </c:pt>
                <c:pt idx="3">
                  <c:v>41843.156000000003</c:v>
                </c:pt>
                <c:pt idx="4">
                  <c:v>42351.995999999999</c:v>
                </c:pt>
                <c:pt idx="5">
                  <c:v>39278.193999999996</c:v>
                </c:pt>
                <c:pt idx="6">
                  <c:v>38063.811000000009</c:v>
                </c:pt>
                <c:pt idx="7">
                  <c:v>36296.432000000001</c:v>
                </c:pt>
                <c:pt idx="8">
                  <c:v>36307</c:v>
                </c:pt>
                <c:pt idx="9">
                  <c:v>36964.629866639974</c:v>
                </c:pt>
                <c:pt idx="10">
                  <c:v>36405.523999999998</c:v>
                </c:pt>
                <c:pt idx="11">
                  <c:v>37023</c:v>
                </c:pt>
                <c:pt idx="12">
                  <c:v>35707</c:v>
                </c:pt>
                <c:pt idx="13">
                  <c:v>36667.5</c:v>
                </c:pt>
                <c:pt idx="14">
                  <c:v>38035</c:v>
                </c:pt>
                <c:pt idx="15">
                  <c:v>38538</c:v>
                </c:pt>
                <c:pt idx="16">
                  <c:v>39629</c:v>
                </c:pt>
                <c:pt idx="17">
                  <c:v>37994</c:v>
                </c:pt>
                <c:pt idx="18">
                  <c:v>38106</c:v>
                </c:pt>
                <c:pt idx="19">
                  <c:v>39409</c:v>
                </c:pt>
                <c:pt idx="20">
                  <c:v>37889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857-4FC6-A58A-81D372BBB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80320"/>
        <c:axId val="76881920"/>
      </c:barChart>
      <c:catAx>
        <c:axId val="7228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280000"/>
          <a:lstStyle/>
          <a:p>
            <a:pPr>
              <a:defRPr sz="1400"/>
            </a:pPr>
            <a:endParaRPr lang="bg-BG"/>
          </a:p>
        </c:txPr>
        <c:crossAx val="76881920"/>
        <c:crosses val="autoZero"/>
        <c:auto val="1"/>
        <c:lblAlgn val="ctr"/>
        <c:lblOffset val="100"/>
        <c:noMultiLvlLbl val="0"/>
      </c:catAx>
      <c:valAx>
        <c:axId val="76881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228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bg-BG" sz="1400"/>
              <a:t>ПОТРЕБЛЕНИЕ В СТРАНАТА </a:t>
            </a:r>
            <a:r>
              <a:rPr lang="bg-BG" sz="1000" i="1"/>
              <a:t>(база 1992 г=100%)</a:t>
            </a:r>
          </a:p>
        </c:rich>
      </c:tx>
      <c:layout>
        <c:manualLayout>
          <c:xMode val="edge"/>
          <c:yMode val="edge"/>
          <c:x val="0.20669786791471637"/>
          <c:y val="2.088772845953009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Електропотр.!$B$23</c:f>
              <c:strCache>
                <c:ptCount val="1"/>
                <c:pt idx="0">
                  <c:v>ПОТРЕБЛЕНИЕ В СТРАНАТА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4737-4405-ADC3-D9574A8B97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737-4405-ADC3-D9574A8B97C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4737-4405-ADC3-D9574A8B97C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37-4405-ADC3-D9574A8B97C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4737-4405-ADC3-D9574A8B97C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737-4405-ADC3-D9574A8B97C7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4737-4405-ADC3-D9574A8B97C7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4737-4405-ADC3-D9574A8B97C7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4737-4405-ADC3-D9574A8B97C7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4737-4405-ADC3-D9574A8B97C7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4737-4405-ADC3-D9574A8B97C7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4737-4405-ADC3-D9574A8B97C7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4737-4405-ADC3-D9574A8B97C7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4737-4405-ADC3-D9574A8B97C7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4737-4405-ADC3-D9574A8B97C7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4737-4405-ADC3-D9574A8B97C7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0-4737-4405-ADC3-D9574A8B97C7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4737-4405-ADC3-D9574A8B97C7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2-4737-4405-ADC3-D9574A8B97C7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3-4737-4405-ADC3-D9574A8B97C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4-4737-4405-ADC3-D9574A8B97C7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37-4405-ADC3-D9574A8B97C7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737-4405-ADC3-D9574A8B97C7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737-4405-ADC3-D9574A8B97C7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737-4405-ADC3-D9574A8B97C7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1400" b="1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737-4405-ADC3-D9574A8B97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Електропотр.!$C$3:$W$3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Електропотр.!$C$23:$W$23</c:f>
              <c:numCache>
                <c:formatCode>0%</c:formatCode>
                <c:ptCount val="21"/>
                <c:pt idx="0">
                  <c:v>1</c:v>
                </c:pt>
                <c:pt idx="1">
                  <c:v>0.99335832789026035</c:v>
                </c:pt>
                <c:pt idx="2">
                  <c:v>0.99552998040495988</c:v>
                </c:pt>
                <c:pt idx="3">
                  <c:v>1.0932241933376758</c:v>
                </c:pt>
                <c:pt idx="4">
                  <c:v>1.1065185107772701</c:v>
                </c:pt>
                <c:pt idx="5">
                  <c:v>1.0262101632919753</c:v>
                </c:pt>
                <c:pt idx="6">
                  <c:v>0.99448232527759073</c:v>
                </c:pt>
                <c:pt idx="7">
                  <c:v>0.94830651861528414</c:v>
                </c:pt>
                <c:pt idx="8">
                  <c:v>0.94858262573481356</c:v>
                </c:pt>
                <c:pt idx="9">
                  <c:v>0.96576433355035962</c:v>
                </c:pt>
                <c:pt idx="10">
                  <c:v>0.95115673416067925</c:v>
                </c:pt>
                <c:pt idx="11">
                  <c:v>0.96728935336381994</c:v>
                </c:pt>
                <c:pt idx="12">
                  <c:v>0.93290659699542777</c:v>
                </c:pt>
                <c:pt idx="13">
                  <c:v>0.95800130633573255</c:v>
                </c:pt>
                <c:pt idx="14">
                  <c:v>0.99372958850424553</c:v>
                </c:pt>
                <c:pt idx="15">
                  <c:v>1.0068713259307642</c:v>
                </c:pt>
                <c:pt idx="16">
                  <c:v>1.0353755715218902</c:v>
                </c:pt>
                <c:pt idx="17">
                  <c:v>0.99265839320705418</c:v>
                </c:pt>
                <c:pt idx="18">
                  <c:v>0.99558458523840165</c:v>
                </c:pt>
                <c:pt idx="19">
                  <c:v>1.0296276943174278</c:v>
                </c:pt>
                <c:pt idx="20">
                  <c:v>0.98991508817765539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737-4405-ADC3-D9574A8B9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58592"/>
        <c:axId val="82964480"/>
      </c:barChart>
      <c:catAx>
        <c:axId val="8295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82964480"/>
        <c:crosses val="autoZero"/>
        <c:auto val="1"/>
        <c:lblAlgn val="ctr"/>
        <c:lblOffset val="100"/>
        <c:noMultiLvlLbl val="0"/>
      </c:catAx>
      <c:valAx>
        <c:axId val="82964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295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bg-BG" sz="1400"/>
              <a:t>ПОТРЕБЛЕНИЕ В СТРАНАТА </a:t>
            </a:r>
            <a:r>
              <a:rPr lang="bg-BG" sz="1000" i="1"/>
              <a:t>(база 1992 г=100%)</a:t>
            </a:r>
          </a:p>
        </c:rich>
      </c:tx>
      <c:layout>
        <c:manualLayout>
          <c:xMode val="edge"/>
          <c:yMode val="edge"/>
          <c:x val="0.20669786791471637"/>
          <c:y val="2.088772845953009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Електропотр.!$B$23</c:f>
              <c:strCache>
                <c:ptCount val="1"/>
                <c:pt idx="0">
                  <c:v>ПОТРЕБЛЕНИЕ В СТРАНАТА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D5C7-470C-BFE3-77059F5B712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5C7-470C-BFE3-77059F5B712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D5C7-470C-BFE3-77059F5B712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5C7-470C-BFE3-77059F5B712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D5C7-470C-BFE3-77059F5B712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5C7-470C-BFE3-77059F5B712B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D5C7-470C-BFE3-77059F5B712B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D5C7-470C-BFE3-77059F5B712B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D5C7-470C-BFE3-77059F5B712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D5C7-470C-BFE3-77059F5B712B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D5C7-470C-BFE3-77059F5B712B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D5C7-470C-BFE3-77059F5B712B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D5C7-470C-BFE3-77059F5B712B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D5C7-470C-BFE3-77059F5B712B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D5C7-470C-BFE3-77059F5B712B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D5C7-470C-BFE3-77059F5B712B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0-D5C7-470C-BFE3-77059F5B712B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D5C7-470C-BFE3-77059F5B712B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2-D5C7-470C-BFE3-77059F5B712B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3-D5C7-470C-BFE3-77059F5B712B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4-D5C7-470C-BFE3-77059F5B7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poly"/>
            <c:order val="6"/>
            <c:dispRSqr val="0"/>
            <c:dispEq val="0"/>
          </c:trendline>
          <c:cat>
            <c:numRef>
              <c:f>Електропотр.!$C$3:$W$3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Електропотр.!$C$23:$W$23</c:f>
              <c:numCache>
                <c:formatCode>0%</c:formatCode>
                <c:ptCount val="21"/>
                <c:pt idx="0">
                  <c:v>1</c:v>
                </c:pt>
                <c:pt idx="1">
                  <c:v>0.99335832789026046</c:v>
                </c:pt>
                <c:pt idx="2">
                  <c:v>0.99552998040495999</c:v>
                </c:pt>
                <c:pt idx="3">
                  <c:v>1.0932241933376763</c:v>
                </c:pt>
                <c:pt idx="4">
                  <c:v>1.1065185107772701</c:v>
                </c:pt>
                <c:pt idx="5">
                  <c:v>1.0262101632919751</c:v>
                </c:pt>
                <c:pt idx="6">
                  <c:v>0.99448232527759095</c:v>
                </c:pt>
                <c:pt idx="7">
                  <c:v>0.94830651861528414</c:v>
                </c:pt>
                <c:pt idx="8">
                  <c:v>0.94858262573481356</c:v>
                </c:pt>
                <c:pt idx="9">
                  <c:v>0.96576433355035962</c:v>
                </c:pt>
                <c:pt idx="10">
                  <c:v>0.95115673416067925</c:v>
                </c:pt>
                <c:pt idx="11">
                  <c:v>0.96728935336381983</c:v>
                </c:pt>
                <c:pt idx="12">
                  <c:v>0.93290659699542777</c:v>
                </c:pt>
                <c:pt idx="13">
                  <c:v>0.95800130633573244</c:v>
                </c:pt>
                <c:pt idx="14">
                  <c:v>0.99372958850424553</c:v>
                </c:pt>
                <c:pt idx="15">
                  <c:v>1.0068713259307642</c:v>
                </c:pt>
                <c:pt idx="16">
                  <c:v>1.03537557152189</c:v>
                </c:pt>
                <c:pt idx="17">
                  <c:v>0.99265839320705418</c:v>
                </c:pt>
                <c:pt idx="18">
                  <c:v>0.99558458523840176</c:v>
                </c:pt>
                <c:pt idx="19">
                  <c:v>1.0296276943174283</c:v>
                </c:pt>
                <c:pt idx="20">
                  <c:v>0.9899150881776555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5C7-470C-BFE3-77059F5B7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26688"/>
        <c:axId val="83028224"/>
      </c:barChart>
      <c:catAx>
        <c:axId val="8302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280000"/>
          <a:lstStyle/>
          <a:p>
            <a:pPr>
              <a:defRPr sz="1400"/>
            </a:pPr>
            <a:endParaRPr lang="bg-BG"/>
          </a:p>
        </c:txPr>
        <c:crossAx val="83028224"/>
        <c:crosses val="autoZero"/>
        <c:auto val="1"/>
        <c:lblAlgn val="ctr"/>
        <c:lblOffset val="100"/>
        <c:noMultiLvlLbl val="0"/>
      </c:catAx>
      <c:valAx>
        <c:axId val="83028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02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bg-BG" sz="1400"/>
              <a:t>ДИНАМИКА НА ПОТРЕБЛЕНИЕТО </a:t>
            </a:r>
            <a:r>
              <a:rPr lang="bg-BG" sz="1050"/>
              <a:t>(Гвтч)</a:t>
            </a:r>
          </a:p>
        </c:rich>
      </c:tx>
      <c:layout>
        <c:manualLayout>
          <c:xMode val="edge"/>
          <c:yMode val="edge"/>
          <c:x val="0.32369444444444717"/>
          <c:y val="2.77777777777782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71982194626544"/>
          <c:y val="2.5190999731844663E-2"/>
          <c:w val="0.84277590059491514"/>
          <c:h val="0.94961800053631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2C2-4754-9483-8CEA3A6A24A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2C2-4754-9483-8CEA3A6A24A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2C2-4754-9483-8CEA3A6A24A5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12C2-4754-9483-8CEA3A6A24A5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12C2-4754-9483-8CEA3A6A24A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12C2-4754-9483-8CEA3A6A24A5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12C2-4754-9483-8CEA3A6A24A5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12C2-4754-9483-8CEA3A6A24A5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12C2-4754-9483-8CEA3A6A24A5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2C2-4754-9483-8CEA3A6A24A5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12C2-4754-9483-8CEA3A6A24A5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B-12C2-4754-9483-8CEA3A6A24A5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C-12C2-4754-9483-8CEA3A6A24A5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D-12C2-4754-9483-8CEA3A6A24A5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E-12C2-4754-9483-8CEA3A6A24A5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12C2-4754-9483-8CEA3A6A24A5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0-12C2-4754-9483-8CEA3A6A24A5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12C2-4754-9483-8CEA3A6A24A5}"/>
              </c:ext>
            </c:extLst>
          </c:dPt>
          <c:dLbls>
            <c:dLbl>
              <c:idx val="1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C2-4754-9483-8CEA3A6A24A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Електропотр.!$D$3:$W$3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Електропотр.!$D$25:$W$25</c:f>
              <c:numCache>
                <c:formatCode>#,##0</c:formatCode>
                <c:ptCount val="20"/>
                <c:pt idx="0">
                  <c:v>-254.20999999999913</c:v>
                </c:pt>
                <c:pt idx="1">
                  <c:v>83.120000000002619</c:v>
                </c:pt>
                <c:pt idx="2">
                  <c:v>3739.2459999999987</c:v>
                </c:pt>
                <c:pt idx="3">
                  <c:v>508.83999999999651</c:v>
                </c:pt>
                <c:pt idx="4">
                  <c:v>-3073.801999999996</c:v>
                </c:pt>
                <c:pt idx="5">
                  <c:v>-1214.3830000000078</c:v>
                </c:pt>
                <c:pt idx="6">
                  <c:v>-1767.3789999999929</c:v>
                </c:pt>
                <c:pt idx="7">
                  <c:v>10.567999999999326</c:v>
                </c:pt>
                <c:pt idx="8">
                  <c:v>657.62986664000357</c:v>
                </c:pt>
                <c:pt idx="9">
                  <c:v>-559.10586664000584</c:v>
                </c:pt>
                <c:pt idx="10">
                  <c:v>617.4760000000025</c:v>
                </c:pt>
                <c:pt idx="11">
                  <c:v>-1316</c:v>
                </c:pt>
                <c:pt idx="12">
                  <c:v>960.5</c:v>
                </c:pt>
                <c:pt idx="13">
                  <c:v>1367.5</c:v>
                </c:pt>
                <c:pt idx="14">
                  <c:v>503</c:v>
                </c:pt>
                <c:pt idx="15">
                  <c:v>1091</c:v>
                </c:pt>
                <c:pt idx="16">
                  <c:v>-1635</c:v>
                </c:pt>
                <c:pt idx="17">
                  <c:v>112</c:v>
                </c:pt>
                <c:pt idx="18">
                  <c:v>1303</c:v>
                </c:pt>
                <c:pt idx="19">
                  <c:v>-1520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2C2-4754-9483-8CEA3A6A2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94432"/>
        <c:axId val="84195968"/>
      </c:barChart>
      <c:catAx>
        <c:axId val="841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00000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bg-BG"/>
          </a:p>
        </c:txPr>
        <c:crossAx val="84195968"/>
        <c:crosses val="autoZero"/>
        <c:auto val="1"/>
        <c:lblAlgn val="ctr"/>
        <c:lblOffset val="100"/>
        <c:noMultiLvlLbl val="0"/>
      </c:catAx>
      <c:valAx>
        <c:axId val="84195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bg-BG"/>
                  <a:t>Изменение (Твтч)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8419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Динамика на електропотреблението(%)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565782367805247E-2"/>
          <c:y val="0.14014560679915011"/>
          <c:w val="0.90080593651450613"/>
          <c:h val="0.64556867891513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03EE-4D70-8863-914036FE3D9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3EE-4D70-8863-914036FE3D9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03EE-4D70-8863-914036FE3D9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3EE-4D70-8863-914036FE3D99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03EE-4D70-8863-914036FE3D99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03EE-4D70-8863-914036FE3D99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03EE-4D70-8863-914036FE3D9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03EE-4D70-8863-914036FE3D99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03EE-4D70-8863-914036FE3D9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03EE-4D70-8863-914036FE3D9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03EE-4D70-8863-914036FE3D99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B-03EE-4D70-8863-914036FE3D99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C-03EE-4D70-8863-914036FE3D99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D-03EE-4D70-8863-914036FE3D9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E-03EE-4D70-8863-914036FE3D9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03EE-4D70-8863-914036FE3D9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0-03EE-4D70-8863-914036FE3D99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03EE-4D70-8863-914036FE3D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Електропотр.!$D$3:$W$3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Електропотр.!$D$26:$W$26</c:f>
              <c:numCache>
                <c:formatCode>0.00%</c:formatCode>
                <c:ptCount val="20"/>
                <c:pt idx="0">
                  <c:v>-6.6860788531747824E-3</c:v>
                </c:pt>
                <c:pt idx="1">
                  <c:v>2.1814034307765951E-3</c:v>
                </c:pt>
                <c:pt idx="2">
                  <c:v>8.9363383584163666E-2</c:v>
                </c:pt>
                <c:pt idx="3">
                  <c:v>1.2014545902393738E-2</c:v>
                </c:pt>
                <c:pt idx="4">
                  <c:v>-7.8257213149871413E-2</c:v>
                </c:pt>
                <c:pt idx="5">
                  <c:v>-3.1903873209122816E-2</c:v>
                </c:pt>
                <c:pt idx="6">
                  <c:v>-4.8692912846089113E-2</c:v>
                </c:pt>
                <c:pt idx="7">
                  <c:v>2.9107334673752496E-4</c:v>
                </c:pt>
                <c:pt idx="8">
                  <c:v>1.7790787274553615E-2</c:v>
                </c:pt>
                <c:pt idx="9">
                  <c:v>-1.5357720620640039E-2</c:v>
                </c:pt>
                <c:pt idx="10">
                  <c:v>1.6678173027577521E-2</c:v>
                </c:pt>
                <c:pt idx="11">
                  <c:v>-3.6855518525779819E-2</c:v>
                </c:pt>
                <c:pt idx="12">
                  <c:v>2.6194859207745277E-2</c:v>
                </c:pt>
                <c:pt idx="13">
                  <c:v>3.5953726830550807E-2</c:v>
                </c:pt>
                <c:pt idx="14">
                  <c:v>1.3052052519591052E-2</c:v>
                </c:pt>
                <c:pt idx="15">
                  <c:v>2.7530343940044145E-2</c:v>
                </c:pt>
                <c:pt idx="16">
                  <c:v>-4.3033110491130178E-2</c:v>
                </c:pt>
                <c:pt idx="17">
                  <c:v>2.9391696845641108E-3</c:v>
                </c:pt>
                <c:pt idx="18">
                  <c:v>3.3063513410642238E-2</c:v>
                </c:pt>
                <c:pt idx="19">
                  <c:v>-4.0117184407083874E-2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3EE-4D70-8863-914036FE3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06176"/>
        <c:axId val="84320256"/>
      </c:barChart>
      <c:catAx>
        <c:axId val="843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640000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bg-BG"/>
          </a:p>
        </c:txPr>
        <c:crossAx val="84320256"/>
        <c:crosses val="autoZero"/>
        <c:auto val="1"/>
        <c:lblAlgn val="ctr"/>
        <c:lblOffset val="100"/>
        <c:noMultiLvlLbl val="0"/>
      </c:catAx>
      <c:valAx>
        <c:axId val="8432025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8430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800745483947411E-2"/>
          <c:y val="0.17290531712968671"/>
          <c:w val="0.92130349714229254"/>
          <c:h val="0.5882273001412476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Лист4!$B$7</c:f>
              <c:strCache>
                <c:ptCount val="1"/>
                <c:pt idx="0">
                  <c:v>Инсталирана мощност в АЕЦ "Козлодуй"(Мвт/год.)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CE-43FB-987D-186CD8EFFF29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CE-43FB-987D-186CD8EFFF29}"/>
                </c:ext>
              </c:extLst>
            </c:dLbl>
            <c:dLbl>
              <c:idx val="20"/>
              <c:layout>
                <c:manualLayout>
                  <c:x val="-0.16033572027350337"/>
                  <c:y val="7.414634399492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CE-43FB-987D-186CD8EFF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Лист4!$C$3:$W$3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Лист4!$C$7:$W$7</c:f>
              <c:numCache>
                <c:formatCode>#,##0</c:formatCode>
                <c:ptCount val="21"/>
                <c:pt idx="0">
                  <c:v>3760</c:v>
                </c:pt>
                <c:pt idx="1">
                  <c:v>3760</c:v>
                </c:pt>
                <c:pt idx="2">
                  <c:v>3760</c:v>
                </c:pt>
                <c:pt idx="3">
                  <c:v>3760</c:v>
                </c:pt>
                <c:pt idx="4">
                  <c:v>3760</c:v>
                </c:pt>
                <c:pt idx="5">
                  <c:v>3760</c:v>
                </c:pt>
                <c:pt idx="6">
                  <c:v>3760</c:v>
                </c:pt>
                <c:pt idx="7">
                  <c:v>3760</c:v>
                </c:pt>
                <c:pt idx="8">
                  <c:v>3760</c:v>
                </c:pt>
                <c:pt idx="9">
                  <c:v>3760</c:v>
                </c:pt>
                <c:pt idx="10">
                  <c:v>3760</c:v>
                </c:pt>
                <c:pt idx="11">
                  <c:v>2880</c:v>
                </c:pt>
                <c:pt idx="12">
                  <c:v>2880</c:v>
                </c:pt>
                <c:pt idx="13">
                  <c:v>2880</c:v>
                </c:pt>
                <c:pt idx="14">
                  <c:v>2880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CE-43FB-987D-186CD8EFF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87648"/>
        <c:axId val="84589184"/>
      </c:lineChart>
      <c:catAx>
        <c:axId val="845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520000"/>
          <a:lstStyle/>
          <a:p>
            <a:pPr>
              <a:defRPr sz="1400"/>
            </a:pPr>
            <a:endParaRPr lang="bg-BG"/>
          </a:p>
        </c:txPr>
        <c:crossAx val="84589184"/>
        <c:crosses val="autoZero"/>
        <c:auto val="1"/>
        <c:lblAlgn val="ctr"/>
        <c:lblOffset val="100"/>
        <c:noMultiLvlLbl val="0"/>
      </c:catAx>
      <c:valAx>
        <c:axId val="84589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458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CC934-604F-4A59-90BC-73869527BD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5F8F2BB-118D-41C9-8B8C-C0FE2D9E9992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 anchor="b"/>
        <a:lstStyle/>
        <a:p>
          <a:pPr algn="ctr" rtl="0">
            <a:lnSpc>
              <a:spcPct val="100000"/>
            </a:lnSpc>
          </a:pPr>
          <a:r>
            <a:rPr lang="bg-BG" sz="2900" b="1" baseline="0" dirty="0" smtClean="0"/>
            <a:t/>
          </a:r>
          <a:br>
            <a:rPr lang="bg-BG" sz="2900" b="1" baseline="0" dirty="0" smtClean="0"/>
          </a:br>
          <a:r>
            <a:rPr lang="bg-BG" sz="2900" b="1" baseline="0" dirty="0" smtClean="0"/>
            <a:t>ИМА ЛИ ШАНС ЗА БЪЛГАРСКАТА ЯДРЕНА ЕНЕРГЕТИКА?</a:t>
          </a:r>
          <a:r>
            <a:rPr lang="bg-BG" sz="2900" b="1" baseline="0" dirty="0" smtClean="0">
              <a:gradFill>
                <a:gsLst>
                  <a:gs pos="4100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rPr>
            <a:t/>
          </a:r>
          <a:br>
            <a:rPr lang="bg-BG" sz="2900" b="1" baseline="0" dirty="0" smtClean="0">
              <a:gradFill>
                <a:gsLst>
                  <a:gs pos="4100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rPr>
          </a:br>
          <a:endParaRPr lang="bg-BG" sz="3600" b="1" i="1" baseline="0" dirty="0">
            <a:gradFill>
              <a:gsLst>
                <a:gs pos="4100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atin typeface="Cambria" pitchFamily="18" charset="0"/>
          </a:endParaRPr>
        </a:p>
      </dgm:t>
    </dgm:pt>
    <dgm:pt modelId="{0573E9FB-7D04-4795-8D6D-2C77BCE6F0BF}" type="parTrans" cxnId="{87F81A79-F1C2-4E03-8B88-B40351B6AB1A}">
      <dgm:prSet/>
      <dgm:spPr/>
      <dgm:t>
        <a:bodyPr/>
        <a:lstStyle/>
        <a:p>
          <a:endParaRPr lang="bg-BG"/>
        </a:p>
      </dgm:t>
    </dgm:pt>
    <dgm:pt modelId="{8E94768E-5835-48EC-838F-122F52AB3ED4}" type="sibTrans" cxnId="{87F81A79-F1C2-4E03-8B88-B40351B6AB1A}">
      <dgm:prSet/>
      <dgm:spPr/>
      <dgm:t>
        <a:bodyPr/>
        <a:lstStyle/>
        <a:p>
          <a:endParaRPr lang="bg-BG"/>
        </a:p>
      </dgm:t>
    </dgm:pt>
    <dgm:pt modelId="{49CF5441-3862-47E8-B7BD-423899F6D082}" type="pres">
      <dgm:prSet presAssocID="{ED0CC934-604F-4A59-90BC-73869527B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6BD7255-32F3-493C-A775-EE1C47A5790F}" type="pres">
      <dgm:prSet presAssocID="{15F8F2BB-118D-41C9-8B8C-C0FE2D9E9992}" presName="parentText" presStyleLbl="node1" presStyleIdx="0" presStyleCnt="1" custScaleX="79172" custScaleY="551762" custLinFactNeighborX="2542" custLinFactNeighborY="-1014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6F1B78C-D819-4B58-AD38-991F3CAD91B9}" type="presOf" srcId="{ED0CC934-604F-4A59-90BC-73869527BD32}" destId="{49CF5441-3862-47E8-B7BD-423899F6D082}" srcOrd="0" destOrd="0" presId="urn:microsoft.com/office/officeart/2005/8/layout/vList2"/>
    <dgm:cxn modelId="{87F81A79-F1C2-4E03-8B88-B40351B6AB1A}" srcId="{ED0CC934-604F-4A59-90BC-73869527BD32}" destId="{15F8F2BB-118D-41C9-8B8C-C0FE2D9E9992}" srcOrd="0" destOrd="0" parTransId="{0573E9FB-7D04-4795-8D6D-2C77BCE6F0BF}" sibTransId="{8E94768E-5835-48EC-838F-122F52AB3ED4}"/>
    <dgm:cxn modelId="{AB161B11-435B-449C-858E-977585088BD5}" type="presOf" srcId="{15F8F2BB-118D-41C9-8B8C-C0FE2D9E9992}" destId="{76BD7255-32F3-493C-A775-EE1C47A5790F}" srcOrd="0" destOrd="0" presId="urn:microsoft.com/office/officeart/2005/8/layout/vList2"/>
    <dgm:cxn modelId="{46C65E2C-4730-48D8-A7F1-89468EA764FD}" type="presParOf" srcId="{49CF5441-3862-47E8-B7BD-423899F6D082}" destId="{76BD7255-32F3-493C-A775-EE1C47A579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6FC79-EE59-4196-B576-52597AE2C7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4622A6A-7533-419A-91AB-3F667E02D9C1}">
      <dgm:prSet custT="1"/>
      <dgm:spPr/>
      <dgm:t>
        <a:bodyPr/>
        <a:lstStyle/>
        <a:p>
          <a:pPr algn="ctr" rtl="0"/>
          <a:endParaRPr lang="en-US" sz="1600" b="1" dirty="0" smtClean="0">
            <a:latin typeface="Cambria" pitchFamily="18" charset="0"/>
          </a:endParaRPr>
        </a:p>
        <a:p>
          <a:pPr algn="ctr" rtl="0"/>
          <a:endParaRPr lang="bg-BG" sz="1800" b="1" dirty="0" smtClean="0">
            <a:latin typeface="Cambria" pitchFamily="18" charset="0"/>
          </a:endParaRPr>
        </a:p>
        <a:p>
          <a:pPr algn="l" rtl="0"/>
          <a:r>
            <a:rPr lang="bg-BG" sz="1800" b="1" dirty="0" smtClean="0">
              <a:latin typeface="Cambria" pitchFamily="18" charset="0"/>
            </a:rPr>
            <a:t>Конференция: </a:t>
          </a:r>
          <a:r>
            <a:rPr lang="bg-BG" sz="1800" b="1" dirty="0" smtClean="0"/>
            <a:t>Очаквани радикални промени в енергийното развитие на        България до 20</a:t>
          </a:r>
          <a:r>
            <a:rPr lang="en-US" sz="1800" b="1" dirty="0" smtClean="0"/>
            <a:t>30-2050</a:t>
          </a:r>
          <a:r>
            <a:rPr lang="bg-BG" sz="1800" b="1" dirty="0" smtClean="0"/>
            <a:t> г. като резултат от приети базови документи налагащи поврат в енергийната политика на Европейския съюз и света: </a:t>
          </a:r>
          <a:r>
            <a:rPr lang="bg-BG" sz="1800" b="1" dirty="0" smtClean="0">
              <a:latin typeface="Cambria" pitchFamily="18" charset="0"/>
            </a:rPr>
            <a:t>“</a:t>
          </a:r>
        </a:p>
        <a:p>
          <a:pPr algn="ctr" rtl="0"/>
          <a:endParaRPr lang="bg-BG" sz="1800" dirty="0">
            <a:latin typeface="Cambria" pitchFamily="18" charset="0"/>
          </a:endParaRPr>
        </a:p>
      </dgm:t>
    </dgm:pt>
    <dgm:pt modelId="{34767F64-1521-4BA1-A445-1D094FD49EA6}" type="parTrans" cxnId="{D2083608-3829-4150-AAEC-F9164E19186C}">
      <dgm:prSet/>
      <dgm:spPr/>
      <dgm:t>
        <a:bodyPr/>
        <a:lstStyle/>
        <a:p>
          <a:endParaRPr lang="bg-BG"/>
        </a:p>
      </dgm:t>
    </dgm:pt>
    <dgm:pt modelId="{976876B4-ED28-49F5-8204-6341DF91985C}" type="sibTrans" cxnId="{D2083608-3829-4150-AAEC-F9164E19186C}">
      <dgm:prSet/>
      <dgm:spPr/>
      <dgm:t>
        <a:bodyPr/>
        <a:lstStyle/>
        <a:p>
          <a:endParaRPr lang="bg-BG"/>
        </a:p>
      </dgm:t>
    </dgm:pt>
    <dgm:pt modelId="{3ACAA96B-7C63-4060-9045-C62A77CCA23F}">
      <dgm:prSet custT="1"/>
      <dgm:spPr/>
      <dgm:t>
        <a:bodyPr/>
        <a:lstStyle/>
        <a:p>
          <a:pPr algn="ctr" rtl="0"/>
          <a:endParaRPr lang="bg-BG" sz="1800" b="1" dirty="0" smtClean="0"/>
        </a:p>
        <a:p>
          <a:pPr algn="l" rtl="0"/>
          <a:r>
            <a:rPr lang="en-US" sz="1800" b="1" dirty="0" smtClean="0"/>
            <a:t>14 </a:t>
          </a:r>
          <a:r>
            <a:rPr lang="bg-BG" sz="1800" b="1" dirty="0" smtClean="0"/>
            <a:t>януари 2016 г. от </a:t>
          </a:r>
          <a:r>
            <a:rPr lang="en-US" sz="1800" b="1" dirty="0" smtClean="0"/>
            <a:t>14-17</a:t>
          </a:r>
          <a:r>
            <a:rPr lang="bg-BG" sz="1800" b="1" dirty="0" smtClean="0"/>
            <a:t> часа в Информационното бюро на Европейския Парламент</a:t>
          </a:r>
          <a:r>
            <a:rPr lang="bg-BG" sz="1800" dirty="0" smtClean="0"/>
            <a:t>, 1000 София, ул. Г.С.Раковски 124</a:t>
          </a:r>
          <a:r>
            <a:rPr lang="bg-BG" sz="1800" b="1" dirty="0" smtClean="0"/>
            <a:t>7 декември 2015 г.Парк-Хотел “Витоша”,София</a:t>
          </a:r>
          <a:endParaRPr lang="bg-BG" sz="1800" dirty="0"/>
        </a:p>
      </dgm:t>
    </dgm:pt>
    <dgm:pt modelId="{7D7079CB-3F1D-4762-9AFF-FB4311085BD2}" type="parTrans" cxnId="{54A8C987-9745-4E37-99BD-D96B3CE3A27A}">
      <dgm:prSet/>
      <dgm:spPr/>
      <dgm:t>
        <a:bodyPr/>
        <a:lstStyle/>
        <a:p>
          <a:endParaRPr lang="bg-BG"/>
        </a:p>
      </dgm:t>
    </dgm:pt>
    <dgm:pt modelId="{55895978-EB6C-41A1-B202-80430AC564E1}" type="sibTrans" cxnId="{54A8C987-9745-4E37-99BD-D96B3CE3A27A}">
      <dgm:prSet/>
      <dgm:spPr/>
      <dgm:t>
        <a:bodyPr/>
        <a:lstStyle/>
        <a:p>
          <a:endParaRPr lang="bg-BG"/>
        </a:p>
      </dgm:t>
    </dgm:pt>
    <dgm:pt modelId="{6DABFE66-B978-47C7-BBA5-F359032FB594}">
      <dgm:prSet custT="1"/>
      <dgm:spPr/>
      <dgm:t>
        <a:bodyPr/>
        <a:lstStyle/>
        <a:p>
          <a:pPr rtl="0"/>
          <a:r>
            <a:rPr lang="bg-BG" sz="1600" b="1" dirty="0" smtClean="0"/>
            <a:t>проф.,д-р Атанас Тасев </a:t>
          </a:r>
          <a:endParaRPr lang="bg-BG" sz="1600" b="1" dirty="0"/>
        </a:p>
      </dgm:t>
    </dgm:pt>
    <dgm:pt modelId="{DCA32BC2-5BD4-4588-B6AC-6785E081BF3D}" type="parTrans" cxnId="{BBAB4814-2F48-4191-BA12-E48ED9B83B41}">
      <dgm:prSet/>
      <dgm:spPr/>
      <dgm:t>
        <a:bodyPr/>
        <a:lstStyle/>
        <a:p>
          <a:endParaRPr lang="bg-BG"/>
        </a:p>
      </dgm:t>
    </dgm:pt>
    <dgm:pt modelId="{266FE494-96BB-45AA-BEA8-84B088B6208F}" type="sibTrans" cxnId="{BBAB4814-2F48-4191-BA12-E48ED9B83B41}">
      <dgm:prSet/>
      <dgm:spPr/>
      <dgm:t>
        <a:bodyPr/>
        <a:lstStyle/>
        <a:p>
          <a:endParaRPr lang="bg-BG"/>
        </a:p>
      </dgm:t>
    </dgm:pt>
    <dgm:pt modelId="{0197AE93-496F-4087-BDC3-7C5179A61324}" type="pres">
      <dgm:prSet presAssocID="{3026FC79-EE59-4196-B576-52597AE2C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18AD0D5-B29E-4699-AE91-A74676CA8CC6}" type="pres">
      <dgm:prSet presAssocID="{44622A6A-7533-419A-91AB-3F667E02D9C1}" presName="circle1" presStyleLbl="node1" presStyleIdx="0" presStyleCnt="3"/>
      <dgm:spPr/>
      <dgm:t>
        <a:bodyPr/>
        <a:lstStyle/>
        <a:p>
          <a:endParaRPr lang="bg-BG"/>
        </a:p>
      </dgm:t>
    </dgm:pt>
    <dgm:pt modelId="{1061E0B7-E820-4E32-8783-51106225D8DD}" type="pres">
      <dgm:prSet presAssocID="{44622A6A-7533-419A-91AB-3F667E02D9C1}" presName="space" presStyleCnt="0"/>
      <dgm:spPr/>
      <dgm:t>
        <a:bodyPr/>
        <a:lstStyle/>
        <a:p>
          <a:endParaRPr lang="bg-BG"/>
        </a:p>
      </dgm:t>
    </dgm:pt>
    <dgm:pt modelId="{EE9ED840-4E3C-4B38-BD2B-3890B40E733F}" type="pres">
      <dgm:prSet presAssocID="{44622A6A-7533-419A-91AB-3F667E02D9C1}" presName="rect1" presStyleLbl="alignAcc1" presStyleIdx="0" presStyleCnt="3" custScaleX="112632" custLinFactNeighborX="1788" custLinFactNeighborY="-2564"/>
      <dgm:spPr/>
      <dgm:t>
        <a:bodyPr/>
        <a:lstStyle/>
        <a:p>
          <a:endParaRPr lang="bg-BG"/>
        </a:p>
      </dgm:t>
    </dgm:pt>
    <dgm:pt modelId="{D0021E73-AEA5-4BF0-B5A4-F76FAECB652C}" type="pres">
      <dgm:prSet presAssocID="{3ACAA96B-7C63-4060-9045-C62A77CCA23F}" presName="vertSpace2" presStyleLbl="node1" presStyleIdx="0" presStyleCnt="3"/>
      <dgm:spPr/>
    </dgm:pt>
    <dgm:pt modelId="{FBD7001C-F95F-4913-8671-2860C5A7A8E0}" type="pres">
      <dgm:prSet presAssocID="{3ACAA96B-7C63-4060-9045-C62A77CCA23F}" presName="circle2" presStyleLbl="node1" presStyleIdx="1" presStyleCnt="3"/>
      <dgm:spPr/>
    </dgm:pt>
    <dgm:pt modelId="{FA5AE631-8B47-4B64-9210-05D848CE6F6C}" type="pres">
      <dgm:prSet presAssocID="{3ACAA96B-7C63-4060-9045-C62A77CCA23F}" presName="rect2" presStyleLbl="alignAcc1" presStyleIdx="1" presStyleCnt="3" custScaleX="110526" custScaleY="79500"/>
      <dgm:spPr/>
      <dgm:t>
        <a:bodyPr/>
        <a:lstStyle/>
        <a:p>
          <a:endParaRPr lang="en-US"/>
        </a:p>
      </dgm:t>
    </dgm:pt>
    <dgm:pt modelId="{85656876-E185-4B3A-8006-61128D75E0BA}" type="pres">
      <dgm:prSet presAssocID="{6DABFE66-B978-47C7-BBA5-F359032FB594}" presName="vertSpace3" presStyleLbl="node1" presStyleIdx="1" presStyleCnt="3"/>
      <dgm:spPr/>
    </dgm:pt>
    <dgm:pt modelId="{B2CB45ED-3BBD-44A9-87D3-1B80436CDF07}" type="pres">
      <dgm:prSet presAssocID="{6DABFE66-B978-47C7-BBA5-F359032FB594}" presName="circle3" presStyleLbl="node1" presStyleIdx="2" presStyleCnt="3"/>
      <dgm:spPr/>
    </dgm:pt>
    <dgm:pt modelId="{911641D8-59EE-4DA3-B0B3-A7DBBD908679}" type="pres">
      <dgm:prSet presAssocID="{6DABFE66-B978-47C7-BBA5-F359032FB594}" presName="rect3" presStyleLbl="alignAcc1" presStyleIdx="2" presStyleCnt="3" custScaleY="42000"/>
      <dgm:spPr/>
      <dgm:t>
        <a:bodyPr/>
        <a:lstStyle/>
        <a:p>
          <a:endParaRPr lang="en-US"/>
        </a:p>
      </dgm:t>
    </dgm:pt>
    <dgm:pt modelId="{14C1E92E-60D2-4AC0-82E6-B37DDAFCDBCE}" type="pres">
      <dgm:prSet presAssocID="{44622A6A-7533-419A-91AB-3F667E02D9C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6182AF-B956-4DD5-B3AC-73770464D1A4}" type="pres">
      <dgm:prSet presAssocID="{3ACAA96B-7C63-4060-9045-C62A77CCA23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E41E5-A849-496A-802C-775D0DEA9489}" type="pres">
      <dgm:prSet presAssocID="{6DABFE66-B978-47C7-BBA5-F359032FB59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03ABE-F6E0-47A6-8A73-400684653891}" type="presOf" srcId="{3ACAA96B-7C63-4060-9045-C62A77CCA23F}" destId="{FA5AE631-8B47-4B64-9210-05D848CE6F6C}" srcOrd="0" destOrd="0" presId="urn:microsoft.com/office/officeart/2005/8/layout/target3"/>
    <dgm:cxn modelId="{5E9EA5F7-9A63-43F9-B589-6F523050D7C3}" type="presOf" srcId="{44622A6A-7533-419A-91AB-3F667E02D9C1}" destId="{14C1E92E-60D2-4AC0-82E6-B37DDAFCDBCE}" srcOrd="1" destOrd="0" presId="urn:microsoft.com/office/officeart/2005/8/layout/target3"/>
    <dgm:cxn modelId="{85AA1369-A893-48DC-A3DA-B90807E209B8}" type="presOf" srcId="{3ACAA96B-7C63-4060-9045-C62A77CCA23F}" destId="{456182AF-B956-4DD5-B3AC-73770464D1A4}" srcOrd="1" destOrd="0" presId="urn:microsoft.com/office/officeart/2005/8/layout/target3"/>
    <dgm:cxn modelId="{BBAB4814-2F48-4191-BA12-E48ED9B83B41}" srcId="{3026FC79-EE59-4196-B576-52597AE2C715}" destId="{6DABFE66-B978-47C7-BBA5-F359032FB594}" srcOrd="2" destOrd="0" parTransId="{DCA32BC2-5BD4-4588-B6AC-6785E081BF3D}" sibTransId="{266FE494-96BB-45AA-BEA8-84B088B6208F}"/>
    <dgm:cxn modelId="{582B30B1-7C08-4CBD-AC1C-C7514E8DC112}" type="presOf" srcId="{6DABFE66-B978-47C7-BBA5-F359032FB594}" destId="{FB9E41E5-A849-496A-802C-775D0DEA9489}" srcOrd="1" destOrd="0" presId="urn:microsoft.com/office/officeart/2005/8/layout/target3"/>
    <dgm:cxn modelId="{645000FE-A65C-4742-B64C-709166502260}" type="presOf" srcId="{6DABFE66-B978-47C7-BBA5-F359032FB594}" destId="{911641D8-59EE-4DA3-B0B3-A7DBBD908679}" srcOrd="0" destOrd="0" presId="urn:microsoft.com/office/officeart/2005/8/layout/target3"/>
    <dgm:cxn modelId="{D2083608-3829-4150-AAEC-F9164E19186C}" srcId="{3026FC79-EE59-4196-B576-52597AE2C715}" destId="{44622A6A-7533-419A-91AB-3F667E02D9C1}" srcOrd="0" destOrd="0" parTransId="{34767F64-1521-4BA1-A445-1D094FD49EA6}" sibTransId="{976876B4-ED28-49F5-8204-6341DF91985C}"/>
    <dgm:cxn modelId="{242DC1D0-D0C9-4339-8A4B-898443120693}" type="presOf" srcId="{3026FC79-EE59-4196-B576-52597AE2C715}" destId="{0197AE93-496F-4087-BDC3-7C5179A61324}" srcOrd="0" destOrd="0" presId="urn:microsoft.com/office/officeart/2005/8/layout/target3"/>
    <dgm:cxn modelId="{54A8C987-9745-4E37-99BD-D96B3CE3A27A}" srcId="{3026FC79-EE59-4196-B576-52597AE2C715}" destId="{3ACAA96B-7C63-4060-9045-C62A77CCA23F}" srcOrd="1" destOrd="0" parTransId="{7D7079CB-3F1D-4762-9AFF-FB4311085BD2}" sibTransId="{55895978-EB6C-41A1-B202-80430AC564E1}"/>
    <dgm:cxn modelId="{DC40AF94-906C-421E-8E7F-2CB1995DB501}" type="presOf" srcId="{44622A6A-7533-419A-91AB-3F667E02D9C1}" destId="{EE9ED840-4E3C-4B38-BD2B-3890B40E733F}" srcOrd="0" destOrd="0" presId="urn:microsoft.com/office/officeart/2005/8/layout/target3"/>
    <dgm:cxn modelId="{7BB1B60E-BD5E-49AE-958D-EB85BF5752FB}" type="presParOf" srcId="{0197AE93-496F-4087-BDC3-7C5179A61324}" destId="{B18AD0D5-B29E-4699-AE91-A74676CA8CC6}" srcOrd="0" destOrd="0" presId="urn:microsoft.com/office/officeart/2005/8/layout/target3"/>
    <dgm:cxn modelId="{4A0D3A06-5A23-4D0C-AA16-23F3EB2053DA}" type="presParOf" srcId="{0197AE93-496F-4087-BDC3-7C5179A61324}" destId="{1061E0B7-E820-4E32-8783-51106225D8DD}" srcOrd="1" destOrd="0" presId="urn:microsoft.com/office/officeart/2005/8/layout/target3"/>
    <dgm:cxn modelId="{99EFCF7A-E196-455D-8E9F-2A540C579581}" type="presParOf" srcId="{0197AE93-496F-4087-BDC3-7C5179A61324}" destId="{EE9ED840-4E3C-4B38-BD2B-3890B40E733F}" srcOrd="2" destOrd="0" presId="urn:microsoft.com/office/officeart/2005/8/layout/target3"/>
    <dgm:cxn modelId="{2F49EBBA-705F-413B-AB9F-175BAA25689D}" type="presParOf" srcId="{0197AE93-496F-4087-BDC3-7C5179A61324}" destId="{D0021E73-AEA5-4BF0-B5A4-F76FAECB652C}" srcOrd="3" destOrd="0" presId="urn:microsoft.com/office/officeart/2005/8/layout/target3"/>
    <dgm:cxn modelId="{87804712-DCAE-43C5-AF98-1F9F2819AFE9}" type="presParOf" srcId="{0197AE93-496F-4087-BDC3-7C5179A61324}" destId="{FBD7001C-F95F-4913-8671-2860C5A7A8E0}" srcOrd="4" destOrd="0" presId="urn:microsoft.com/office/officeart/2005/8/layout/target3"/>
    <dgm:cxn modelId="{591EABE4-864F-4130-ADED-EA9B1A441A99}" type="presParOf" srcId="{0197AE93-496F-4087-BDC3-7C5179A61324}" destId="{FA5AE631-8B47-4B64-9210-05D848CE6F6C}" srcOrd="5" destOrd="0" presId="urn:microsoft.com/office/officeart/2005/8/layout/target3"/>
    <dgm:cxn modelId="{6C1E086C-159B-4026-9EA9-1471D035130C}" type="presParOf" srcId="{0197AE93-496F-4087-BDC3-7C5179A61324}" destId="{85656876-E185-4B3A-8006-61128D75E0BA}" srcOrd="6" destOrd="0" presId="urn:microsoft.com/office/officeart/2005/8/layout/target3"/>
    <dgm:cxn modelId="{3F7A31CF-9634-4ACC-8625-36BCB956B1BE}" type="presParOf" srcId="{0197AE93-496F-4087-BDC3-7C5179A61324}" destId="{B2CB45ED-3BBD-44A9-87D3-1B80436CDF07}" srcOrd="7" destOrd="0" presId="urn:microsoft.com/office/officeart/2005/8/layout/target3"/>
    <dgm:cxn modelId="{131F918E-B499-49A0-BE5F-0DD4092F8B52}" type="presParOf" srcId="{0197AE93-496F-4087-BDC3-7C5179A61324}" destId="{911641D8-59EE-4DA3-B0B3-A7DBBD908679}" srcOrd="8" destOrd="0" presId="urn:microsoft.com/office/officeart/2005/8/layout/target3"/>
    <dgm:cxn modelId="{260A7869-E900-46B2-93BE-17B25DEB4E8F}" type="presParOf" srcId="{0197AE93-496F-4087-BDC3-7C5179A61324}" destId="{14C1E92E-60D2-4AC0-82E6-B37DDAFCDBCE}" srcOrd="9" destOrd="0" presId="urn:microsoft.com/office/officeart/2005/8/layout/target3"/>
    <dgm:cxn modelId="{D52E6F29-56BB-440B-8C25-3299CCC35FCF}" type="presParOf" srcId="{0197AE93-496F-4087-BDC3-7C5179A61324}" destId="{456182AF-B956-4DD5-B3AC-73770464D1A4}" srcOrd="10" destOrd="0" presId="urn:microsoft.com/office/officeart/2005/8/layout/target3"/>
    <dgm:cxn modelId="{630A1008-B44D-4202-94A6-778AF455A03D}" type="presParOf" srcId="{0197AE93-496F-4087-BDC3-7C5179A61324}" destId="{FB9E41E5-A849-496A-802C-775D0DEA948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CEB17-E8F0-457F-9345-D036CDF8184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D6A57-9D03-437E-AD12-8693756971B2}">
      <dgm:prSet phldrT="[Text]"/>
      <dgm:spPr/>
      <dgm:t>
        <a:bodyPr/>
        <a:lstStyle/>
        <a:p>
          <a:r>
            <a:rPr lang="bg-BG" dirty="0" smtClean="0"/>
            <a:t>Увеличено електропотребление??????</a:t>
          </a:r>
          <a:endParaRPr lang="en-US" dirty="0"/>
        </a:p>
      </dgm:t>
    </dgm:pt>
    <dgm:pt modelId="{9C2B0230-1BCB-4428-9ABE-2E015DB41993}" type="parTrans" cxnId="{141A1900-D5C3-4006-B70A-01C805C0B6A4}">
      <dgm:prSet/>
      <dgm:spPr/>
      <dgm:t>
        <a:bodyPr/>
        <a:lstStyle/>
        <a:p>
          <a:endParaRPr lang="en-US"/>
        </a:p>
      </dgm:t>
    </dgm:pt>
    <dgm:pt modelId="{18083E0F-4047-49C9-AF6C-170890A37CD3}" type="sibTrans" cxnId="{141A1900-D5C3-4006-B70A-01C805C0B6A4}">
      <dgm:prSet/>
      <dgm:spPr/>
      <dgm:t>
        <a:bodyPr/>
        <a:lstStyle/>
        <a:p>
          <a:endParaRPr lang="en-US"/>
        </a:p>
      </dgm:t>
    </dgm:pt>
    <dgm:pt modelId="{B7014B61-AC40-4D89-A3C1-97C90288650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 smtClean="0"/>
            <a:t>Регионални проекти;</a:t>
          </a:r>
        </a:p>
        <a:p>
          <a:r>
            <a:rPr lang="bg-BG" dirty="0" smtClean="0"/>
            <a:t>Електромобили;</a:t>
          </a:r>
        </a:p>
        <a:p>
          <a:r>
            <a:rPr lang="bg-BG" dirty="0" smtClean="0"/>
            <a:t>Водородни клетки</a:t>
          </a:r>
          <a:r>
            <a:rPr lang="en-US" dirty="0" smtClean="0"/>
            <a:t>;</a:t>
          </a:r>
        </a:p>
        <a:p>
          <a:r>
            <a:rPr lang="bg-BG" dirty="0" smtClean="0"/>
            <a:t>Ръст на БВП;</a:t>
          </a:r>
        </a:p>
        <a:p>
          <a:r>
            <a:rPr lang="bg-BG" dirty="0" smtClean="0"/>
            <a:t>Предел в намаляване на енергийния интензитет</a:t>
          </a:r>
          <a:endParaRPr lang="en-US" dirty="0"/>
        </a:p>
      </dgm:t>
    </dgm:pt>
    <dgm:pt modelId="{5263D865-4489-42CF-B0EA-EA2581963390}" type="parTrans" cxnId="{B957D594-63D7-49F6-A96B-82ADCCAF7DC4}">
      <dgm:prSet/>
      <dgm:spPr/>
      <dgm:t>
        <a:bodyPr/>
        <a:lstStyle/>
        <a:p>
          <a:endParaRPr lang="en-US"/>
        </a:p>
      </dgm:t>
    </dgm:pt>
    <dgm:pt modelId="{255BD774-67ED-4D29-B61F-C131769A48A5}" type="sibTrans" cxnId="{B957D594-63D7-49F6-A96B-82ADCCAF7DC4}">
      <dgm:prSet/>
      <dgm:spPr/>
      <dgm:t>
        <a:bodyPr/>
        <a:lstStyle/>
        <a:p>
          <a:endParaRPr lang="en-US"/>
        </a:p>
      </dgm:t>
    </dgm:pt>
    <dgm:pt modelId="{FF0FD35F-98BE-4662-A395-03A4A6EBC573}">
      <dgm:prSet phldrT="[Text]"/>
      <dgm:spPr/>
      <dgm:t>
        <a:bodyPr/>
        <a:lstStyle/>
        <a:p>
          <a:r>
            <a:rPr lang="bg-BG" dirty="0" err="1" smtClean="0"/>
            <a:t>Безкарбонова</a:t>
          </a:r>
          <a:r>
            <a:rPr lang="bg-BG" dirty="0" smtClean="0"/>
            <a:t> енергетика!!!!!!</a:t>
          </a:r>
          <a:endParaRPr lang="en-US" dirty="0"/>
        </a:p>
      </dgm:t>
    </dgm:pt>
    <dgm:pt modelId="{B0C757B7-0531-42A6-9D87-56146D7A7742}" type="parTrans" cxnId="{08F43F2B-A227-4517-9AD7-AFB69A9AD458}">
      <dgm:prSet/>
      <dgm:spPr/>
      <dgm:t>
        <a:bodyPr/>
        <a:lstStyle/>
        <a:p>
          <a:endParaRPr lang="en-US"/>
        </a:p>
      </dgm:t>
    </dgm:pt>
    <dgm:pt modelId="{AB4A5061-4644-465F-A816-1C57146B9521}" type="sibTrans" cxnId="{08F43F2B-A227-4517-9AD7-AFB69A9AD458}">
      <dgm:prSet/>
      <dgm:spPr/>
      <dgm:t>
        <a:bodyPr/>
        <a:lstStyle/>
        <a:p>
          <a:endParaRPr lang="en-US"/>
        </a:p>
      </dgm:t>
    </dgm:pt>
    <dgm:pt modelId="{5F32C54E-D163-47AD-B8BD-398B484F8998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dirty="0" smtClean="0"/>
            <a:t>Минимизация участието на ТЕЦ в ел.енергиен микс;</a:t>
          </a:r>
        </a:p>
        <a:p>
          <a:r>
            <a:rPr lang="bg-BG" dirty="0" smtClean="0"/>
            <a:t>Ликвидация на въгледобива</a:t>
          </a:r>
          <a:endParaRPr lang="en-US" dirty="0"/>
        </a:p>
      </dgm:t>
    </dgm:pt>
    <dgm:pt modelId="{DE799AC9-D134-4C99-90B9-A9FD872CBF1C}" type="parTrans" cxnId="{31D3594E-6B3D-4C9A-BABC-A6F5872678C2}">
      <dgm:prSet/>
      <dgm:spPr/>
      <dgm:t>
        <a:bodyPr/>
        <a:lstStyle/>
        <a:p>
          <a:endParaRPr lang="en-US"/>
        </a:p>
      </dgm:t>
    </dgm:pt>
    <dgm:pt modelId="{2219D1AC-8038-42D5-A304-E757A0031AEF}" type="sibTrans" cxnId="{31D3594E-6B3D-4C9A-BABC-A6F5872678C2}">
      <dgm:prSet/>
      <dgm:spPr/>
      <dgm:t>
        <a:bodyPr/>
        <a:lstStyle/>
        <a:p>
          <a:endParaRPr lang="en-US"/>
        </a:p>
      </dgm:t>
    </dgm:pt>
    <dgm:pt modelId="{B28ED400-5660-4511-9A65-8B23A0374335}">
      <dgm:prSet phldrT="[Text]"/>
      <dgm:spPr/>
      <dgm:t>
        <a:bodyPr/>
        <a:lstStyle/>
        <a:p>
          <a:r>
            <a:rPr lang="bg-BG" dirty="0" smtClean="0"/>
            <a:t>Държавна подкрепа!!!!!!</a:t>
          </a:r>
          <a:endParaRPr lang="en-US" dirty="0"/>
        </a:p>
      </dgm:t>
    </dgm:pt>
    <dgm:pt modelId="{476A2FC3-90E3-4280-90AF-FE339E2FFD5F}" type="parTrans" cxnId="{B2686493-6C08-44F0-946D-F24B5D040422}">
      <dgm:prSet/>
      <dgm:spPr/>
      <dgm:t>
        <a:bodyPr/>
        <a:lstStyle/>
        <a:p>
          <a:endParaRPr lang="en-US"/>
        </a:p>
      </dgm:t>
    </dgm:pt>
    <dgm:pt modelId="{700EF3C2-ED3F-499D-BFED-019C33F2A98D}" type="sibTrans" cxnId="{B2686493-6C08-44F0-946D-F24B5D040422}">
      <dgm:prSet/>
      <dgm:spPr/>
      <dgm:t>
        <a:bodyPr/>
        <a:lstStyle/>
        <a:p>
          <a:endParaRPr lang="en-US"/>
        </a:p>
      </dgm:t>
    </dgm:pt>
    <dgm:pt modelId="{50DDB366-D468-4AFC-9F39-B7F7A2B334E5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g-BG" dirty="0" smtClean="0"/>
            <a:t>Политическа подкрепа(отпадане на мораториума)</a:t>
          </a:r>
        </a:p>
        <a:p>
          <a:r>
            <a:rPr lang="bg-BG" dirty="0" smtClean="0"/>
            <a:t>Механизми за капацитет (</a:t>
          </a:r>
          <a:r>
            <a:rPr lang="en-US" dirty="0" smtClean="0"/>
            <a:t>Capacity Remuneration Mechanisms – CRM)</a:t>
          </a:r>
          <a:r>
            <a:rPr lang="bg-BG" dirty="0" smtClean="0"/>
            <a:t>;</a:t>
          </a:r>
        </a:p>
        <a:p>
          <a:r>
            <a:rPr lang="en-US" dirty="0" smtClean="0"/>
            <a:t> </a:t>
          </a:r>
          <a:r>
            <a:rPr lang="bg-BG" dirty="0" smtClean="0"/>
            <a:t>„договори за разлики“ (</a:t>
          </a:r>
          <a:r>
            <a:rPr lang="en-US" dirty="0" smtClean="0"/>
            <a:t>Contracts for Difference). </a:t>
          </a:r>
          <a:endParaRPr lang="en-US" dirty="0"/>
        </a:p>
      </dgm:t>
    </dgm:pt>
    <dgm:pt modelId="{9AD0C2C6-3DC4-42CE-B9D8-1F5491D30179}" type="parTrans" cxnId="{DA0CFCD4-89FF-4D9F-B585-064775BD8CAB}">
      <dgm:prSet/>
      <dgm:spPr/>
      <dgm:t>
        <a:bodyPr/>
        <a:lstStyle/>
        <a:p>
          <a:endParaRPr lang="en-US"/>
        </a:p>
      </dgm:t>
    </dgm:pt>
    <dgm:pt modelId="{8DDEE21F-196D-4463-98FD-D22BB9741EA1}" type="sibTrans" cxnId="{DA0CFCD4-89FF-4D9F-B585-064775BD8CAB}">
      <dgm:prSet/>
      <dgm:spPr/>
      <dgm:t>
        <a:bodyPr/>
        <a:lstStyle/>
        <a:p>
          <a:endParaRPr lang="en-US"/>
        </a:p>
      </dgm:t>
    </dgm:pt>
    <dgm:pt modelId="{1B6089EE-277D-49A1-8313-C0622AD514B5}" type="pres">
      <dgm:prSet presAssocID="{28ECEB17-E8F0-457F-9345-D036CDF81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AF6D97-10D7-492A-AF27-0A2BA7CB9C17}" type="pres">
      <dgm:prSet presAssocID="{D8AD6A57-9D03-437E-AD12-8693756971B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E0F86-5352-4FAD-9011-F670DA5F408E}" type="pres">
      <dgm:prSet presAssocID="{D8AD6A57-9D03-437E-AD12-8693756971B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65926-BFB0-4C88-B7EE-D47D363EC6C4}" type="pres">
      <dgm:prSet presAssocID="{FF0FD35F-98BE-4662-A395-03A4A6EBC57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07DE-840F-43E5-8642-249FE082E7D5}" type="pres">
      <dgm:prSet presAssocID="{FF0FD35F-98BE-4662-A395-03A4A6EBC57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6CEB4-F912-4D2E-80C1-BC49DDBF97EF}" type="pres">
      <dgm:prSet presAssocID="{B28ED400-5660-4511-9A65-8B23A037433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CF0AF-AC09-4886-A0C0-A9173DE99FA3}" type="pres">
      <dgm:prSet presAssocID="{B28ED400-5660-4511-9A65-8B23A037433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3594E-6B3D-4C9A-BABC-A6F5872678C2}" srcId="{FF0FD35F-98BE-4662-A395-03A4A6EBC573}" destId="{5F32C54E-D163-47AD-B8BD-398B484F8998}" srcOrd="0" destOrd="0" parTransId="{DE799AC9-D134-4C99-90B9-A9FD872CBF1C}" sibTransId="{2219D1AC-8038-42D5-A304-E757A0031AEF}"/>
    <dgm:cxn modelId="{CAD7553D-B77B-4DD4-B623-2FF66131A353}" type="presOf" srcId="{D8AD6A57-9D03-437E-AD12-8693756971B2}" destId="{E1AF6D97-10D7-492A-AF27-0A2BA7CB9C17}" srcOrd="0" destOrd="0" presId="urn:microsoft.com/office/officeart/2009/3/layout/IncreasingArrowsProcess"/>
    <dgm:cxn modelId="{E61DDEA9-66BE-4123-9737-EDCBB0FB88CE}" type="presOf" srcId="{50DDB366-D468-4AFC-9F39-B7F7A2B334E5}" destId="{286CF0AF-AC09-4886-A0C0-A9173DE99FA3}" srcOrd="0" destOrd="0" presId="urn:microsoft.com/office/officeart/2009/3/layout/IncreasingArrowsProcess"/>
    <dgm:cxn modelId="{B2686493-6C08-44F0-946D-F24B5D040422}" srcId="{28ECEB17-E8F0-457F-9345-D036CDF8184E}" destId="{B28ED400-5660-4511-9A65-8B23A0374335}" srcOrd="2" destOrd="0" parTransId="{476A2FC3-90E3-4280-90AF-FE339E2FFD5F}" sibTransId="{700EF3C2-ED3F-499D-BFED-019C33F2A98D}"/>
    <dgm:cxn modelId="{2C242E6F-4A2A-4BFD-96CF-8BE825720429}" type="presOf" srcId="{5F32C54E-D163-47AD-B8BD-398B484F8998}" destId="{E02107DE-840F-43E5-8642-249FE082E7D5}" srcOrd="0" destOrd="0" presId="urn:microsoft.com/office/officeart/2009/3/layout/IncreasingArrowsProcess"/>
    <dgm:cxn modelId="{424C9E68-A544-47A3-A8E0-5B1620CA383B}" type="presOf" srcId="{B7014B61-AC40-4D89-A3C1-97C90288650D}" destId="{106E0F86-5352-4FAD-9011-F670DA5F408E}" srcOrd="0" destOrd="0" presId="urn:microsoft.com/office/officeart/2009/3/layout/IncreasingArrowsProcess"/>
    <dgm:cxn modelId="{08F43F2B-A227-4517-9AD7-AFB69A9AD458}" srcId="{28ECEB17-E8F0-457F-9345-D036CDF8184E}" destId="{FF0FD35F-98BE-4662-A395-03A4A6EBC573}" srcOrd="1" destOrd="0" parTransId="{B0C757B7-0531-42A6-9D87-56146D7A7742}" sibTransId="{AB4A5061-4644-465F-A816-1C57146B9521}"/>
    <dgm:cxn modelId="{24B1F421-2924-44FF-8C41-A6F5897F0219}" type="presOf" srcId="{B28ED400-5660-4511-9A65-8B23A0374335}" destId="{9EA6CEB4-F912-4D2E-80C1-BC49DDBF97EF}" srcOrd="0" destOrd="0" presId="urn:microsoft.com/office/officeart/2009/3/layout/IncreasingArrowsProcess"/>
    <dgm:cxn modelId="{4742806B-7C9D-4D23-9774-C6E01E3F8489}" type="presOf" srcId="{FF0FD35F-98BE-4662-A395-03A4A6EBC573}" destId="{2A765926-BFB0-4C88-B7EE-D47D363EC6C4}" srcOrd="0" destOrd="0" presId="urn:microsoft.com/office/officeart/2009/3/layout/IncreasingArrowsProcess"/>
    <dgm:cxn modelId="{DA0CFCD4-89FF-4D9F-B585-064775BD8CAB}" srcId="{B28ED400-5660-4511-9A65-8B23A0374335}" destId="{50DDB366-D468-4AFC-9F39-B7F7A2B334E5}" srcOrd="0" destOrd="0" parTransId="{9AD0C2C6-3DC4-42CE-B9D8-1F5491D30179}" sibTransId="{8DDEE21F-196D-4463-98FD-D22BB9741EA1}"/>
    <dgm:cxn modelId="{CBAD5146-C2F4-4ABE-BFD7-2A3B4F7CCA6E}" type="presOf" srcId="{28ECEB17-E8F0-457F-9345-D036CDF8184E}" destId="{1B6089EE-277D-49A1-8313-C0622AD514B5}" srcOrd="0" destOrd="0" presId="urn:microsoft.com/office/officeart/2009/3/layout/IncreasingArrowsProcess"/>
    <dgm:cxn modelId="{141A1900-D5C3-4006-B70A-01C805C0B6A4}" srcId="{28ECEB17-E8F0-457F-9345-D036CDF8184E}" destId="{D8AD6A57-9D03-437E-AD12-8693756971B2}" srcOrd="0" destOrd="0" parTransId="{9C2B0230-1BCB-4428-9ABE-2E015DB41993}" sibTransId="{18083E0F-4047-49C9-AF6C-170890A37CD3}"/>
    <dgm:cxn modelId="{B957D594-63D7-49F6-A96B-82ADCCAF7DC4}" srcId="{D8AD6A57-9D03-437E-AD12-8693756971B2}" destId="{B7014B61-AC40-4D89-A3C1-97C90288650D}" srcOrd="0" destOrd="0" parTransId="{5263D865-4489-42CF-B0EA-EA2581963390}" sibTransId="{255BD774-67ED-4D29-B61F-C131769A48A5}"/>
    <dgm:cxn modelId="{38A304E0-AEE2-4AC5-8FC4-6ED87CCB51ED}" type="presParOf" srcId="{1B6089EE-277D-49A1-8313-C0622AD514B5}" destId="{E1AF6D97-10D7-492A-AF27-0A2BA7CB9C17}" srcOrd="0" destOrd="0" presId="urn:microsoft.com/office/officeart/2009/3/layout/IncreasingArrowsProcess"/>
    <dgm:cxn modelId="{69AE012F-09A8-4E8E-8DCF-CCB9D1DC0779}" type="presParOf" srcId="{1B6089EE-277D-49A1-8313-C0622AD514B5}" destId="{106E0F86-5352-4FAD-9011-F670DA5F408E}" srcOrd="1" destOrd="0" presId="urn:microsoft.com/office/officeart/2009/3/layout/IncreasingArrowsProcess"/>
    <dgm:cxn modelId="{3DD6157A-3DD9-4766-A5DB-467455D693EB}" type="presParOf" srcId="{1B6089EE-277D-49A1-8313-C0622AD514B5}" destId="{2A765926-BFB0-4C88-B7EE-D47D363EC6C4}" srcOrd="2" destOrd="0" presId="urn:microsoft.com/office/officeart/2009/3/layout/IncreasingArrowsProcess"/>
    <dgm:cxn modelId="{92A00C94-7C84-4B24-8C5D-A86B2AD53962}" type="presParOf" srcId="{1B6089EE-277D-49A1-8313-C0622AD514B5}" destId="{E02107DE-840F-43E5-8642-249FE082E7D5}" srcOrd="3" destOrd="0" presId="urn:microsoft.com/office/officeart/2009/3/layout/IncreasingArrowsProcess"/>
    <dgm:cxn modelId="{22434631-574A-4D82-89C8-1F6FCB953AAC}" type="presParOf" srcId="{1B6089EE-277D-49A1-8313-C0622AD514B5}" destId="{9EA6CEB4-F912-4D2E-80C1-BC49DDBF97EF}" srcOrd="4" destOrd="0" presId="urn:microsoft.com/office/officeart/2009/3/layout/IncreasingArrowsProcess"/>
    <dgm:cxn modelId="{E440D8CF-A37A-4AF6-8C4B-D16C0CEE72AE}" type="presParOf" srcId="{1B6089EE-277D-49A1-8313-C0622AD514B5}" destId="{286CF0AF-AC09-4886-A0C0-A9173DE99FA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5A4FE-4673-4FDE-BE3B-0AEF410794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3523CA9-5749-4EEE-824B-F84A4BB16295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2000" dirty="0" smtClean="0"/>
            <a:t>Ръст на електропотреблението</a:t>
          </a:r>
          <a:endParaRPr lang="bg-BG" sz="2000" dirty="0"/>
        </a:p>
      </dgm:t>
    </dgm:pt>
    <dgm:pt modelId="{B06B04F1-3CC1-4FE2-B8EA-269ECAE146D2}" type="parTrans" cxnId="{68CB3089-250C-4B61-97A4-484E4258D626}">
      <dgm:prSet/>
      <dgm:spPr/>
      <dgm:t>
        <a:bodyPr/>
        <a:lstStyle/>
        <a:p>
          <a:endParaRPr lang="bg-BG"/>
        </a:p>
      </dgm:t>
    </dgm:pt>
    <dgm:pt modelId="{9FE7A3FF-5582-46E8-8496-D9900E5743C2}" type="sibTrans" cxnId="{68CB3089-250C-4B61-97A4-484E4258D626}">
      <dgm:prSet/>
      <dgm:spPr/>
      <dgm:t>
        <a:bodyPr/>
        <a:lstStyle/>
        <a:p>
          <a:endParaRPr lang="bg-BG"/>
        </a:p>
      </dgm:t>
    </dgm:pt>
    <dgm:pt modelId="{D57D2F54-E4D8-44EE-8EF1-503D8C227ED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2000" dirty="0" err="1" smtClean="0"/>
            <a:t>Безкарбонова</a:t>
          </a:r>
          <a:r>
            <a:rPr lang="bg-BG" sz="2000" dirty="0" smtClean="0"/>
            <a:t> енергетика</a:t>
          </a:r>
          <a:endParaRPr lang="bg-BG" sz="2000" dirty="0"/>
        </a:p>
      </dgm:t>
    </dgm:pt>
    <dgm:pt modelId="{5F3FB453-CC1C-452D-A13B-1FC792A7E92D}" type="parTrans" cxnId="{BFBB39EB-F483-4F23-AF70-D4493DDBEF97}">
      <dgm:prSet/>
      <dgm:spPr/>
      <dgm:t>
        <a:bodyPr/>
        <a:lstStyle/>
        <a:p>
          <a:endParaRPr lang="bg-BG"/>
        </a:p>
      </dgm:t>
    </dgm:pt>
    <dgm:pt modelId="{FCC35CC1-A891-4BAC-8B6A-5F3B6FDF190A}" type="sibTrans" cxnId="{BFBB39EB-F483-4F23-AF70-D4493DDBEF97}">
      <dgm:prSet/>
      <dgm:spPr/>
      <dgm:t>
        <a:bodyPr/>
        <a:lstStyle/>
        <a:p>
          <a:endParaRPr lang="bg-BG"/>
        </a:p>
      </dgm:t>
    </dgm:pt>
    <dgm:pt modelId="{79B4ADB4-9B4A-429B-929B-B07C925F672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000" dirty="0" smtClean="0"/>
            <a:t>Удължаване на срокът за експлоатация на 5-ти и 6-ти блок на АЕЦ</a:t>
          </a:r>
          <a:endParaRPr lang="bg-BG" sz="2000" dirty="0"/>
        </a:p>
      </dgm:t>
    </dgm:pt>
    <dgm:pt modelId="{A1D52AAD-5572-466D-881C-D99B3612A1FD}" type="parTrans" cxnId="{83EFBF3D-CC66-4934-BE27-1E0752D56986}">
      <dgm:prSet/>
      <dgm:spPr/>
      <dgm:t>
        <a:bodyPr/>
        <a:lstStyle/>
        <a:p>
          <a:endParaRPr lang="bg-BG"/>
        </a:p>
      </dgm:t>
    </dgm:pt>
    <dgm:pt modelId="{170BEC8E-EF88-47E0-B025-49D8ECC67FA6}" type="sibTrans" cxnId="{83EFBF3D-CC66-4934-BE27-1E0752D56986}">
      <dgm:prSet/>
      <dgm:spPr/>
      <dgm:t>
        <a:bodyPr/>
        <a:lstStyle/>
        <a:p>
          <a:endParaRPr lang="bg-BG"/>
        </a:p>
      </dgm:t>
    </dgm:pt>
    <dgm:pt modelId="{88BC84C2-9146-4EF4-B064-FB0A395063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000" dirty="0" smtClean="0"/>
            <a:t>Виртуализация на производството( внос на евтина енергия)</a:t>
          </a:r>
          <a:endParaRPr lang="bg-BG" sz="2000" dirty="0"/>
        </a:p>
      </dgm:t>
    </dgm:pt>
    <dgm:pt modelId="{2B0AF852-4B14-4A38-90C5-6E3AAF1D8C6B}" type="parTrans" cxnId="{45F19BBD-4D3B-4061-956C-AF5B291DDEC7}">
      <dgm:prSet/>
      <dgm:spPr/>
      <dgm:t>
        <a:bodyPr/>
        <a:lstStyle/>
        <a:p>
          <a:endParaRPr lang="bg-BG"/>
        </a:p>
      </dgm:t>
    </dgm:pt>
    <dgm:pt modelId="{37151DD8-DD45-4543-A810-DE27A8CCE774}" type="sibTrans" cxnId="{45F19BBD-4D3B-4061-956C-AF5B291DDEC7}">
      <dgm:prSet/>
      <dgm:spPr/>
      <dgm:t>
        <a:bodyPr/>
        <a:lstStyle/>
        <a:p>
          <a:endParaRPr lang="bg-BG"/>
        </a:p>
      </dgm:t>
    </dgm:pt>
    <dgm:pt modelId="{C8B7186B-1DF1-4121-8957-419FDE61E61D}">
      <dgm:prSet custT="1"/>
      <dgm:spPr/>
      <dgm:t>
        <a:bodyPr/>
        <a:lstStyle/>
        <a:p>
          <a:r>
            <a:rPr lang="bg-BG" sz="2000" dirty="0" smtClean="0"/>
            <a:t>Либерализация на електроенергийния пазар</a:t>
          </a:r>
          <a:endParaRPr lang="bg-BG" sz="2000" dirty="0"/>
        </a:p>
      </dgm:t>
    </dgm:pt>
    <dgm:pt modelId="{C5707219-D1ED-4414-B2B0-B07B6E3A1745}" type="parTrans" cxnId="{6168BBAA-39CB-4AA6-8A1A-2D89FF652F17}">
      <dgm:prSet/>
      <dgm:spPr/>
      <dgm:t>
        <a:bodyPr/>
        <a:lstStyle/>
        <a:p>
          <a:endParaRPr lang="bg-BG"/>
        </a:p>
      </dgm:t>
    </dgm:pt>
    <dgm:pt modelId="{4EB3EEA6-362F-4AC5-9920-7BE06746BF69}" type="sibTrans" cxnId="{6168BBAA-39CB-4AA6-8A1A-2D89FF652F17}">
      <dgm:prSet/>
      <dgm:spPr/>
      <dgm:t>
        <a:bodyPr/>
        <a:lstStyle/>
        <a:p>
          <a:endParaRPr lang="bg-BG"/>
        </a:p>
      </dgm:t>
    </dgm:pt>
    <dgm:pt modelId="{5B7180C5-D3EA-4924-AD37-5E1066E756A5}">
      <dgm:prSet/>
      <dgm:spPr/>
      <dgm:t>
        <a:bodyPr/>
        <a:lstStyle/>
        <a:p>
          <a:r>
            <a:rPr lang="bg-BG" dirty="0" smtClean="0"/>
            <a:t>Обществено мнение</a:t>
          </a:r>
          <a:endParaRPr lang="bg-BG" dirty="0"/>
        </a:p>
      </dgm:t>
    </dgm:pt>
    <dgm:pt modelId="{D2A8BAB2-DAE2-4EEE-B61A-200FC8B183E3}" type="parTrans" cxnId="{B886263C-6BA2-4712-97A1-E3CEB111154C}">
      <dgm:prSet/>
      <dgm:spPr/>
      <dgm:t>
        <a:bodyPr/>
        <a:lstStyle/>
        <a:p>
          <a:endParaRPr lang="bg-BG"/>
        </a:p>
      </dgm:t>
    </dgm:pt>
    <dgm:pt modelId="{B30E663F-76B8-4EF9-964E-DAE098C0D830}" type="sibTrans" cxnId="{B886263C-6BA2-4712-97A1-E3CEB111154C}">
      <dgm:prSet/>
      <dgm:spPr/>
      <dgm:t>
        <a:bodyPr/>
        <a:lstStyle/>
        <a:p>
          <a:endParaRPr lang="bg-BG"/>
        </a:p>
      </dgm:t>
    </dgm:pt>
    <dgm:pt modelId="{F36CC24F-AA4D-4D40-B965-19FF1AA22767}">
      <dgm:prSet/>
      <dgm:spPr/>
      <dgm:t>
        <a:bodyPr/>
        <a:lstStyle/>
        <a:p>
          <a:r>
            <a:rPr lang="bg-BG" dirty="0" smtClean="0"/>
            <a:t>Развитие на сектор ВЕИ</a:t>
          </a:r>
          <a:endParaRPr lang="bg-BG" dirty="0"/>
        </a:p>
      </dgm:t>
    </dgm:pt>
    <dgm:pt modelId="{96F47A73-9C70-4A87-BF28-FF5116BFE037}" type="parTrans" cxnId="{B17136F7-5850-4DAA-B689-EA1613360C61}">
      <dgm:prSet/>
      <dgm:spPr/>
      <dgm:t>
        <a:bodyPr/>
        <a:lstStyle/>
        <a:p>
          <a:endParaRPr lang="bg-BG"/>
        </a:p>
      </dgm:t>
    </dgm:pt>
    <dgm:pt modelId="{7515B219-14A9-4917-ADE6-A8BA79FCAADA}" type="sibTrans" cxnId="{B17136F7-5850-4DAA-B689-EA1613360C61}">
      <dgm:prSet/>
      <dgm:spPr/>
      <dgm:t>
        <a:bodyPr/>
        <a:lstStyle/>
        <a:p>
          <a:endParaRPr lang="bg-BG"/>
        </a:p>
      </dgm:t>
    </dgm:pt>
    <dgm:pt modelId="{BE7B569D-85CA-484C-BAB5-DCE0BD46D813}" type="pres">
      <dgm:prSet presAssocID="{35D5A4FE-4673-4FDE-BE3B-0AEF410794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BB9E149B-526C-4CAD-A57E-1A93D40B39AF}" type="pres">
      <dgm:prSet presAssocID="{35D5A4FE-4673-4FDE-BE3B-0AEF4107949F}" presName="Name1" presStyleCnt="0"/>
      <dgm:spPr/>
    </dgm:pt>
    <dgm:pt modelId="{172B7B11-7DDF-45F9-9AA5-A6349C4E5308}" type="pres">
      <dgm:prSet presAssocID="{35D5A4FE-4673-4FDE-BE3B-0AEF4107949F}" presName="cycle" presStyleCnt="0"/>
      <dgm:spPr/>
    </dgm:pt>
    <dgm:pt modelId="{9C8DE9B2-FCA2-480D-B014-65EB843AE9B9}" type="pres">
      <dgm:prSet presAssocID="{35D5A4FE-4673-4FDE-BE3B-0AEF4107949F}" presName="srcNode" presStyleLbl="node1" presStyleIdx="0" presStyleCnt="7"/>
      <dgm:spPr/>
    </dgm:pt>
    <dgm:pt modelId="{01D4EF44-A471-4D38-BD86-C635E0311CDC}" type="pres">
      <dgm:prSet presAssocID="{35D5A4FE-4673-4FDE-BE3B-0AEF4107949F}" presName="conn" presStyleLbl="parChTrans1D2" presStyleIdx="0" presStyleCnt="1"/>
      <dgm:spPr/>
      <dgm:t>
        <a:bodyPr/>
        <a:lstStyle/>
        <a:p>
          <a:endParaRPr lang="bg-BG"/>
        </a:p>
      </dgm:t>
    </dgm:pt>
    <dgm:pt modelId="{B6C6BA48-E6C6-4A74-BBF2-6EC25F66FE6B}" type="pres">
      <dgm:prSet presAssocID="{35D5A4FE-4673-4FDE-BE3B-0AEF4107949F}" presName="extraNode" presStyleLbl="node1" presStyleIdx="0" presStyleCnt="7"/>
      <dgm:spPr/>
    </dgm:pt>
    <dgm:pt modelId="{35EC2705-3E47-4FE8-A5E1-8C739B46129C}" type="pres">
      <dgm:prSet presAssocID="{35D5A4FE-4673-4FDE-BE3B-0AEF4107949F}" presName="dstNode" presStyleLbl="node1" presStyleIdx="0" presStyleCnt="7"/>
      <dgm:spPr/>
    </dgm:pt>
    <dgm:pt modelId="{F76A88B0-1BD6-4978-9B52-4C5E1E1A2E78}" type="pres">
      <dgm:prSet presAssocID="{23523CA9-5749-4EEE-824B-F84A4BB1629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897D207-C286-479E-B864-3406E2D04C12}" type="pres">
      <dgm:prSet presAssocID="{23523CA9-5749-4EEE-824B-F84A4BB16295}" presName="accent_1" presStyleCnt="0"/>
      <dgm:spPr/>
    </dgm:pt>
    <dgm:pt modelId="{F012DA07-04A9-447E-AA75-746D2E06B5EF}" type="pres">
      <dgm:prSet presAssocID="{23523CA9-5749-4EEE-824B-F84A4BB16295}" presName="accentRepeatNode" presStyleLbl="solidFgAcc1" presStyleIdx="0" presStyleCnt="7"/>
      <dgm:spPr/>
    </dgm:pt>
    <dgm:pt modelId="{BD62D3FE-611A-4FEC-BB91-C5165BA71CE5}" type="pres">
      <dgm:prSet presAssocID="{C8B7186B-1DF1-4121-8957-419FDE61E61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27AF449-B8C8-448A-A5C7-13987F5A3745}" type="pres">
      <dgm:prSet presAssocID="{C8B7186B-1DF1-4121-8957-419FDE61E61D}" presName="accent_2" presStyleCnt="0"/>
      <dgm:spPr/>
    </dgm:pt>
    <dgm:pt modelId="{6CA293C7-04E9-4F15-B61E-25FE345F9A58}" type="pres">
      <dgm:prSet presAssocID="{C8B7186B-1DF1-4121-8957-419FDE61E61D}" presName="accentRepeatNode" presStyleLbl="solidFgAcc1" presStyleIdx="1" presStyleCnt="7"/>
      <dgm:spPr/>
    </dgm:pt>
    <dgm:pt modelId="{1C5A751A-2002-4AA8-A9BE-FFA542948591}" type="pres">
      <dgm:prSet presAssocID="{88BC84C2-9146-4EF4-B064-FB0A39506346}" presName="text_3" presStyleLbl="node1" presStyleIdx="2" presStyleCnt="7" custLinFactNeighborX="1221" custLinFactNeighborY="-155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D6090AD-4CB3-4F0A-8280-215BC9ACD8C0}" type="pres">
      <dgm:prSet presAssocID="{88BC84C2-9146-4EF4-B064-FB0A39506346}" presName="accent_3" presStyleCnt="0"/>
      <dgm:spPr/>
    </dgm:pt>
    <dgm:pt modelId="{98AEF7A5-FC4B-418C-A02F-254626DC9BDD}" type="pres">
      <dgm:prSet presAssocID="{88BC84C2-9146-4EF4-B064-FB0A39506346}" presName="accentRepeatNode" presStyleLbl="solidFgAcc1" presStyleIdx="2" presStyleCnt="7"/>
      <dgm:spPr/>
    </dgm:pt>
    <dgm:pt modelId="{43599A66-3B7E-48E6-B98C-EC7705BB8DDC}" type="pres">
      <dgm:prSet presAssocID="{F36CC24F-AA4D-4D40-B965-19FF1AA2276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1472C69-CAF9-40FA-87A2-3AA0D6C63F67}" type="pres">
      <dgm:prSet presAssocID="{F36CC24F-AA4D-4D40-B965-19FF1AA22767}" presName="accent_4" presStyleCnt="0"/>
      <dgm:spPr/>
    </dgm:pt>
    <dgm:pt modelId="{50335D05-604B-496F-9879-29EBD1D8774C}" type="pres">
      <dgm:prSet presAssocID="{F36CC24F-AA4D-4D40-B965-19FF1AA22767}" presName="accentRepeatNode" presStyleLbl="solidFgAcc1" presStyleIdx="3" presStyleCnt="7"/>
      <dgm:spPr/>
    </dgm:pt>
    <dgm:pt modelId="{02936A8D-DAD8-444C-93B3-D3AC3256A821}" type="pres">
      <dgm:prSet presAssocID="{5B7180C5-D3EA-4924-AD37-5E1066E756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1BC0909-FFA6-4362-973F-9B38D43B405D}" type="pres">
      <dgm:prSet presAssocID="{5B7180C5-D3EA-4924-AD37-5E1066E756A5}" presName="accent_5" presStyleCnt="0"/>
      <dgm:spPr/>
    </dgm:pt>
    <dgm:pt modelId="{25F602F9-616E-48C5-9A58-E1DAE06C8E56}" type="pres">
      <dgm:prSet presAssocID="{5B7180C5-D3EA-4924-AD37-5E1066E756A5}" presName="accentRepeatNode" presStyleLbl="solidFgAcc1" presStyleIdx="4" presStyleCnt="7"/>
      <dgm:spPr/>
    </dgm:pt>
    <dgm:pt modelId="{B3CADC61-6BD0-4B2D-A9CA-66137C2ECC47}" type="pres">
      <dgm:prSet presAssocID="{D57D2F54-E4D8-44EE-8EF1-503D8C227ED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B8D09E-5429-412A-B08F-A9969850D076}" type="pres">
      <dgm:prSet presAssocID="{D57D2F54-E4D8-44EE-8EF1-503D8C227EDC}" presName="accent_6" presStyleCnt="0"/>
      <dgm:spPr/>
    </dgm:pt>
    <dgm:pt modelId="{0312466E-1C51-48C2-AAE8-3C52AFC454E7}" type="pres">
      <dgm:prSet presAssocID="{D57D2F54-E4D8-44EE-8EF1-503D8C227EDC}" presName="accentRepeatNode" presStyleLbl="solidFgAcc1" presStyleIdx="5" presStyleCnt="7" custLinFactNeighborX="-5849" custLinFactNeighborY="5003"/>
      <dgm:spPr/>
    </dgm:pt>
    <dgm:pt modelId="{3901A077-ED53-4D73-BCB5-FF1BD714D3EB}" type="pres">
      <dgm:prSet presAssocID="{79B4ADB4-9B4A-429B-929B-B07C925F672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8036E8-2558-4592-9168-B33C1217FE9A}" type="pres">
      <dgm:prSet presAssocID="{79B4ADB4-9B4A-429B-929B-B07C925F6726}" presName="accent_7" presStyleCnt="0"/>
      <dgm:spPr/>
    </dgm:pt>
    <dgm:pt modelId="{D3C728D5-54A8-4D1A-815B-142CE71833BA}" type="pres">
      <dgm:prSet presAssocID="{79B4ADB4-9B4A-429B-929B-B07C925F6726}" presName="accentRepeatNode" presStyleLbl="solidFgAcc1" presStyleIdx="6" presStyleCnt="7"/>
      <dgm:spPr/>
    </dgm:pt>
  </dgm:ptLst>
  <dgm:cxnLst>
    <dgm:cxn modelId="{7C1085CF-8616-4285-9A85-A996A357B2BA}" type="presOf" srcId="{88BC84C2-9146-4EF4-B064-FB0A39506346}" destId="{1C5A751A-2002-4AA8-A9BE-FFA542948591}" srcOrd="0" destOrd="0" presId="urn:microsoft.com/office/officeart/2008/layout/VerticalCurvedList"/>
    <dgm:cxn modelId="{6192E029-DE43-41E4-8B74-0C1474A72AE3}" type="presOf" srcId="{9FE7A3FF-5582-46E8-8496-D9900E5743C2}" destId="{01D4EF44-A471-4D38-BD86-C635E0311CDC}" srcOrd="0" destOrd="0" presId="urn:microsoft.com/office/officeart/2008/layout/VerticalCurvedList"/>
    <dgm:cxn modelId="{48FE5901-4569-4906-BE86-190BFD647B3C}" type="presOf" srcId="{79B4ADB4-9B4A-429B-929B-B07C925F6726}" destId="{3901A077-ED53-4D73-BCB5-FF1BD714D3EB}" srcOrd="0" destOrd="0" presId="urn:microsoft.com/office/officeart/2008/layout/VerticalCurvedList"/>
    <dgm:cxn modelId="{2BF4E430-8DD4-4AE7-A1E6-32802016D70B}" type="presOf" srcId="{5B7180C5-D3EA-4924-AD37-5E1066E756A5}" destId="{02936A8D-DAD8-444C-93B3-D3AC3256A821}" srcOrd="0" destOrd="0" presId="urn:microsoft.com/office/officeart/2008/layout/VerticalCurvedList"/>
    <dgm:cxn modelId="{C7414410-8B5B-4F0F-AE32-8A3DB9AF1A31}" type="presOf" srcId="{C8B7186B-1DF1-4121-8957-419FDE61E61D}" destId="{BD62D3FE-611A-4FEC-BB91-C5165BA71CE5}" srcOrd="0" destOrd="0" presId="urn:microsoft.com/office/officeart/2008/layout/VerticalCurvedList"/>
    <dgm:cxn modelId="{521050FA-82B7-45CA-A425-2F4A5C471D2E}" type="presOf" srcId="{23523CA9-5749-4EEE-824B-F84A4BB16295}" destId="{F76A88B0-1BD6-4978-9B52-4C5E1E1A2E78}" srcOrd="0" destOrd="0" presId="urn:microsoft.com/office/officeart/2008/layout/VerticalCurvedList"/>
    <dgm:cxn modelId="{83EFBF3D-CC66-4934-BE27-1E0752D56986}" srcId="{35D5A4FE-4673-4FDE-BE3B-0AEF4107949F}" destId="{79B4ADB4-9B4A-429B-929B-B07C925F6726}" srcOrd="6" destOrd="0" parTransId="{A1D52AAD-5572-466D-881C-D99B3612A1FD}" sibTransId="{170BEC8E-EF88-47E0-B025-49D8ECC67FA6}"/>
    <dgm:cxn modelId="{68CB3089-250C-4B61-97A4-484E4258D626}" srcId="{35D5A4FE-4673-4FDE-BE3B-0AEF4107949F}" destId="{23523CA9-5749-4EEE-824B-F84A4BB16295}" srcOrd="0" destOrd="0" parTransId="{B06B04F1-3CC1-4FE2-B8EA-269ECAE146D2}" sibTransId="{9FE7A3FF-5582-46E8-8496-D9900E5743C2}"/>
    <dgm:cxn modelId="{92FCF620-1F45-46C3-910F-2E9B5129CB3C}" type="presOf" srcId="{F36CC24F-AA4D-4D40-B965-19FF1AA22767}" destId="{43599A66-3B7E-48E6-B98C-EC7705BB8DDC}" srcOrd="0" destOrd="0" presId="urn:microsoft.com/office/officeart/2008/layout/VerticalCurvedList"/>
    <dgm:cxn modelId="{258540DB-D3AC-492A-B709-550F3E7657AA}" type="presOf" srcId="{D57D2F54-E4D8-44EE-8EF1-503D8C227EDC}" destId="{B3CADC61-6BD0-4B2D-A9CA-66137C2ECC47}" srcOrd="0" destOrd="0" presId="urn:microsoft.com/office/officeart/2008/layout/VerticalCurvedList"/>
    <dgm:cxn modelId="{BFBB39EB-F483-4F23-AF70-D4493DDBEF97}" srcId="{35D5A4FE-4673-4FDE-BE3B-0AEF4107949F}" destId="{D57D2F54-E4D8-44EE-8EF1-503D8C227EDC}" srcOrd="5" destOrd="0" parTransId="{5F3FB453-CC1C-452D-A13B-1FC792A7E92D}" sibTransId="{FCC35CC1-A891-4BAC-8B6A-5F3B6FDF190A}"/>
    <dgm:cxn modelId="{45F19BBD-4D3B-4061-956C-AF5B291DDEC7}" srcId="{35D5A4FE-4673-4FDE-BE3B-0AEF4107949F}" destId="{88BC84C2-9146-4EF4-B064-FB0A39506346}" srcOrd="2" destOrd="0" parTransId="{2B0AF852-4B14-4A38-90C5-6E3AAF1D8C6B}" sibTransId="{37151DD8-DD45-4543-A810-DE27A8CCE774}"/>
    <dgm:cxn modelId="{B17136F7-5850-4DAA-B689-EA1613360C61}" srcId="{35D5A4FE-4673-4FDE-BE3B-0AEF4107949F}" destId="{F36CC24F-AA4D-4D40-B965-19FF1AA22767}" srcOrd="3" destOrd="0" parTransId="{96F47A73-9C70-4A87-BF28-FF5116BFE037}" sibTransId="{7515B219-14A9-4917-ADE6-A8BA79FCAADA}"/>
    <dgm:cxn modelId="{B886263C-6BA2-4712-97A1-E3CEB111154C}" srcId="{35D5A4FE-4673-4FDE-BE3B-0AEF4107949F}" destId="{5B7180C5-D3EA-4924-AD37-5E1066E756A5}" srcOrd="4" destOrd="0" parTransId="{D2A8BAB2-DAE2-4EEE-B61A-200FC8B183E3}" sibTransId="{B30E663F-76B8-4EF9-964E-DAE098C0D830}"/>
    <dgm:cxn modelId="{6168BBAA-39CB-4AA6-8A1A-2D89FF652F17}" srcId="{35D5A4FE-4673-4FDE-BE3B-0AEF4107949F}" destId="{C8B7186B-1DF1-4121-8957-419FDE61E61D}" srcOrd="1" destOrd="0" parTransId="{C5707219-D1ED-4414-B2B0-B07B6E3A1745}" sibTransId="{4EB3EEA6-362F-4AC5-9920-7BE06746BF69}"/>
    <dgm:cxn modelId="{411E466A-4F2B-4A17-BA94-D0FD35FE095E}" type="presOf" srcId="{35D5A4FE-4673-4FDE-BE3B-0AEF4107949F}" destId="{BE7B569D-85CA-484C-BAB5-DCE0BD46D813}" srcOrd="0" destOrd="0" presId="urn:microsoft.com/office/officeart/2008/layout/VerticalCurvedList"/>
    <dgm:cxn modelId="{4D9E9F99-F41B-4A32-80D7-510148EF98A6}" type="presParOf" srcId="{BE7B569D-85CA-484C-BAB5-DCE0BD46D813}" destId="{BB9E149B-526C-4CAD-A57E-1A93D40B39AF}" srcOrd="0" destOrd="0" presId="urn:microsoft.com/office/officeart/2008/layout/VerticalCurvedList"/>
    <dgm:cxn modelId="{19CFA7AE-03D4-4DA1-93C3-0AA982D04F0C}" type="presParOf" srcId="{BB9E149B-526C-4CAD-A57E-1A93D40B39AF}" destId="{172B7B11-7DDF-45F9-9AA5-A6349C4E5308}" srcOrd="0" destOrd="0" presId="urn:microsoft.com/office/officeart/2008/layout/VerticalCurvedList"/>
    <dgm:cxn modelId="{02A2A49D-99F9-4FA3-B567-3A9E4A723034}" type="presParOf" srcId="{172B7B11-7DDF-45F9-9AA5-A6349C4E5308}" destId="{9C8DE9B2-FCA2-480D-B014-65EB843AE9B9}" srcOrd="0" destOrd="0" presId="urn:microsoft.com/office/officeart/2008/layout/VerticalCurvedList"/>
    <dgm:cxn modelId="{4954BBDB-B070-4C42-86DC-B97031CC4F54}" type="presParOf" srcId="{172B7B11-7DDF-45F9-9AA5-A6349C4E5308}" destId="{01D4EF44-A471-4D38-BD86-C635E0311CDC}" srcOrd="1" destOrd="0" presId="urn:microsoft.com/office/officeart/2008/layout/VerticalCurvedList"/>
    <dgm:cxn modelId="{210B9E68-0338-4FED-9A12-D38F71FFB2D5}" type="presParOf" srcId="{172B7B11-7DDF-45F9-9AA5-A6349C4E5308}" destId="{B6C6BA48-E6C6-4A74-BBF2-6EC25F66FE6B}" srcOrd="2" destOrd="0" presId="urn:microsoft.com/office/officeart/2008/layout/VerticalCurvedList"/>
    <dgm:cxn modelId="{268592A1-58BA-4CB4-BA42-3ED55A697928}" type="presParOf" srcId="{172B7B11-7DDF-45F9-9AA5-A6349C4E5308}" destId="{35EC2705-3E47-4FE8-A5E1-8C739B46129C}" srcOrd="3" destOrd="0" presId="urn:microsoft.com/office/officeart/2008/layout/VerticalCurvedList"/>
    <dgm:cxn modelId="{26962875-5438-4B7E-BD0C-2A79566D3112}" type="presParOf" srcId="{BB9E149B-526C-4CAD-A57E-1A93D40B39AF}" destId="{F76A88B0-1BD6-4978-9B52-4C5E1E1A2E78}" srcOrd="1" destOrd="0" presId="urn:microsoft.com/office/officeart/2008/layout/VerticalCurvedList"/>
    <dgm:cxn modelId="{9B6691D3-D67E-4B89-B28D-E941E8F10D92}" type="presParOf" srcId="{BB9E149B-526C-4CAD-A57E-1A93D40B39AF}" destId="{7897D207-C286-479E-B864-3406E2D04C12}" srcOrd="2" destOrd="0" presId="urn:microsoft.com/office/officeart/2008/layout/VerticalCurvedList"/>
    <dgm:cxn modelId="{EE67CBBA-A8C1-467C-8090-A4EC2C2C7818}" type="presParOf" srcId="{7897D207-C286-479E-B864-3406E2D04C12}" destId="{F012DA07-04A9-447E-AA75-746D2E06B5EF}" srcOrd="0" destOrd="0" presId="urn:microsoft.com/office/officeart/2008/layout/VerticalCurvedList"/>
    <dgm:cxn modelId="{542F860B-65C2-423A-9672-02832A7B3D6E}" type="presParOf" srcId="{BB9E149B-526C-4CAD-A57E-1A93D40B39AF}" destId="{BD62D3FE-611A-4FEC-BB91-C5165BA71CE5}" srcOrd="3" destOrd="0" presId="urn:microsoft.com/office/officeart/2008/layout/VerticalCurvedList"/>
    <dgm:cxn modelId="{948C83F5-9FE9-4178-ABDB-7DF4D63181DE}" type="presParOf" srcId="{BB9E149B-526C-4CAD-A57E-1A93D40B39AF}" destId="{A27AF449-B8C8-448A-A5C7-13987F5A3745}" srcOrd="4" destOrd="0" presId="urn:microsoft.com/office/officeart/2008/layout/VerticalCurvedList"/>
    <dgm:cxn modelId="{E366A1BA-87D4-446D-8055-A957B119AC01}" type="presParOf" srcId="{A27AF449-B8C8-448A-A5C7-13987F5A3745}" destId="{6CA293C7-04E9-4F15-B61E-25FE345F9A58}" srcOrd="0" destOrd="0" presId="urn:microsoft.com/office/officeart/2008/layout/VerticalCurvedList"/>
    <dgm:cxn modelId="{1E7EC24B-58AE-47DA-A36C-1C404EE6FA71}" type="presParOf" srcId="{BB9E149B-526C-4CAD-A57E-1A93D40B39AF}" destId="{1C5A751A-2002-4AA8-A9BE-FFA542948591}" srcOrd="5" destOrd="0" presId="urn:microsoft.com/office/officeart/2008/layout/VerticalCurvedList"/>
    <dgm:cxn modelId="{D9B234E4-AD70-4BBD-8382-F953F16B3A13}" type="presParOf" srcId="{BB9E149B-526C-4CAD-A57E-1A93D40B39AF}" destId="{BD6090AD-4CB3-4F0A-8280-215BC9ACD8C0}" srcOrd="6" destOrd="0" presId="urn:microsoft.com/office/officeart/2008/layout/VerticalCurvedList"/>
    <dgm:cxn modelId="{291F328E-61C1-468A-9D39-01819563E055}" type="presParOf" srcId="{BD6090AD-4CB3-4F0A-8280-215BC9ACD8C0}" destId="{98AEF7A5-FC4B-418C-A02F-254626DC9BDD}" srcOrd="0" destOrd="0" presId="urn:microsoft.com/office/officeart/2008/layout/VerticalCurvedList"/>
    <dgm:cxn modelId="{6D661B32-A831-4D04-9B53-1490150C71C5}" type="presParOf" srcId="{BB9E149B-526C-4CAD-A57E-1A93D40B39AF}" destId="{43599A66-3B7E-48E6-B98C-EC7705BB8DDC}" srcOrd="7" destOrd="0" presId="urn:microsoft.com/office/officeart/2008/layout/VerticalCurvedList"/>
    <dgm:cxn modelId="{1F138DC1-BEB0-4147-8025-D17A207C1275}" type="presParOf" srcId="{BB9E149B-526C-4CAD-A57E-1A93D40B39AF}" destId="{61472C69-CAF9-40FA-87A2-3AA0D6C63F67}" srcOrd="8" destOrd="0" presId="urn:microsoft.com/office/officeart/2008/layout/VerticalCurvedList"/>
    <dgm:cxn modelId="{2369535A-2250-4294-9D6C-CE465EB17E91}" type="presParOf" srcId="{61472C69-CAF9-40FA-87A2-3AA0D6C63F67}" destId="{50335D05-604B-496F-9879-29EBD1D8774C}" srcOrd="0" destOrd="0" presId="urn:microsoft.com/office/officeart/2008/layout/VerticalCurvedList"/>
    <dgm:cxn modelId="{40B391C9-CC31-4817-9B5E-14F7EDA821D7}" type="presParOf" srcId="{BB9E149B-526C-4CAD-A57E-1A93D40B39AF}" destId="{02936A8D-DAD8-444C-93B3-D3AC3256A821}" srcOrd="9" destOrd="0" presId="urn:microsoft.com/office/officeart/2008/layout/VerticalCurvedList"/>
    <dgm:cxn modelId="{E7B4A591-575C-417D-92FC-06D38F6451CE}" type="presParOf" srcId="{BB9E149B-526C-4CAD-A57E-1A93D40B39AF}" destId="{31BC0909-FFA6-4362-973F-9B38D43B405D}" srcOrd="10" destOrd="0" presId="urn:microsoft.com/office/officeart/2008/layout/VerticalCurvedList"/>
    <dgm:cxn modelId="{B7FB1DB4-CD4F-481B-9BCF-57CC675671E4}" type="presParOf" srcId="{31BC0909-FFA6-4362-973F-9B38D43B405D}" destId="{25F602F9-616E-48C5-9A58-E1DAE06C8E56}" srcOrd="0" destOrd="0" presId="urn:microsoft.com/office/officeart/2008/layout/VerticalCurvedList"/>
    <dgm:cxn modelId="{4295A517-2B23-4D9B-9BAD-4E8C7F90508E}" type="presParOf" srcId="{BB9E149B-526C-4CAD-A57E-1A93D40B39AF}" destId="{B3CADC61-6BD0-4B2D-A9CA-66137C2ECC47}" srcOrd="11" destOrd="0" presId="urn:microsoft.com/office/officeart/2008/layout/VerticalCurvedList"/>
    <dgm:cxn modelId="{7EA3C989-2755-4DBF-9EAC-436ADFFCD8DE}" type="presParOf" srcId="{BB9E149B-526C-4CAD-A57E-1A93D40B39AF}" destId="{53B8D09E-5429-412A-B08F-A9969850D076}" srcOrd="12" destOrd="0" presId="urn:microsoft.com/office/officeart/2008/layout/VerticalCurvedList"/>
    <dgm:cxn modelId="{7C958733-356E-4B24-AE2F-75DD0AC2FD8F}" type="presParOf" srcId="{53B8D09E-5429-412A-B08F-A9969850D076}" destId="{0312466E-1C51-48C2-AAE8-3C52AFC454E7}" srcOrd="0" destOrd="0" presId="urn:microsoft.com/office/officeart/2008/layout/VerticalCurvedList"/>
    <dgm:cxn modelId="{8250A541-2D0A-48B1-B12E-13D2609D96DF}" type="presParOf" srcId="{BB9E149B-526C-4CAD-A57E-1A93D40B39AF}" destId="{3901A077-ED53-4D73-BCB5-FF1BD714D3EB}" srcOrd="13" destOrd="0" presId="urn:microsoft.com/office/officeart/2008/layout/VerticalCurvedList"/>
    <dgm:cxn modelId="{A477466F-ACA2-4FAA-8F80-F0E89072CD06}" type="presParOf" srcId="{BB9E149B-526C-4CAD-A57E-1A93D40B39AF}" destId="{EB8036E8-2558-4592-9168-B33C1217FE9A}" srcOrd="14" destOrd="0" presId="urn:microsoft.com/office/officeart/2008/layout/VerticalCurvedList"/>
    <dgm:cxn modelId="{C6227C50-192A-464F-A344-85AEF23D8484}" type="presParOf" srcId="{EB8036E8-2558-4592-9168-B33C1217FE9A}" destId="{D3C728D5-54A8-4D1A-815B-142CE71833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5A4FE-4673-4FDE-BE3B-0AEF410794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3523CA9-5749-4EEE-824B-F84A4BB16295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400" dirty="0" smtClean="0"/>
            <a:t>Ръст на електропотреблението</a:t>
          </a:r>
          <a:r>
            <a:rPr lang="bg-BG" sz="2000" dirty="0" smtClean="0"/>
            <a:t>(  </a:t>
          </a:r>
          <a:r>
            <a:rPr lang="bg-BG" sz="1600" dirty="0" smtClean="0"/>
            <a:t>предел на намаляване на енергийния интензитет)</a:t>
          </a:r>
          <a:endParaRPr lang="bg-BG" sz="1600" dirty="0"/>
        </a:p>
      </dgm:t>
    </dgm:pt>
    <dgm:pt modelId="{B06B04F1-3CC1-4FE2-B8EA-269ECAE146D2}" type="parTrans" cxnId="{68CB3089-250C-4B61-97A4-484E4258D626}">
      <dgm:prSet/>
      <dgm:spPr/>
      <dgm:t>
        <a:bodyPr/>
        <a:lstStyle/>
        <a:p>
          <a:endParaRPr lang="bg-BG"/>
        </a:p>
      </dgm:t>
    </dgm:pt>
    <dgm:pt modelId="{9FE7A3FF-5582-46E8-8496-D9900E5743C2}" type="sibTrans" cxnId="{68CB3089-250C-4B61-97A4-484E4258D626}">
      <dgm:prSet/>
      <dgm:spPr/>
      <dgm:t>
        <a:bodyPr/>
        <a:lstStyle/>
        <a:p>
          <a:endParaRPr lang="bg-BG"/>
        </a:p>
      </dgm:t>
    </dgm:pt>
    <dgm:pt modelId="{D57D2F54-E4D8-44EE-8EF1-503D8C227ED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800" dirty="0" err="1" smtClean="0"/>
            <a:t>Безкарбонова</a:t>
          </a:r>
          <a:r>
            <a:rPr lang="bg-BG" sz="1800" dirty="0" smtClean="0"/>
            <a:t> енергетика ( ограничаване и/или извеждане от експлоатация на ТЕЦ)</a:t>
          </a:r>
          <a:endParaRPr lang="bg-BG" sz="1800" dirty="0"/>
        </a:p>
      </dgm:t>
    </dgm:pt>
    <dgm:pt modelId="{5F3FB453-CC1C-452D-A13B-1FC792A7E92D}" type="parTrans" cxnId="{BFBB39EB-F483-4F23-AF70-D4493DDBEF97}">
      <dgm:prSet/>
      <dgm:spPr/>
      <dgm:t>
        <a:bodyPr/>
        <a:lstStyle/>
        <a:p>
          <a:endParaRPr lang="bg-BG"/>
        </a:p>
      </dgm:t>
    </dgm:pt>
    <dgm:pt modelId="{FCC35CC1-A891-4BAC-8B6A-5F3B6FDF190A}" type="sibTrans" cxnId="{BFBB39EB-F483-4F23-AF70-D4493DDBEF97}">
      <dgm:prSet/>
      <dgm:spPr/>
      <dgm:t>
        <a:bodyPr/>
        <a:lstStyle/>
        <a:p>
          <a:endParaRPr lang="bg-BG"/>
        </a:p>
      </dgm:t>
    </dgm:pt>
    <dgm:pt modelId="{79B4ADB4-9B4A-429B-929B-B07C925F6726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dirty="0" smtClean="0"/>
            <a:t>Удължаване на срокът за експлоатация на 5-ти и 6-ти блок на АЕЦ(  Временна мярка, „</a:t>
          </a:r>
          <a:r>
            <a:rPr lang="bg-BG" sz="1600" dirty="0" err="1" smtClean="0"/>
            <a:t>къс“хоризонт</a:t>
          </a:r>
          <a:r>
            <a:rPr lang="bg-BG" sz="1600" dirty="0" smtClean="0"/>
            <a:t>)</a:t>
          </a:r>
          <a:endParaRPr lang="bg-BG" sz="1600" dirty="0"/>
        </a:p>
      </dgm:t>
    </dgm:pt>
    <dgm:pt modelId="{A1D52AAD-5572-466D-881C-D99B3612A1FD}" type="parTrans" cxnId="{83EFBF3D-CC66-4934-BE27-1E0752D56986}">
      <dgm:prSet/>
      <dgm:spPr/>
      <dgm:t>
        <a:bodyPr/>
        <a:lstStyle/>
        <a:p>
          <a:endParaRPr lang="bg-BG"/>
        </a:p>
      </dgm:t>
    </dgm:pt>
    <dgm:pt modelId="{170BEC8E-EF88-47E0-B025-49D8ECC67FA6}" type="sibTrans" cxnId="{83EFBF3D-CC66-4934-BE27-1E0752D56986}">
      <dgm:prSet/>
      <dgm:spPr/>
      <dgm:t>
        <a:bodyPr/>
        <a:lstStyle/>
        <a:p>
          <a:endParaRPr lang="bg-BG"/>
        </a:p>
      </dgm:t>
    </dgm:pt>
    <dgm:pt modelId="{88BC84C2-9146-4EF4-B064-FB0A395063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000" dirty="0" smtClean="0"/>
            <a:t>Виртуализация на производството( внос на евтина енергия)</a:t>
          </a:r>
          <a:endParaRPr lang="bg-BG" sz="2000" dirty="0"/>
        </a:p>
      </dgm:t>
    </dgm:pt>
    <dgm:pt modelId="{2B0AF852-4B14-4A38-90C5-6E3AAF1D8C6B}" type="parTrans" cxnId="{45F19BBD-4D3B-4061-956C-AF5B291DDEC7}">
      <dgm:prSet/>
      <dgm:spPr/>
      <dgm:t>
        <a:bodyPr/>
        <a:lstStyle/>
        <a:p>
          <a:endParaRPr lang="bg-BG"/>
        </a:p>
      </dgm:t>
    </dgm:pt>
    <dgm:pt modelId="{37151DD8-DD45-4543-A810-DE27A8CCE774}" type="sibTrans" cxnId="{45F19BBD-4D3B-4061-956C-AF5B291DDEC7}">
      <dgm:prSet/>
      <dgm:spPr/>
      <dgm:t>
        <a:bodyPr/>
        <a:lstStyle/>
        <a:p>
          <a:endParaRPr lang="bg-BG"/>
        </a:p>
      </dgm:t>
    </dgm:pt>
    <dgm:pt modelId="{C8B7186B-1DF1-4121-8957-419FDE61E61D}">
      <dgm:prSet custT="1"/>
      <dgm:spPr/>
      <dgm:t>
        <a:bodyPr/>
        <a:lstStyle/>
        <a:p>
          <a:r>
            <a:rPr lang="bg-BG" sz="1600" dirty="0" smtClean="0"/>
            <a:t>Либерализация на електроенергийния пазар(повишаване ролята на маневрената енергетика</a:t>
          </a:r>
          <a:r>
            <a:rPr lang="bg-BG" sz="2000" dirty="0" smtClean="0"/>
            <a:t>)</a:t>
          </a:r>
          <a:endParaRPr lang="bg-BG" sz="2000" dirty="0"/>
        </a:p>
      </dgm:t>
    </dgm:pt>
    <dgm:pt modelId="{C5707219-D1ED-4414-B2B0-B07B6E3A1745}" type="parTrans" cxnId="{6168BBAA-39CB-4AA6-8A1A-2D89FF652F17}">
      <dgm:prSet/>
      <dgm:spPr/>
      <dgm:t>
        <a:bodyPr/>
        <a:lstStyle/>
        <a:p>
          <a:endParaRPr lang="bg-BG"/>
        </a:p>
      </dgm:t>
    </dgm:pt>
    <dgm:pt modelId="{4EB3EEA6-362F-4AC5-9920-7BE06746BF69}" type="sibTrans" cxnId="{6168BBAA-39CB-4AA6-8A1A-2D89FF652F17}">
      <dgm:prSet/>
      <dgm:spPr/>
      <dgm:t>
        <a:bodyPr/>
        <a:lstStyle/>
        <a:p>
          <a:endParaRPr lang="bg-BG"/>
        </a:p>
      </dgm:t>
    </dgm:pt>
    <dgm:pt modelId="{5B7180C5-D3EA-4924-AD37-5E1066E756A5}">
      <dgm:prSet/>
      <dgm:spPr/>
      <dgm:t>
        <a:bodyPr/>
        <a:lstStyle/>
        <a:p>
          <a:r>
            <a:rPr lang="bg-BG" dirty="0" smtClean="0"/>
            <a:t>Обществено мнение(променливо)</a:t>
          </a:r>
          <a:endParaRPr lang="bg-BG" dirty="0"/>
        </a:p>
      </dgm:t>
    </dgm:pt>
    <dgm:pt modelId="{D2A8BAB2-DAE2-4EEE-B61A-200FC8B183E3}" type="parTrans" cxnId="{B886263C-6BA2-4712-97A1-E3CEB111154C}">
      <dgm:prSet/>
      <dgm:spPr/>
      <dgm:t>
        <a:bodyPr/>
        <a:lstStyle/>
        <a:p>
          <a:endParaRPr lang="bg-BG"/>
        </a:p>
      </dgm:t>
    </dgm:pt>
    <dgm:pt modelId="{B30E663F-76B8-4EF9-964E-DAE098C0D830}" type="sibTrans" cxnId="{B886263C-6BA2-4712-97A1-E3CEB111154C}">
      <dgm:prSet/>
      <dgm:spPr/>
      <dgm:t>
        <a:bodyPr/>
        <a:lstStyle/>
        <a:p>
          <a:endParaRPr lang="bg-BG"/>
        </a:p>
      </dgm:t>
    </dgm:pt>
    <dgm:pt modelId="{F36CC24F-AA4D-4D40-B965-19FF1AA22767}">
      <dgm:prSet custT="1"/>
      <dgm:spPr/>
      <dgm:t>
        <a:bodyPr/>
        <a:lstStyle/>
        <a:p>
          <a:r>
            <a:rPr lang="bg-BG" sz="1800" dirty="0" smtClean="0"/>
            <a:t>Развитие на сектор ВЕИ(ограничена </a:t>
          </a:r>
          <a:r>
            <a:rPr lang="bg-BG" sz="1600" dirty="0" err="1" smtClean="0"/>
            <a:t>разполагаемост,стохастично</a:t>
          </a:r>
          <a:r>
            <a:rPr lang="bg-BG" sz="1800" dirty="0" smtClean="0"/>
            <a:t> п-во, </a:t>
          </a:r>
          <a:r>
            <a:rPr lang="bg-BG" sz="1800" dirty="0" err="1" smtClean="0"/>
            <a:t>необх.от</a:t>
          </a:r>
          <a:r>
            <a:rPr lang="bg-BG" sz="1800" dirty="0" smtClean="0"/>
            <a:t> високоразвити </a:t>
          </a:r>
          <a:r>
            <a:rPr lang="bg-BG" sz="1800" dirty="0" err="1" smtClean="0"/>
            <a:t>инт.системи</a:t>
          </a:r>
          <a:r>
            <a:rPr lang="bg-BG" sz="1800" dirty="0" smtClean="0"/>
            <a:t>)</a:t>
          </a:r>
          <a:endParaRPr lang="bg-BG" sz="1800" dirty="0"/>
        </a:p>
      </dgm:t>
    </dgm:pt>
    <dgm:pt modelId="{96F47A73-9C70-4A87-BF28-FF5116BFE037}" type="parTrans" cxnId="{B17136F7-5850-4DAA-B689-EA1613360C61}">
      <dgm:prSet/>
      <dgm:spPr/>
      <dgm:t>
        <a:bodyPr/>
        <a:lstStyle/>
        <a:p>
          <a:endParaRPr lang="bg-BG"/>
        </a:p>
      </dgm:t>
    </dgm:pt>
    <dgm:pt modelId="{7515B219-14A9-4917-ADE6-A8BA79FCAADA}" type="sibTrans" cxnId="{B17136F7-5850-4DAA-B689-EA1613360C61}">
      <dgm:prSet/>
      <dgm:spPr/>
      <dgm:t>
        <a:bodyPr/>
        <a:lstStyle/>
        <a:p>
          <a:endParaRPr lang="bg-BG"/>
        </a:p>
      </dgm:t>
    </dgm:pt>
    <dgm:pt modelId="{CD6778BF-EE98-43C0-89C2-E0D12985D93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g-BG"/>
        </a:p>
      </dgm:t>
    </dgm:pt>
    <dgm:pt modelId="{569CED91-99D2-4AE2-864B-37DE0004DD86}" type="parTrans" cxnId="{6047885D-190D-48EA-91D4-7CC6B4BD5EDB}">
      <dgm:prSet/>
      <dgm:spPr/>
      <dgm:t>
        <a:bodyPr/>
        <a:lstStyle/>
        <a:p>
          <a:endParaRPr lang="bg-BG"/>
        </a:p>
      </dgm:t>
    </dgm:pt>
    <dgm:pt modelId="{12306B68-D289-4483-A801-B6763BE1A7E1}" type="sibTrans" cxnId="{6047885D-190D-48EA-91D4-7CC6B4BD5EDB}">
      <dgm:prSet/>
      <dgm:spPr/>
      <dgm:t>
        <a:bodyPr/>
        <a:lstStyle/>
        <a:p>
          <a:endParaRPr lang="bg-BG"/>
        </a:p>
      </dgm:t>
    </dgm:pt>
    <dgm:pt modelId="{BE7B569D-85CA-484C-BAB5-DCE0BD46D813}" type="pres">
      <dgm:prSet presAssocID="{35D5A4FE-4673-4FDE-BE3B-0AEF410794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BB9E149B-526C-4CAD-A57E-1A93D40B39AF}" type="pres">
      <dgm:prSet presAssocID="{35D5A4FE-4673-4FDE-BE3B-0AEF4107949F}" presName="Name1" presStyleCnt="0"/>
      <dgm:spPr/>
    </dgm:pt>
    <dgm:pt modelId="{172B7B11-7DDF-45F9-9AA5-A6349C4E5308}" type="pres">
      <dgm:prSet presAssocID="{35D5A4FE-4673-4FDE-BE3B-0AEF4107949F}" presName="cycle" presStyleCnt="0"/>
      <dgm:spPr/>
    </dgm:pt>
    <dgm:pt modelId="{9C8DE9B2-FCA2-480D-B014-65EB843AE9B9}" type="pres">
      <dgm:prSet presAssocID="{35D5A4FE-4673-4FDE-BE3B-0AEF4107949F}" presName="srcNode" presStyleLbl="node1" presStyleIdx="0" presStyleCnt="7"/>
      <dgm:spPr/>
    </dgm:pt>
    <dgm:pt modelId="{01D4EF44-A471-4D38-BD86-C635E0311CDC}" type="pres">
      <dgm:prSet presAssocID="{35D5A4FE-4673-4FDE-BE3B-0AEF4107949F}" presName="conn" presStyleLbl="parChTrans1D2" presStyleIdx="0" presStyleCnt="1"/>
      <dgm:spPr/>
      <dgm:t>
        <a:bodyPr/>
        <a:lstStyle/>
        <a:p>
          <a:endParaRPr lang="bg-BG"/>
        </a:p>
      </dgm:t>
    </dgm:pt>
    <dgm:pt modelId="{B6C6BA48-E6C6-4A74-BBF2-6EC25F66FE6B}" type="pres">
      <dgm:prSet presAssocID="{35D5A4FE-4673-4FDE-BE3B-0AEF4107949F}" presName="extraNode" presStyleLbl="node1" presStyleIdx="0" presStyleCnt="7"/>
      <dgm:spPr/>
    </dgm:pt>
    <dgm:pt modelId="{35EC2705-3E47-4FE8-A5E1-8C739B46129C}" type="pres">
      <dgm:prSet presAssocID="{35D5A4FE-4673-4FDE-BE3B-0AEF4107949F}" presName="dstNode" presStyleLbl="node1" presStyleIdx="0" presStyleCnt="7"/>
      <dgm:spPr/>
    </dgm:pt>
    <dgm:pt modelId="{F76A88B0-1BD6-4978-9B52-4C5E1E1A2E78}" type="pres">
      <dgm:prSet presAssocID="{23523CA9-5749-4EEE-824B-F84A4BB1629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897D207-C286-479E-B864-3406E2D04C12}" type="pres">
      <dgm:prSet presAssocID="{23523CA9-5749-4EEE-824B-F84A4BB16295}" presName="accent_1" presStyleCnt="0"/>
      <dgm:spPr/>
    </dgm:pt>
    <dgm:pt modelId="{F012DA07-04A9-447E-AA75-746D2E06B5EF}" type="pres">
      <dgm:prSet presAssocID="{23523CA9-5749-4EEE-824B-F84A4BB16295}" presName="accentRepeatNode" presStyleLbl="solidFgAcc1" presStyleIdx="0" presStyleCnt="7" custLinFactNeighborX="-3262" custLinFactNeighborY="-2569"/>
      <dgm:spPr/>
    </dgm:pt>
    <dgm:pt modelId="{BD62D3FE-611A-4FEC-BB91-C5165BA71CE5}" type="pres">
      <dgm:prSet presAssocID="{C8B7186B-1DF1-4121-8957-419FDE61E61D}" presName="text_2" presStyleLbl="node1" presStyleIdx="1" presStyleCnt="7" custScaleY="1577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27AF449-B8C8-448A-A5C7-13987F5A3745}" type="pres">
      <dgm:prSet presAssocID="{C8B7186B-1DF1-4121-8957-419FDE61E61D}" presName="accent_2" presStyleCnt="0"/>
      <dgm:spPr/>
    </dgm:pt>
    <dgm:pt modelId="{6CA293C7-04E9-4F15-B61E-25FE345F9A58}" type="pres">
      <dgm:prSet presAssocID="{C8B7186B-1DF1-4121-8957-419FDE61E61D}" presName="accentRepeatNode" presStyleLbl="solidFgAcc1" presStyleIdx="1" presStyleCnt="7"/>
      <dgm:spPr/>
    </dgm:pt>
    <dgm:pt modelId="{1C5A751A-2002-4AA8-A9BE-FFA542948591}" type="pres">
      <dgm:prSet presAssocID="{88BC84C2-9146-4EF4-B064-FB0A39506346}" presName="text_3" presStyleLbl="node1" presStyleIdx="2" presStyleCnt="7" custLinFactNeighborX="1221" custLinFactNeighborY="-155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D6090AD-4CB3-4F0A-8280-215BC9ACD8C0}" type="pres">
      <dgm:prSet presAssocID="{88BC84C2-9146-4EF4-B064-FB0A39506346}" presName="accent_3" presStyleCnt="0"/>
      <dgm:spPr/>
    </dgm:pt>
    <dgm:pt modelId="{98AEF7A5-FC4B-418C-A02F-254626DC9BDD}" type="pres">
      <dgm:prSet presAssocID="{88BC84C2-9146-4EF4-B064-FB0A39506346}" presName="accentRepeatNode" presStyleLbl="solidFgAcc1" presStyleIdx="2" presStyleCnt="7"/>
      <dgm:spPr/>
    </dgm:pt>
    <dgm:pt modelId="{43599A66-3B7E-48E6-B98C-EC7705BB8DDC}" type="pres">
      <dgm:prSet presAssocID="{F36CC24F-AA4D-4D40-B965-19FF1AA2276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1472C69-CAF9-40FA-87A2-3AA0D6C63F67}" type="pres">
      <dgm:prSet presAssocID="{F36CC24F-AA4D-4D40-B965-19FF1AA22767}" presName="accent_4" presStyleCnt="0"/>
      <dgm:spPr/>
    </dgm:pt>
    <dgm:pt modelId="{50335D05-604B-496F-9879-29EBD1D8774C}" type="pres">
      <dgm:prSet presAssocID="{F36CC24F-AA4D-4D40-B965-19FF1AA22767}" presName="accentRepeatNode" presStyleLbl="solidFgAcc1" presStyleIdx="3" presStyleCnt="7"/>
      <dgm:spPr/>
    </dgm:pt>
    <dgm:pt modelId="{02936A8D-DAD8-444C-93B3-D3AC3256A821}" type="pres">
      <dgm:prSet presAssocID="{5B7180C5-D3EA-4924-AD37-5E1066E756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1BC0909-FFA6-4362-973F-9B38D43B405D}" type="pres">
      <dgm:prSet presAssocID="{5B7180C5-D3EA-4924-AD37-5E1066E756A5}" presName="accent_5" presStyleCnt="0"/>
      <dgm:spPr/>
    </dgm:pt>
    <dgm:pt modelId="{25F602F9-616E-48C5-9A58-E1DAE06C8E56}" type="pres">
      <dgm:prSet presAssocID="{5B7180C5-D3EA-4924-AD37-5E1066E756A5}" presName="accentRepeatNode" presStyleLbl="solidFgAcc1" presStyleIdx="4" presStyleCnt="7"/>
      <dgm:spPr/>
    </dgm:pt>
    <dgm:pt modelId="{B3CADC61-6BD0-4B2D-A9CA-66137C2ECC47}" type="pres">
      <dgm:prSet presAssocID="{D57D2F54-E4D8-44EE-8EF1-503D8C227ED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B8D09E-5429-412A-B08F-A9969850D076}" type="pres">
      <dgm:prSet presAssocID="{D57D2F54-E4D8-44EE-8EF1-503D8C227EDC}" presName="accent_6" presStyleCnt="0"/>
      <dgm:spPr/>
    </dgm:pt>
    <dgm:pt modelId="{0312466E-1C51-48C2-AAE8-3C52AFC454E7}" type="pres">
      <dgm:prSet presAssocID="{D57D2F54-E4D8-44EE-8EF1-503D8C227EDC}" presName="accentRepeatNode" presStyleLbl="solidFgAcc1" presStyleIdx="5" presStyleCnt="7" custLinFactNeighborX="-5849" custLinFactNeighborY="5003"/>
      <dgm:spPr/>
    </dgm:pt>
    <dgm:pt modelId="{3901A077-ED53-4D73-BCB5-FF1BD714D3EB}" type="pres">
      <dgm:prSet presAssocID="{79B4ADB4-9B4A-429B-929B-B07C925F672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8036E8-2558-4592-9168-B33C1217FE9A}" type="pres">
      <dgm:prSet presAssocID="{79B4ADB4-9B4A-429B-929B-B07C925F6726}" presName="accent_7" presStyleCnt="0"/>
      <dgm:spPr/>
    </dgm:pt>
    <dgm:pt modelId="{D3C728D5-54A8-4D1A-815B-142CE71833BA}" type="pres">
      <dgm:prSet presAssocID="{79B4ADB4-9B4A-429B-929B-B07C925F6726}" presName="accentRepeatNode" presStyleLbl="solidFgAcc1" presStyleIdx="6" presStyleCnt="7"/>
      <dgm:spPr/>
    </dgm:pt>
  </dgm:ptLst>
  <dgm:cxnLst>
    <dgm:cxn modelId="{B17136F7-5850-4DAA-B689-EA1613360C61}" srcId="{35D5A4FE-4673-4FDE-BE3B-0AEF4107949F}" destId="{F36CC24F-AA4D-4D40-B965-19FF1AA22767}" srcOrd="3" destOrd="0" parTransId="{96F47A73-9C70-4A87-BF28-FF5116BFE037}" sibTransId="{7515B219-14A9-4917-ADE6-A8BA79FCAADA}"/>
    <dgm:cxn modelId="{6168BBAA-39CB-4AA6-8A1A-2D89FF652F17}" srcId="{35D5A4FE-4673-4FDE-BE3B-0AEF4107949F}" destId="{C8B7186B-1DF1-4121-8957-419FDE61E61D}" srcOrd="1" destOrd="0" parTransId="{C5707219-D1ED-4414-B2B0-B07B6E3A1745}" sibTransId="{4EB3EEA6-362F-4AC5-9920-7BE06746BF69}"/>
    <dgm:cxn modelId="{92FCF620-1F45-46C3-910F-2E9B5129CB3C}" type="presOf" srcId="{F36CC24F-AA4D-4D40-B965-19FF1AA22767}" destId="{43599A66-3B7E-48E6-B98C-EC7705BB8DDC}" srcOrd="0" destOrd="0" presId="urn:microsoft.com/office/officeart/2008/layout/VerticalCurvedList"/>
    <dgm:cxn modelId="{6047885D-190D-48EA-91D4-7CC6B4BD5EDB}" srcId="{35D5A4FE-4673-4FDE-BE3B-0AEF4107949F}" destId="{CD6778BF-EE98-43C0-89C2-E0D12985D93B}" srcOrd="7" destOrd="0" parTransId="{569CED91-99D2-4AE2-864B-37DE0004DD86}" sibTransId="{12306B68-D289-4483-A801-B6763BE1A7E1}"/>
    <dgm:cxn modelId="{C7414410-8B5B-4F0F-AE32-8A3DB9AF1A31}" type="presOf" srcId="{C8B7186B-1DF1-4121-8957-419FDE61E61D}" destId="{BD62D3FE-611A-4FEC-BB91-C5165BA71CE5}" srcOrd="0" destOrd="0" presId="urn:microsoft.com/office/officeart/2008/layout/VerticalCurvedList"/>
    <dgm:cxn modelId="{48FE5901-4569-4906-BE86-190BFD647B3C}" type="presOf" srcId="{79B4ADB4-9B4A-429B-929B-B07C925F6726}" destId="{3901A077-ED53-4D73-BCB5-FF1BD714D3EB}" srcOrd="0" destOrd="0" presId="urn:microsoft.com/office/officeart/2008/layout/VerticalCurvedList"/>
    <dgm:cxn modelId="{BFBB39EB-F483-4F23-AF70-D4493DDBEF97}" srcId="{35D5A4FE-4673-4FDE-BE3B-0AEF4107949F}" destId="{D57D2F54-E4D8-44EE-8EF1-503D8C227EDC}" srcOrd="5" destOrd="0" parTransId="{5F3FB453-CC1C-452D-A13B-1FC792A7E92D}" sibTransId="{FCC35CC1-A891-4BAC-8B6A-5F3B6FDF190A}"/>
    <dgm:cxn modelId="{258540DB-D3AC-492A-B709-550F3E7657AA}" type="presOf" srcId="{D57D2F54-E4D8-44EE-8EF1-503D8C227EDC}" destId="{B3CADC61-6BD0-4B2D-A9CA-66137C2ECC47}" srcOrd="0" destOrd="0" presId="urn:microsoft.com/office/officeart/2008/layout/VerticalCurvedList"/>
    <dgm:cxn modelId="{6192E029-DE43-41E4-8B74-0C1474A72AE3}" type="presOf" srcId="{9FE7A3FF-5582-46E8-8496-D9900E5743C2}" destId="{01D4EF44-A471-4D38-BD86-C635E0311CDC}" srcOrd="0" destOrd="0" presId="urn:microsoft.com/office/officeart/2008/layout/VerticalCurvedList"/>
    <dgm:cxn modelId="{68CB3089-250C-4B61-97A4-484E4258D626}" srcId="{35D5A4FE-4673-4FDE-BE3B-0AEF4107949F}" destId="{23523CA9-5749-4EEE-824B-F84A4BB16295}" srcOrd="0" destOrd="0" parTransId="{B06B04F1-3CC1-4FE2-B8EA-269ECAE146D2}" sibTransId="{9FE7A3FF-5582-46E8-8496-D9900E5743C2}"/>
    <dgm:cxn modelId="{B886263C-6BA2-4712-97A1-E3CEB111154C}" srcId="{35D5A4FE-4673-4FDE-BE3B-0AEF4107949F}" destId="{5B7180C5-D3EA-4924-AD37-5E1066E756A5}" srcOrd="4" destOrd="0" parTransId="{D2A8BAB2-DAE2-4EEE-B61A-200FC8B183E3}" sibTransId="{B30E663F-76B8-4EF9-964E-DAE098C0D830}"/>
    <dgm:cxn modelId="{83EFBF3D-CC66-4934-BE27-1E0752D56986}" srcId="{35D5A4FE-4673-4FDE-BE3B-0AEF4107949F}" destId="{79B4ADB4-9B4A-429B-929B-B07C925F6726}" srcOrd="6" destOrd="0" parTransId="{A1D52AAD-5572-466D-881C-D99B3612A1FD}" sibTransId="{170BEC8E-EF88-47E0-B025-49D8ECC67FA6}"/>
    <dgm:cxn modelId="{45F19BBD-4D3B-4061-956C-AF5B291DDEC7}" srcId="{35D5A4FE-4673-4FDE-BE3B-0AEF4107949F}" destId="{88BC84C2-9146-4EF4-B064-FB0A39506346}" srcOrd="2" destOrd="0" parTransId="{2B0AF852-4B14-4A38-90C5-6E3AAF1D8C6B}" sibTransId="{37151DD8-DD45-4543-A810-DE27A8CCE774}"/>
    <dgm:cxn modelId="{7C1085CF-8616-4285-9A85-A996A357B2BA}" type="presOf" srcId="{88BC84C2-9146-4EF4-B064-FB0A39506346}" destId="{1C5A751A-2002-4AA8-A9BE-FFA542948591}" srcOrd="0" destOrd="0" presId="urn:microsoft.com/office/officeart/2008/layout/VerticalCurvedList"/>
    <dgm:cxn modelId="{411E466A-4F2B-4A17-BA94-D0FD35FE095E}" type="presOf" srcId="{35D5A4FE-4673-4FDE-BE3B-0AEF4107949F}" destId="{BE7B569D-85CA-484C-BAB5-DCE0BD46D813}" srcOrd="0" destOrd="0" presId="urn:microsoft.com/office/officeart/2008/layout/VerticalCurvedList"/>
    <dgm:cxn modelId="{2BF4E430-8DD4-4AE7-A1E6-32802016D70B}" type="presOf" srcId="{5B7180C5-D3EA-4924-AD37-5E1066E756A5}" destId="{02936A8D-DAD8-444C-93B3-D3AC3256A821}" srcOrd="0" destOrd="0" presId="urn:microsoft.com/office/officeart/2008/layout/VerticalCurvedList"/>
    <dgm:cxn modelId="{521050FA-82B7-45CA-A425-2F4A5C471D2E}" type="presOf" srcId="{23523CA9-5749-4EEE-824B-F84A4BB16295}" destId="{F76A88B0-1BD6-4978-9B52-4C5E1E1A2E78}" srcOrd="0" destOrd="0" presId="urn:microsoft.com/office/officeart/2008/layout/VerticalCurvedList"/>
    <dgm:cxn modelId="{4D9E9F99-F41B-4A32-80D7-510148EF98A6}" type="presParOf" srcId="{BE7B569D-85CA-484C-BAB5-DCE0BD46D813}" destId="{BB9E149B-526C-4CAD-A57E-1A93D40B39AF}" srcOrd="0" destOrd="0" presId="urn:microsoft.com/office/officeart/2008/layout/VerticalCurvedList"/>
    <dgm:cxn modelId="{19CFA7AE-03D4-4DA1-93C3-0AA982D04F0C}" type="presParOf" srcId="{BB9E149B-526C-4CAD-A57E-1A93D40B39AF}" destId="{172B7B11-7DDF-45F9-9AA5-A6349C4E5308}" srcOrd="0" destOrd="0" presId="urn:microsoft.com/office/officeart/2008/layout/VerticalCurvedList"/>
    <dgm:cxn modelId="{02A2A49D-99F9-4FA3-B567-3A9E4A723034}" type="presParOf" srcId="{172B7B11-7DDF-45F9-9AA5-A6349C4E5308}" destId="{9C8DE9B2-FCA2-480D-B014-65EB843AE9B9}" srcOrd="0" destOrd="0" presId="urn:microsoft.com/office/officeart/2008/layout/VerticalCurvedList"/>
    <dgm:cxn modelId="{4954BBDB-B070-4C42-86DC-B97031CC4F54}" type="presParOf" srcId="{172B7B11-7DDF-45F9-9AA5-A6349C4E5308}" destId="{01D4EF44-A471-4D38-BD86-C635E0311CDC}" srcOrd="1" destOrd="0" presId="urn:microsoft.com/office/officeart/2008/layout/VerticalCurvedList"/>
    <dgm:cxn modelId="{210B9E68-0338-4FED-9A12-D38F71FFB2D5}" type="presParOf" srcId="{172B7B11-7DDF-45F9-9AA5-A6349C4E5308}" destId="{B6C6BA48-E6C6-4A74-BBF2-6EC25F66FE6B}" srcOrd="2" destOrd="0" presId="urn:microsoft.com/office/officeart/2008/layout/VerticalCurvedList"/>
    <dgm:cxn modelId="{268592A1-58BA-4CB4-BA42-3ED55A697928}" type="presParOf" srcId="{172B7B11-7DDF-45F9-9AA5-A6349C4E5308}" destId="{35EC2705-3E47-4FE8-A5E1-8C739B46129C}" srcOrd="3" destOrd="0" presId="urn:microsoft.com/office/officeart/2008/layout/VerticalCurvedList"/>
    <dgm:cxn modelId="{26962875-5438-4B7E-BD0C-2A79566D3112}" type="presParOf" srcId="{BB9E149B-526C-4CAD-A57E-1A93D40B39AF}" destId="{F76A88B0-1BD6-4978-9B52-4C5E1E1A2E78}" srcOrd="1" destOrd="0" presId="urn:microsoft.com/office/officeart/2008/layout/VerticalCurvedList"/>
    <dgm:cxn modelId="{9B6691D3-D67E-4B89-B28D-E941E8F10D92}" type="presParOf" srcId="{BB9E149B-526C-4CAD-A57E-1A93D40B39AF}" destId="{7897D207-C286-479E-B864-3406E2D04C12}" srcOrd="2" destOrd="0" presId="urn:microsoft.com/office/officeart/2008/layout/VerticalCurvedList"/>
    <dgm:cxn modelId="{EE67CBBA-A8C1-467C-8090-A4EC2C2C7818}" type="presParOf" srcId="{7897D207-C286-479E-B864-3406E2D04C12}" destId="{F012DA07-04A9-447E-AA75-746D2E06B5EF}" srcOrd="0" destOrd="0" presId="urn:microsoft.com/office/officeart/2008/layout/VerticalCurvedList"/>
    <dgm:cxn modelId="{542F860B-65C2-423A-9672-02832A7B3D6E}" type="presParOf" srcId="{BB9E149B-526C-4CAD-A57E-1A93D40B39AF}" destId="{BD62D3FE-611A-4FEC-BB91-C5165BA71CE5}" srcOrd="3" destOrd="0" presId="urn:microsoft.com/office/officeart/2008/layout/VerticalCurvedList"/>
    <dgm:cxn modelId="{948C83F5-9FE9-4178-ABDB-7DF4D63181DE}" type="presParOf" srcId="{BB9E149B-526C-4CAD-A57E-1A93D40B39AF}" destId="{A27AF449-B8C8-448A-A5C7-13987F5A3745}" srcOrd="4" destOrd="0" presId="urn:microsoft.com/office/officeart/2008/layout/VerticalCurvedList"/>
    <dgm:cxn modelId="{E366A1BA-87D4-446D-8055-A957B119AC01}" type="presParOf" srcId="{A27AF449-B8C8-448A-A5C7-13987F5A3745}" destId="{6CA293C7-04E9-4F15-B61E-25FE345F9A58}" srcOrd="0" destOrd="0" presId="urn:microsoft.com/office/officeart/2008/layout/VerticalCurvedList"/>
    <dgm:cxn modelId="{1E7EC24B-58AE-47DA-A36C-1C404EE6FA71}" type="presParOf" srcId="{BB9E149B-526C-4CAD-A57E-1A93D40B39AF}" destId="{1C5A751A-2002-4AA8-A9BE-FFA542948591}" srcOrd="5" destOrd="0" presId="urn:microsoft.com/office/officeart/2008/layout/VerticalCurvedList"/>
    <dgm:cxn modelId="{D9B234E4-AD70-4BBD-8382-F953F16B3A13}" type="presParOf" srcId="{BB9E149B-526C-4CAD-A57E-1A93D40B39AF}" destId="{BD6090AD-4CB3-4F0A-8280-215BC9ACD8C0}" srcOrd="6" destOrd="0" presId="urn:microsoft.com/office/officeart/2008/layout/VerticalCurvedList"/>
    <dgm:cxn modelId="{291F328E-61C1-468A-9D39-01819563E055}" type="presParOf" srcId="{BD6090AD-4CB3-4F0A-8280-215BC9ACD8C0}" destId="{98AEF7A5-FC4B-418C-A02F-254626DC9BDD}" srcOrd="0" destOrd="0" presId="urn:microsoft.com/office/officeart/2008/layout/VerticalCurvedList"/>
    <dgm:cxn modelId="{6D661B32-A831-4D04-9B53-1490150C71C5}" type="presParOf" srcId="{BB9E149B-526C-4CAD-A57E-1A93D40B39AF}" destId="{43599A66-3B7E-48E6-B98C-EC7705BB8DDC}" srcOrd="7" destOrd="0" presId="urn:microsoft.com/office/officeart/2008/layout/VerticalCurvedList"/>
    <dgm:cxn modelId="{1F138DC1-BEB0-4147-8025-D17A207C1275}" type="presParOf" srcId="{BB9E149B-526C-4CAD-A57E-1A93D40B39AF}" destId="{61472C69-CAF9-40FA-87A2-3AA0D6C63F67}" srcOrd="8" destOrd="0" presId="urn:microsoft.com/office/officeart/2008/layout/VerticalCurvedList"/>
    <dgm:cxn modelId="{2369535A-2250-4294-9D6C-CE465EB17E91}" type="presParOf" srcId="{61472C69-CAF9-40FA-87A2-3AA0D6C63F67}" destId="{50335D05-604B-496F-9879-29EBD1D8774C}" srcOrd="0" destOrd="0" presId="urn:microsoft.com/office/officeart/2008/layout/VerticalCurvedList"/>
    <dgm:cxn modelId="{40B391C9-CC31-4817-9B5E-14F7EDA821D7}" type="presParOf" srcId="{BB9E149B-526C-4CAD-A57E-1A93D40B39AF}" destId="{02936A8D-DAD8-444C-93B3-D3AC3256A821}" srcOrd="9" destOrd="0" presId="urn:microsoft.com/office/officeart/2008/layout/VerticalCurvedList"/>
    <dgm:cxn modelId="{E7B4A591-575C-417D-92FC-06D38F6451CE}" type="presParOf" srcId="{BB9E149B-526C-4CAD-A57E-1A93D40B39AF}" destId="{31BC0909-FFA6-4362-973F-9B38D43B405D}" srcOrd="10" destOrd="0" presId="urn:microsoft.com/office/officeart/2008/layout/VerticalCurvedList"/>
    <dgm:cxn modelId="{B7FB1DB4-CD4F-481B-9BCF-57CC675671E4}" type="presParOf" srcId="{31BC0909-FFA6-4362-973F-9B38D43B405D}" destId="{25F602F9-616E-48C5-9A58-E1DAE06C8E56}" srcOrd="0" destOrd="0" presId="urn:microsoft.com/office/officeart/2008/layout/VerticalCurvedList"/>
    <dgm:cxn modelId="{4295A517-2B23-4D9B-9BAD-4E8C7F90508E}" type="presParOf" srcId="{BB9E149B-526C-4CAD-A57E-1A93D40B39AF}" destId="{B3CADC61-6BD0-4B2D-A9CA-66137C2ECC47}" srcOrd="11" destOrd="0" presId="urn:microsoft.com/office/officeart/2008/layout/VerticalCurvedList"/>
    <dgm:cxn modelId="{7EA3C989-2755-4DBF-9EAC-436ADFFCD8DE}" type="presParOf" srcId="{BB9E149B-526C-4CAD-A57E-1A93D40B39AF}" destId="{53B8D09E-5429-412A-B08F-A9969850D076}" srcOrd="12" destOrd="0" presId="urn:microsoft.com/office/officeart/2008/layout/VerticalCurvedList"/>
    <dgm:cxn modelId="{7C958733-356E-4B24-AE2F-75DD0AC2FD8F}" type="presParOf" srcId="{53B8D09E-5429-412A-B08F-A9969850D076}" destId="{0312466E-1C51-48C2-AAE8-3C52AFC454E7}" srcOrd="0" destOrd="0" presId="urn:microsoft.com/office/officeart/2008/layout/VerticalCurvedList"/>
    <dgm:cxn modelId="{8250A541-2D0A-48B1-B12E-13D2609D96DF}" type="presParOf" srcId="{BB9E149B-526C-4CAD-A57E-1A93D40B39AF}" destId="{3901A077-ED53-4D73-BCB5-FF1BD714D3EB}" srcOrd="13" destOrd="0" presId="urn:microsoft.com/office/officeart/2008/layout/VerticalCurvedList"/>
    <dgm:cxn modelId="{A477466F-ACA2-4FAA-8F80-F0E89072CD06}" type="presParOf" srcId="{BB9E149B-526C-4CAD-A57E-1A93D40B39AF}" destId="{EB8036E8-2558-4592-9168-B33C1217FE9A}" srcOrd="14" destOrd="0" presId="urn:microsoft.com/office/officeart/2008/layout/VerticalCurvedList"/>
    <dgm:cxn modelId="{C6227C50-192A-464F-A344-85AEF23D8484}" type="presParOf" srcId="{EB8036E8-2558-4592-9168-B33C1217FE9A}" destId="{D3C728D5-54A8-4D1A-815B-142CE71833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7255-32F3-493C-A775-EE1C47A5790F}">
      <dsp:nvSpPr>
        <dsp:cNvPr id="0" name=""/>
        <dsp:cNvSpPr/>
      </dsp:nvSpPr>
      <dsp:spPr>
        <a:xfrm>
          <a:off x="1756447" y="0"/>
          <a:ext cx="5326059" cy="2661694"/>
        </a:xfrm>
        <a:prstGeom prst="roundRect">
          <a:avLst/>
        </a:prstGeom>
        <a:solidFill>
          <a:srgbClr val="FF0000"/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ctr" defTabSz="1289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900" b="1" kern="1200" baseline="0" dirty="0" smtClean="0"/>
            <a:t/>
          </a:r>
          <a:br>
            <a:rPr lang="bg-BG" sz="2900" b="1" kern="1200" baseline="0" dirty="0" smtClean="0"/>
          </a:br>
          <a:r>
            <a:rPr lang="bg-BG" sz="2900" b="1" kern="1200" baseline="0" dirty="0" smtClean="0"/>
            <a:t>ИМА ЛИ ШАНС ЗА БЪЛГАРСКАТА ЯДРЕНА ЕНЕРГЕТИКА?</a:t>
          </a:r>
          <a:r>
            <a:rPr lang="bg-BG" sz="2900" b="1" kern="1200" baseline="0" dirty="0" smtClean="0">
              <a:gradFill>
                <a:gsLst>
                  <a:gs pos="4100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rPr>
            <a:t/>
          </a:r>
          <a:br>
            <a:rPr lang="bg-BG" sz="2900" b="1" kern="1200" baseline="0" dirty="0" smtClean="0">
              <a:gradFill>
                <a:gsLst>
                  <a:gs pos="4100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rPr>
          </a:br>
          <a:endParaRPr lang="bg-BG" sz="3600" b="1" i="1" kern="1200" baseline="0" dirty="0">
            <a:gradFill>
              <a:gsLst>
                <a:gs pos="4100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atin typeface="Cambria" pitchFamily="18" charset="0"/>
          </a:endParaRPr>
        </a:p>
      </dsp:txBody>
      <dsp:txXfrm>
        <a:off x="1886380" y="129933"/>
        <a:ext cx="5066193" cy="2401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AD0D5-B29E-4699-AE91-A74676CA8CC6}">
      <dsp:nvSpPr>
        <dsp:cNvPr id="0" name=""/>
        <dsp:cNvSpPr/>
      </dsp:nvSpPr>
      <dsp:spPr>
        <a:xfrm>
          <a:off x="-216031" y="0"/>
          <a:ext cx="3600399" cy="36003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ED840-4E3C-4B38-BD2B-3890B40E733F}">
      <dsp:nvSpPr>
        <dsp:cNvPr id="0" name=""/>
        <dsp:cNvSpPr/>
      </dsp:nvSpPr>
      <dsp:spPr>
        <a:xfrm>
          <a:off x="1152106" y="0"/>
          <a:ext cx="7704884" cy="360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latin typeface="Cambria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 smtClean="0">
            <a:latin typeface="Cambria" pitchFamily="18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latin typeface="Cambria" pitchFamily="18" charset="0"/>
            </a:rPr>
            <a:t>Конференция: </a:t>
          </a:r>
          <a:r>
            <a:rPr lang="bg-BG" sz="1800" b="1" kern="1200" dirty="0" smtClean="0"/>
            <a:t>Очаквани радикални промени в енергийното развитие на        България до 20</a:t>
          </a:r>
          <a:r>
            <a:rPr lang="en-US" sz="1800" b="1" kern="1200" dirty="0" smtClean="0"/>
            <a:t>30-2050</a:t>
          </a:r>
          <a:r>
            <a:rPr lang="bg-BG" sz="1800" b="1" kern="1200" dirty="0" smtClean="0"/>
            <a:t> г. като резултат от приети базови документи налагащи поврат в енергийната политика на Европейския съюз и света: </a:t>
          </a:r>
          <a:r>
            <a:rPr lang="bg-BG" sz="1800" b="1" kern="1200" dirty="0" smtClean="0">
              <a:latin typeface="Cambria" pitchFamily="18" charset="0"/>
            </a:rPr>
            <a:t>“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>
            <a:latin typeface="Cambria" pitchFamily="18" charset="0"/>
          </a:endParaRPr>
        </a:p>
      </dsp:txBody>
      <dsp:txXfrm>
        <a:off x="1152106" y="0"/>
        <a:ext cx="7704884" cy="1080122"/>
      </dsp:txXfrm>
    </dsp:sp>
    <dsp:sp modelId="{FBD7001C-F95F-4913-8671-2860C5A7A8E0}">
      <dsp:nvSpPr>
        <dsp:cNvPr id="0" name=""/>
        <dsp:cNvSpPr/>
      </dsp:nvSpPr>
      <dsp:spPr>
        <a:xfrm>
          <a:off x="414039" y="1080122"/>
          <a:ext cx="2340257" cy="2340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E631-8B47-4B64-9210-05D848CE6F6C}">
      <dsp:nvSpPr>
        <dsp:cNvPr id="0" name=""/>
        <dsp:cNvSpPr/>
      </dsp:nvSpPr>
      <dsp:spPr>
        <a:xfrm>
          <a:off x="1224139" y="1319998"/>
          <a:ext cx="7560818" cy="1860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14 </a:t>
          </a:r>
          <a:r>
            <a:rPr lang="bg-BG" sz="1800" b="1" kern="1200" dirty="0" smtClean="0"/>
            <a:t>януари 2016 г. от </a:t>
          </a:r>
          <a:r>
            <a:rPr lang="en-US" sz="1800" b="1" kern="1200" dirty="0" smtClean="0"/>
            <a:t>14-17</a:t>
          </a:r>
          <a:r>
            <a:rPr lang="bg-BG" sz="1800" b="1" kern="1200" dirty="0" smtClean="0"/>
            <a:t> часа в Информационното бюро на Европейския Парламент</a:t>
          </a:r>
          <a:r>
            <a:rPr lang="bg-BG" sz="1800" kern="1200" dirty="0" smtClean="0"/>
            <a:t>, 1000 София, ул. Г.С.Раковски 124</a:t>
          </a:r>
          <a:r>
            <a:rPr lang="bg-BG" sz="1800" b="1" kern="1200" dirty="0" smtClean="0"/>
            <a:t>7 декември 2015 г.Парк-Хотел “Витоша”,София</a:t>
          </a:r>
          <a:endParaRPr lang="bg-BG" sz="1800" kern="1200" dirty="0"/>
        </a:p>
      </dsp:txBody>
      <dsp:txXfrm>
        <a:off x="1224139" y="1319998"/>
        <a:ext cx="7560818" cy="858694"/>
      </dsp:txXfrm>
    </dsp:sp>
    <dsp:sp modelId="{B2CB45ED-3BBD-44A9-87D3-1B80436CDF07}">
      <dsp:nvSpPr>
        <dsp:cNvPr id="0" name=""/>
        <dsp:cNvSpPr/>
      </dsp:nvSpPr>
      <dsp:spPr>
        <a:xfrm>
          <a:off x="1044109" y="2160241"/>
          <a:ext cx="1080118" cy="10801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641D8-59EE-4DA3-B0B3-A7DBBD908679}">
      <dsp:nvSpPr>
        <dsp:cNvPr id="0" name=""/>
        <dsp:cNvSpPr/>
      </dsp:nvSpPr>
      <dsp:spPr>
        <a:xfrm>
          <a:off x="1584168" y="2473475"/>
          <a:ext cx="6840760" cy="453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проф.,д-р Атанас Тасев </a:t>
          </a:r>
          <a:endParaRPr lang="bg-BG" sz="1600" b="1" kern="1200" dirty="0"/>
        </a:p>
      </dsp:txBody>
      <dsp:txXfrm>
        <a:off x="1584168" y="2473475"/>
        <a:ext cx="6840760" cy="453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F6D97-10D7-492A-AF27-0A2BA7CB9C17}">
      <dsp:nvSpPr>
        <dsp:cNvPr id="0" name=""/>
        <dsp:cNvSpPr/>
      </dsp:nvSpPr>
      <dsp:spPr>
        <a:xfrm>
          <a:off x="0" y="616186"/>
          <a:ext cx="8282880" cy="12063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1501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Увеличено електропотребление??????</a:t>
          </a:r>
          <a:endParaRPr lang="en-US" sz="1700" kern="1200" dirty="0"/>
        </a:p>
      </dsp:txBody>
      <dsp:txXfrm>
        <a:off x="0" y="917762"/>
        <a:ext cx="7981305" cy="603151"/>
      </dsp:txXfrm>
    </dsp:sp>
    <dsp:sp modelId="{106E0F86-5352-4FAD-9011-F670DA5F408E}">
      <dsp:nvSpPr>
        <dsp:cNvPr id="0" name=""/>
        <dsp:cNvSpPr/>
      </dsp:nvSpPr>
      <dsp:spPr>
        <a:xfrm>
          <a:off x="0" y="1546420"/>
          <a:ext cx="2551127" cy="2323783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Регионални проекти;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Електромобили;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Водородни клетки</a:t>
          </a:r>
          <a:r>
            <a:rPr lang="en-US" sz="160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Ръст на БВП;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Предел в намаляване на енергийния интензитет</a:t>
          </a:r>
          <a:endParaRPr lang="en-US" sz="1600" kern="1200" dirty="0"/>
        </a:p>
      </dsp:txBody>
      <dsp:txXfrm>
        <a:off x="0" y="1546420"/>
        <a:ext cx="2551127" cy="2323783"/>
      </dsp:txXfrm>
    </dsp:sp>
    <dsp:sp modelId="{2A765926-BFB0-4C88-B7EE-D47D363EC6C4}">
      <dsp:nvSpPr>
        <dsp:cNvPr id="0" name=""/>
        <dsp:cNvSpPr/>
      </dsp:nvSpPr>
      <dsp:spPr>
        <a:xfrm>
          <a:off x="2551127" y="1018287"/>
          <a:ext cx="5731752" cy="12063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1501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err="1" smtClean="0"/>
            <a:t>Безкарбонова</a:t>
          </a:r>
          <a:r>
            <a:rPr lang="bg-BG" sz="1700" kern="1200" dirty="0" smtClean="0"/>
            <a:t> енергетика!!!!!!</a:t>
          </a:r>
          <a:endParaRPr lang="en-US" sz="1700" kern="1200" dirty="0"/>
        </a:p>
      </dsp:txBody>
      <dsp:txXfrm>
        <a:off x="2551127" y="1319863"/>
        <a:ext cx="5430177" cy="603151"/>
      </dsp:txXfrm>
    </dsp:sp>
    <dsp:sp modelId="{E02107DE-840F-43E5-8642-249FE082E7D5}">
      <dsp:nvSpPr>
        <dsp:cNvPr id="0" name=""/>
        <dsp:cNvSpPr/>
      </dsp:nvSpPr>
      <dsp:spPr>
        <a:xfrm>
          <a:off x="2551127" y="1948521"/>
          <a:ext cx="2551127" cy="2323783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Минимизация участието на ТЕЦ в ел.енергиен микс;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Ликвидация на въгледобива</a:t>
          </a:r>
          <a:endParaRPr lang="en-US" sz="1600" kern="1200" dirty="0"/>
        </a:p>
      </dsp:txBody>
      <dsp:txXfrm>
        <a:off x="2551127" y="1948521"/>
        <a:ext cx="2551127" cy="2323783"/>
      </dsp:txXfrm>
    </dsp:sp>
    <dsp:sp modelId="{9EA6CEB4-F912-4D2E-80C1-BC49DDBF97EF}">
      <dsp:nvSpPr>
        <dsp:cNvPr id="0" name=""/>
        <dsp:cNvSpPr/>
      </dsp:nvSpPr>
      <dsp:spPr>
        <a:xfrm>
          <a:off x="5102254" y="1420388"/>
          <a:ext cx="3180625" cy="12063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1501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Държавна подкрепа!!!!!!</a:t>
          </a:r>
          <a:endParaRPr lang="en-US" sz="1700" kern="1200" dirty="0"/>
        </a:p>
      </dsp:txBody>
      <dsp:txXfrm>
        <a:off x="5102254" y="1721964"/>
        <a:ext cx="2879050" cy="603151"/>
      </dsp:txXfrm>
    </dsp:sp>
    <dsp:sp modelId="{286CF0AF-AC09-4886-A0C0-A9173DE99FA3}">
      <dsp:nvSpPr>
        <dsp:cNvPr id="0" name=""/>
        <dsp:cNvSpPr/>
      </dsp:nvSpPr>
      <dsp:spPr>
        <a:xfrm>
          <a:off x="5102254" y="2350622"/>
          <a:ext cx="2551127" cy="2289775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Политическа подкрепа(отпадане на мораториума)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Механизми за капацитет (</a:t>
          </a:r>
          <a:r>
            <a:rPr lang="en-US" sz="1600" kern="1200" dirty="0" smtClean="0"/>
            <a:t>Capacity Remuneration Mechanisms – CRM)</a:t>
          </a:r>
          <a:r>
            <a:rPr lang="bg-BG" sz="160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bg-BG" sz="1600" kern="1200" dirty="0" smtClean="0"/>
            <a:t>„договори за разлики“ (</a:t>
          </a:r>
          <a:r>
            <a:rPr lang="en-US" sz="1600" kern="1200" dirty="0" smtClean="0"/>
            <a:t>Contracts for Difference). </a:t>
          </a:r>
          <a:endParaRPr lang="en-US" sz="1600" kern="1200" dirty="0"/>
        </a:p>
      </dsp:txBody>
      <dsp:txXfrm>
        <a:off x="5102254" y="2350622"/>
        <a:ext cx="2551127" cy="2289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EF44-A471-4D38-BD86-C635E0311CDC}">
      <dsp:nvSpPr>
        <dsp:cNvPr id="0" name=""/>
        <dsp:cNvSpPr/>
      </dsp:nvSpPr>
      <dsp:spPr>
        <a:xfrm>
          <a:off x="-5231534" y="-801630"/>
          <a:ext cx="6232510" cy="6232510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A88B0-1BD6-4978-9B52-4C5E1E1A2E78}">
      <dsp:nvSpPr>
        <dsp:cNvPr id="0" name=""/>
        <dsp:cNvSpPr/>
      </dsp:nvSpPr>
      <dsp:spPr>
        <a:xfrm>
          <a:off x="324741" y="210445"/>
          <a:ext cx="7032241" cy="420706"/>
        </a:xfrm>
        <a:prstGeom prst="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339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Ръст на електропотреблението</a:t>
          </a:r>
          <a:endParaRPr lang="bg-BG" sz="2000" kern="1200" dirty="0"/>
        </a:p>
      </dsp:txBody>
      <dsp:txXfrm>
        <a:off x="324741" y="210445"/>
        <a:ext cx="7032241" cy="420706"/>
      </dsp:txXfrm>
    </dsp:sp>
    <dsp:sp modelId="{F012DA07-04A9-447E-AA75-746D2E06B5EF}">
      <dsp:nvSpPr>
        <dsp:cNvPr id="0" name=""/>
        <dsp:cNvSpPr/>
      </dsp:nvSpPr>
      <dsp:spPr>
        <a:xfrm>
          <a:off x="61800" y="157857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2D3FE-611A-4FEC-BB91-C5165BA71CE5}">
      <dsp:nvSpPr>
        <dsp:cNvPr id="0" name=""/>
        <dsp:cNvSpPr/>
      </dsp:nvSpPr>
      <dsp:spPr>
        <a:xfrm>
          <a:off x="705729" y="841875"/>
          <a:ext cx="6651254" cy="420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9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Либерализация на електроенергийния пазар</a:t>
          </a:r>
          <a:endParaRPr lang="bg-BG" sz="2000" kern="1200" dirty="0"/>
        </a:p>
      </dsp:txBody>
      <dsp:txXfrm>
        <a:off x="705729" y="841875"/>
        <a:ext cx="6651254" cy="420706"/>
      </dsp:txXfrm>
    </dsp:sp>
    <dsp:sp modelId="{6CA293C7-04E9-4F15-B61E-25FE345F9A58}">
      <dsp:nvSpPr>
        <dsp:cNvPr id="0" name=""/>
        <dsp:cNvSpPr/>
      </dsp:nvSpPr>
      <dsp:spPr>
        <a:xfrm>
          <a:off x="442787" y="789286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A751A-2002-4AA8-A9BE-FFA542948591}">
      <dsp:nvSpPr>
        <dsp:cNvPr id="0" name=""/>
        <dsp:cNvSpPr/>
      </dsp:nvSpPr>
      <dsp:spPr>
        <a:xfrm>
          <a:off x="976308" y="1466316"/>
          <a:ext cx="6442475" cy="420706"/>
        </a:xfrm>
        <a:prstGeom prst="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39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Виртуализация на производството( внос на евтина енергия)</a:t>
          </a:r>
          <a:endParaRPr lang="bg-BG" sz="2000" kern="1200" dirty="0"/>
        </a:p>
      </dsp:txBody>
      <dsp:txXfrm>
        <a:off x="976308" y="1466316"/>
        <a:ext cx="6442475" cy="420706"/>
      </dsp:txXfrm>
    </dsp:sp>
    <dsp:sp modelId="{98AEF7A5-FC4B-418C-A02F-254626DC9BDD}">
      <dsp:nvSpPr>
        <dsp:cNvPr id="0" name=""/>
        <dsp:cNvSpPr/>
      </dsp:nvSpPr>
      <dsp:spPr>
        <a:xfrm>
          <a:off x="651566" y="1420253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99A66-3B7E-48E6-B98C-EC7705BB8DDC}">
      <dsp:nvSpPr>
        <dsp:cNvPr id="0" name=""/>
        <dsp:cNvSpPr/>
      </dsp:nvSpPr>
      <dsp:spPr>
        <a:xfrm>
          <a:off x="981169" y="2104271"/>
          <a:ext cx="6375814" cy="420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9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Развитие на сектор ВЕИ</a:t>
          </a:r>
          <a:endParaRPr lang="bg-BG" sz="2200" kern="1200" dirty="0"/>
        </a:p>
      </dsp:txBody>
      <dsp:txXfrm>
        <a:off x="981169" y="2104271"/>
        <a:ext cx="6375814" cy="420706"/>
      </dsp:txXfrm>
    </dsp:sp>
    <dsp:sp modelId="{50335D05-604B-496F-9879-29EBD1D8774C}">
      <dsp:nvSpPr>
        <dsp:cNvPr id="0" name=""/>
        <dsp:cNvSpPr/>
      </dsp:nvSpPr>
      <dsp:spPr>
        <a:xfrm>
          <a:off x="718227" y="2051683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36A8D-DAD8-444C-93B3-D3AC3256A821}">
      <dsp:nvSpPr>
        <dsp:cNvPr id="0" name=""/>
        <dsp:cNvSpPr/>
      </dsp:nvSpPr>
      <dsp:spPr>
        <a:xfrm>
          <a:off x="914508" y="2735700"/>
          <a:ext cx="6442475" cy="420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9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Обществено мнение</a:t>
          </a:r>
          <a:endParaRPr lang="bg-BG" sz="2200" kern="1200" dirty="0"/>
        </a:p>
      </dsp:txBody>
      <dsp:txXfrm>
        <a:off x="914508" y="2735700"/>
        <a:ext cx="6442475" cy="420706"/>
      </dsp:txXfrm>
    </dsp:sp>
    <dsp:sp modelId="{25F602F9-616E-48C5-9A58-E1DAE06C8E56}">
      <dsp:nvSpPr>
        <dsp:cNvPr id="0" name=""/>
        <dsp:cNvSpPr/>
      </dsp:nvSpPr>
      <dsp:spPr>
        <a:xfrm>
          <a:off x="651566" y="2683112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ADC61-6BD0-4B2D-A9CA-66137C2ECC47}">
      <dsp:nvSpPr>
        <dsp:cNvPr id="0" name=""/>
        <dsp:cNvSpPr/>
      </dsp:nvSpPr>
      <dsp:spPr>
        <a:xfrm>
          <a:off x="705729" y="3366667"/>
          <a:ext cx="6651254" cy="420706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339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err="1" smtClean="0"/>
            <a:t>Безкарбонова</a:t>
          </a:r>
          <a:r>
            <a:rPr lang="bg-BG" sz="2000" kern="1200" dirty="0" smtClean="0"/>
            <a:t> енергетика</a:t>
          </a:r>
          <a:endParaRPr lang="bg-BG" sz="2000" kern="1200" dirty="0"/>
        </a:p>
      </dsp:txBody>
      <dsp:txXfrm>
        <a:off x="705729" y="3366667"/>
        <a:ext cx="6651254" cy="420706"/>
      </dsp:txXfrm>
    </dsp:sp>
    <dsp:sp modelId="{0312466E-1C51-48C2-AAE8-3C52AFC454E7}">
      <dsp:nvSpPr>
        <dsp:cNvPr id="0" name=""/>
        <dsp:cNvSpPr/>
      </dsp:nvSpPr>
      <dsp:spPr>
        <a:xfrm>
          <a:off x="412028" y="3340389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A077-ED53-4D73-BCB5-FF1BD714D3EB}">
      <dsp:nvSpPr>
        <dsp:cNvPr id="0" name=""/>
        <dsp:cNvSpPr/>
      </dsp:nvSpPr>
      <dsp:spPr>
        <a:xfrm>
          <a:off x="324741" y="3998097"/>
          <a:ext cx="7032241" cy="420706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339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Удължаване на срокът за експлоатация на 5-ти и 6-ти блок на АЕЦ</a:t>
          </a:r>
          <a:endParaRPr lang="bg-BG" sz="2000" kern="1200" dirty="0"/>
        </a:p>
      </dsp:txBody>
      <dsp:txXfrm>
        <a:off x="324741" y="3998097"/>
        <a:ext cx="7032241" cy="420706"/>
      </dsp:txXfrm>
    </dsp:sp>
    <dsp:sp modelId="{D3C728D5-54A8-4D1A-815B-142CE71833BA}">
      <dsp:nvSpPr>
        <dsp:cNvPr id="0" name=""/>
        <dsp:cNvSpPr/>
      </dsp:nvSpPr>
      <dsp:spPr>
        <a:xfrm>
          <a:off x="61800" y="3945508"/>
          <a:ext cx="525882" cy="52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EF44-A471-4D38-BD86-C635E0311CDC}">
      <dsp:nvSpPr>
        <dsp:cNvPr id="0" name=""/>
        <dsp:cNvSpPr/>
      </dsp:nvSpPr>
      <dsp:spPr>
        <a:xfrm>
          <a:off x="-6021423" y="-921974"/>
          <a:ext cx="7172872" cy="7172872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A88B0-1BD6-4978-9B52-4C5E1E1A2E78}">
      <dsp:nvSpPr>
        <dsp:cNvPr id="0" name=""/>
        <dsp:cNvSpPr/>
      </dsp:nvSpPr>
      <dsp:spPr>
        <a:xfrm>
          <a:off x="373823" y="242252"/>
          <a:ext cx="8104762" cy="484292"/>
        </a:xfrm>
        <a:prstGeom prst="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844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Ръст на електропотреблението</a:t>
          </a:r>
          <a:r>
            <a:rPr lang="bg-BG" sz="2000" kern="1200" dirty="0" smtClean="0"/>
            <a:t>(  </a:t>
          </a:r>
          <a:r>
            <a:rPr lang="bg-BG" sz="1600" kern="1200" dirty="0" smtClean="0"/>
            <a:t>предел на намаляване на енергийния интензитет)</a:t>
          </a:r>
          <a:endParaRPr lang="bg-BG" sz="1600" kern="1200" dirty="0"/>
        </a:p>
      </dsp:txBody>
      <dsp:txXfrm>
        <a:off x="373823" y="242252"/>
        <a:ext cx="8104762" cy="484292"/>
      </dsp:txXfrm>
    </dsp:sp>
    <dsp:sp modelId="{F012DA07-04A9-447E-AA75-746D2E06B5EF}">
      <dsp:nvSpPr>
        <dsp:cNvPr id="0" name=""/>
        <dsp:cNvSpPr/>
      </dsp:nvSpPr>
      <dsp:spPr>
        <a:xfrm>
          <a:off x="51394" y="166164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2D3FE-611A-4FEC-BB91-C5165BA71CE5}">
      <dsp:nvSpPr>
        <dsp:cNvPr id="0" name=""/>
        <dsp:cNvSpPr/>
      </dsp:nvSpPr>
      <dsp:spPr>
        <a:xfrm>
          <a:off x="812394" y="829295"/>
          <a:ext cx="7666192" cy="76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4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Либерализация на електроенергийния пазар(повишаване ролята на маневрената енергетика</a:t>
          </a:r>
          <a:r>
            <a:rPr lang="bg-BG" sz="2000" kern="1200" dirty="0" smtClean="0"/>
            <a:t>)</a:t>
          </a:r>
          <a:endParaRPr lang="bg-BG" sz="2000" kern="1200" dirty="0"/>
        </a:p>
      </dsp:txBody>
      <dsp:txXfrm>
        <a:off x="812394" y="829295"/>
        <a:ext cx="7666192" cy="763937"/>
      </dsp:txXfrm>
    </dsp:sp>
    <dsp:sp modelId="{6CA293C7-04E9-4F15-B61E-25FE345F9A58}">
      <dsp:nvSpPr>
        <dsp:cNvPr id="0" name=""/>
        <dsp:cNvSpPr/>
      </dsp:nvSpPr>
      <dsp:spPr>
        <a:xfrm>
          <a:off x="509711" y="908581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A751A-2002-4AA8-A9BE-FFA542948591}">
      <dsp:nvSpPr>
        <dsp:cNvPr id="0" name=""/>
        <dsp:cNvSpPr/>
      </dsp:nvSpPr>
      <dsp:spPr>
        <a:xfrm>
          <a:off x="1123869" y="1687938"/>
          <a:ext cx="7425858" cy="484292"/>
        </a:xfrm>
        <a:prstGeom prst="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44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Виртуализация на производството( внос на евтина енергия)</a:t>
          </a:r>
          <a:endParaRPr lang="bg-BG" sz="2000" kern="1200" dirty="0"/>
        </a:p>
      </dsp:txBody>
      <dsp:txXfrm>
        <a:off x="1123869" y="1687938"/>
        <a:ext cx="7425858" cy="484292"/>
      </dsp:txXfrm>
    </dsp:sp>
    <dsp:sp modelId="{98AEF7A5-FC4B-418C-A02F-254626DC9BDD}">
      <dsp:nvSpPr>
        <dsp:cNvPr id="0" name=""/>
        <dsp:cNvSpPr/>
      </dsp:nvSpPr>
      <dsp:spPr>
        <a:xfrm>
          <a:off x="750045" y="1634913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99A66-3B7E-48E6-B98C-EC7705BB8DDC}">
      <dsp:nvSpPr>
        <dsp:cNvPr id="0" name=""/>
        <dsp:cNvSpPr/>
      </dsp:nvSpPr>
      <dsp:spPr>
        <a:xfrm>
          <a:off x="1129465" y="2422315"/>
          <a:ext cx="7349121" cy="48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4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Развитие на сектор ВЕИ(ограничена </a:t>
          </a:r>
          <a:r>
            <a:rPr lang="bg-BG" sz="1600" kern="1200" dirty="0" err="1" smtClean="0"/>
            <a:t>разполагаемост,стохастично</a:t>
          </a:r>
          <a:r>
            <a:rPr lang="bg-BG" sz="1800" kern="1200" dirty="0" smtClean="0"/>
            <a:t> п-во, </a:t>
          </a:r>
          <a:r>
            <a:rPr lang="bg-BG" sz="1800" kern="1200" dirty="0" err="1" smtClean="0"/>
            <a:t>необх.от</a:t>
          </a:r>
          <a:r>
            <a:rPr lang="bg-BG" sz="1800" kern="1200" dirty="0" smtClean="0"/>
            <a:t> високоразвити </a:t>
          </a:r>
          <a:r>
            <a:rPr lang="bg-BG" sz="1800" kern="1200" dirty="0" err="1" smtClean="0"/>
            <a:t>инт.системи</a:t>
          </a:r>
          <a:r>
            <a:rPr lang="bg-BG" sz="1800" kern="1200" dirty="0" smtClean="0"/>
            <a:t>)</a:t>
          </a:r>
          <a:endParaRPr lang="bg-BG" sz="1800" kern="1200" dirty="0"/>
        </a:p>
      </dsp:txBody>
      <dsp:txXfrm>
        <a:off x="1129465" y="2422315"/>
        <a:ext cx="7349121" cy="484292"/>
      </dsp:txXfrm>
    </dsp:sp>
    <dsp:sp modelId="{50335D05-604B-496F-9879-29EBD1D8774C}">
      <dsp:nvSpPr>
        <dsp:cNvPr id="0" name=""/>
        <dsp:cNvSpPr/>
      </dsp:nvSpPr>
      <dsp:spPr>
        <a:xfrm>
          <a:off x="826782" y="2361778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36A8D-DAD8-444C-93B3-D3AC3256A821}">
      <dsp:nvSpPr>
        <dsp:cNvPr id="0" name=""/>
        <dsp:cNvSpPr/>
      </dsp:nvSpPr>
      <dsp:spPr>
        <a:xfrm>
          <a:off x="1052728" y="3149180"/>
          <a:ext cx="7425858" cy="48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/>
            <a:t>Обществено мнение(променливо)</a:t>
          </a:r>
          <a:endParaRPr lang="bg-BG" sz="2600" kern="1200" dirty="0"/>
        </a:p>
      </dsp:txBody>
      <dsp:txXfrm>
        <a:off x="1052728" y="3149180"/>
        <a:ext cx="7425858" cy="484292"/>
      </dsp:txXfrm>
    </dsp:sp>
    <dsp:sp modelId="{25F602F9-616E-48C5-9A58-E1DAE06C8E56}">
      <dsp:nvSpPr>
        <dsp:cNvPr id="0" name=""/>
        <dsp:cNvSpPr/>
      </dsp:nvSpPr>
      <dsp:spPr>
        <a:xfrm>
          <a:off x="750045" y="3088643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ADC61-6BD0-4B2D-A9CA-66137C2ECC47}">
      <dsp:nvSpPr>
        <dsp:cNvPr id="0" name=""/>
        <dsp:cNvSpPr/>
      </dsp:nvSpPr>
      <dsp:spPr>
        <a:xfrm>
          <a:off x="812394" y="3875512"/>
          <a:ext cx="7666192" cy="484292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44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err="1" smtClean="0"/>
            <a:t>Безкарбонова</a:t>
          </a:r>
          <a:r>
            <a:rPr lang="bg-BG" sz="1800" kern="1200" dirty="0" smtClean="0"/>
            <a:t> енергетика ( ограничаване и/или извеждане от експлоатация на ТЕЦ)</a:t>
          </a:r>
          <a:endParaRPr lang="bg-BG" sz="1800" kern="1200" dirty="0"/>
        </a:p>
      </dsp:txBody>
      <dsp:txXfrm>
        <a:off x="812394" y="3875512"/>
        <a:ext cx="7666192" cy="484292"/>
      </dsp:txXfrm>
    </dsp:sp>
    <dsp:sp modelId="{0312466E-1C51-48C2-AAE8-3C52AFC454E7}">
      <dsp:nvSpPr>
        <dsp:cNvPr id="0" name=""/>
        <dsp:cNvSpPr/>
      </dsp:nvSpPr>
      <dsp:spPr>
        <a:xfrm>
          <a:off x="474303" y="3845262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A077-ED53-4D73-BCB5-FF1BD714D3EB}">
      <dsp:nvSpPr>
        <dsp:cNvPr id="0" name=""/>
        <dsp:cNvSpPr/>
      </dsp:nvSpPr>
      <dsp:spPr>
        <a:xfrm>
          <a:off x="373823" y="4602377"/>
          <a:ext cx="8104762" cy="484292"/>
        </a:xfrm>
        <a:prstGeom prst="rect">
          <a:avLst/>
        </a:prstGeom>
        <a:gradFill rotWithShape="1">
          <a:gsLst>
            <a:gs pos="0">
              <a:schemeClr val="accent5">
                <a:tint val="96000"/>
                <a:lumMod val="100000"/>
              </a:schemeClr>
            </a:gs>
            <a:gs pos="78000">
              <a:schemeClr val="accent5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44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Удължаване на срокът за експлоатация на 5-ти и 6-ти блок на АЕЦ(  Временна мярка, „</a:t>
          </a:r>
          <a:r>
            <a:rPr lang="bg-BG" sz="1600" kern="1200" dirty="0" err="1" smtClean="0"/>
            <a:t>къс“хоризонт</a:t>
          </a:r>
          <a:r>
            <a:rPr lang="bg-BG" sz="1600" kern="1200" dirty="0" smtClean="0"/>
            <a:t>)</a:t>
          </a:r>
          <a:endParaRPr lang="bg-BG" sz="1600" kern="1200" dirty="0"/>
        </a:p>
      </dsp:txBody>
      <dsp:txXfrm>
        <a:off x="373823" y="4602377"/>
        <a:ext cx="8104762" cy="484292"/>
      </dsp:txXfrm>
    </dsp:sp>
    <dsp:sp modelId="{D3C728D5-54A8-4D1A-815B-142CE71833BA}">
      <dsp:nvSpPr>
        <dsp:cNvPr id="0" name=""/>
        <dsp:cNvSpPr/>
      </dsp:nvSpPr>
      <dsp:spPr>
        <a:xfrm>
          <a:off x="71141" y="4541841"/>
          <a:ext cx="605365" cy="605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0.08471</cdr:x>
      <cdr:y>0.04878</cdr:y>
    </cdr:from>
    <cdr:to>
      <cdr:x>0.8719</cdr:x>
      <cdr:y>0.17988</cdr:y>
    </cdr:to>
    <cdr:sp macro="" textlink="">
      <cdr:nvSpPr>
        <cdr:cNvPr id="3" name="Текстово поле 2"/>
        <cdr:cNvSpPr txBox="1"/>
      </cdr:nvSpPr>
      <cdr:spPr>
        <a:xfrm xmlns:a="http://schemas.openxmlformats.org/drawingml/2006/main">
          <a:off x="390524" y="152400"/>
          <a:ext cx="36290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0.16116</cdr:x>
      <cdr:y>0.07622</cdr:y>
    </cdr:from>
    <cdr:to>
      <cdr:x>0.90702</cdr:x>
      <cdr:y>0.21646</cdr:y>
    </cdr:to>
    <cdr:sp macro="" textlink="">
      <cdr:nvSpPr>
        <cdr:cNvPr id="4" name="Текстово поле 3"/>
        <cdr:cNvSpPr txBox="1"/>
      </cdr:nvSpPr>
      <cdr:spPr>
        <a:xfrm xmlns:a="http://schemas.openxmlformats.org/drawingml/2006/main">
          <a:off x="742949" y="238125"/>
          <a:ext cx="343852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0.15909</cdr:x>
      <cdr:y>0.09146</cdr:y>
    </cdr:from>
    <cdr:to>
      <cdr:x>0.79959</cdr:x>
      <cdr:y>0.21951</cdr:y>
    </cdr:to>
    <cdr:sp macro="" textlink="">
      <cdr:nvSpPr>
        <cdr:cNvPr id="5" name="Текстово поле 4"/>
        <cdr:cNvSpPr txBox="1"/>
      </cdr:nvSpPr>
      <cdr:spPr>
        <a:xfrm xmlns:a="http://schemas.openxmlformats.org/drawingml/2006/main">
          <a:off x="733424" y="285750"/>
          <a:ext cx="29527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0.21052</cdr:x>
      <cdr:y>0.05128</cdr:y>
    </cdr:from>
    <cdr:to>
      <cdr:x>0.81651</cdr:x>
      <cdr:y>0.17949</cdr:y>
    </cdr:to>
    <cdr:sp macro="" textlink="">
      <cdr:nvSpPr>
        <cdr:cNvPr id="6" name="Текстово поле 4"/>
        <cdr:cNvSpPr txBox="1"/>
      </cdr:nvSpPr>
      <cdr:spPr>
        <a:xfrm xmlns:a="http://schemas.openxmlformats.org/drawingml/2006/main">
          <a:off x="1652345" y="288021"/>
          <a:ext cx="4756366" cy="7200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bg-BG" sz="1600" b="1" dirty="0"/>
            <a:t>ЕЛЕКТРОЕНЕРГЕТИКАТА-ДНЕС</a:t>
          </a:r>
        </a:p>
        <a:p xmlns:a="http://schemas.openxmlformats.org/drawingml/2006/main">
          <a:pPr algn="ctr"/>
          <a:r>
            <a:rPr lang="bg-BG" sz="1600" b="1" dirty="0"/>
            <a:t>(Дял в крайното електропотребление)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0.48002</cdr:x>
      <cdr:y>0.64064</cdr:y>
    </cdr:from>
    <cdr:to>
      <cdr:x>0.54118</cdr:x>
      <cdr:y>0.99778</cdr:y>
    </cdr:to>
    <cdr:sp macro="" textlink="">
      <cdr:nvSpPr>
        <cdr:cNvPr id="2" name="Овал 1"/>
        <cdr:cNvSpPr/>
      </cdr:nvSpPr>
      <cdr:spPr>
        <a:xfrm xmlns:a="http://schemas.openxmlformats.org/drawingml/2006/main" rot="2197905">
          <a:off x="3663907" y="1937515"/>
          <a:ext cx="466844" cy="10801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0.65647</cdr:x>
      <cdr:y>0.66875</cdr:y>
    </cdr:from>
    <cdr:to>
      <cdr:x>0.71234</cdr:x>
      <cdr:y>0.98838</cdr:y>
    </cdr:to>
    <cdr:sp macro="" textlink="">
      <cdr:nvSpPr>
        <cdr:cNvPr id="3" name="Овал 2"/>
        <cdr:cNvSpPr/>
      </cdr:nvSpPr>
      <cdr:spPr>
        <a:xfrm xmlns:a="http://schemas.openxmlformats.org/drawingml/2006/main" rot="2091332">
          <a:off x="5010765" y="2022535"/>
          <a:ext cx="426401" cy="96666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0.55833</cdr:x>
      <cdr:y>0.15942</cdr:y>
    </cdr:from>
    <cdr:to>
      <cdr:x>0.7</cdr:x>
      <cdr:y>0.37681</cdr:y>
    </cdr:to>
    <cdr:sp macro="" textlink="">
      <cdr:nvSpPr>
        <cdr:cNvPr id="2" name="Овал 1"/>
        <cdr:cNvSpPr/>
      </cdr:nvSpPr>
      <cdr:spPr>
        <a:xfrm xmlns:a="http://schemas.openxmlformats.org/drawingml/2006/main" flipH="1" flipV="1">
          <a:off x="4824536" y="792088"/>
          <a:ext cx="1224136" cy="108012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0.73333</cdr:x>
      <cdr:y>0.33681</cdr:y>
    </cdr:from>
    <cdr:to>
      <cdr:x>0.88125</cdr:x>
      <cdr:y>0.43056</cdr:y>
    </cdr:to>
    <cdr:sp macro="" textlink="">
      <cdr:nvSpPr>
        <cdr:cNvPr id="5" name="Текстово поле 4"/>
        <cdr:cNvSpPr txBox="1"/>
      </cdr:nvSpPr>
      <cdr:spPr>
        <a:xfrm xmlns:a="http://schemas.openxmlformats.org/drawingml/2006/main">
          <a:off x="3352800" y="923925"/>
          <a:ext cx="6762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0.68958</cdr:x>
      <cdr:y>0.07292</cdr:y>
    </cdr:from>
    <cdr:to>
      <cdr:x>0.69792</cdr:x>
      <cdr:y>0.72222</cdr:y>
    </cdr:to>
    <cdr:sp macro="" textlink="">
      <cdr:nvSpPr>
        <cdr:cNvPr id="8" name="Право съединение 7"/>
        <cdr:cNvSpPr/>
      </cdr:nvSpPr>
      <cdr:spPr>
        <a:xfrm xmlns:a="http://schemas.openxmlformats.org/drawingml/2006/main">
          <a:off x="3152773" y="200025"/>
          <a:ext cx="38101" cy="1781176"/>
        </a:xfrm>
        <a:prstGeom xmlns:a="http://schemas.openxmlformats.org/drawingml/2006/main" prst="line">
          <a:avLst/>
        </a:prstGeom>
        <a:ln xmlns:a="http://schemas.openxmlformats.org/drawingml/2006/main">
          <a:prstDash val="dashDot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0.62963</cdr:x>
      <cdr:y>0.14035</cdr:y>
    </cdr:from>
    <cdr:to>
      <cdr:x>0.76852</cdr:x>
      <cdr:y>0.59649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896544" y="576064"/>
          <a:ext cx="1080120" cy="18722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0.16286</cdr:x>
      <cdr:y>0.27778</cdr:y>
    </cdr:from>
    <cdr:to>
      <cdr:x>0.34075</cdr:x>
      <cdr:y>0.52778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20676" y="720080"/>
          <a:ext cx="1224136" cy="6480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0.18627</cdr:x>
      <cdr:y>0.28571</cdr:y>
    </cdr:from>
    <cdr:to>
      <cdr:x>0.36959</cdr:x>
      <cdr:y>0.48571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368152" y="720080"/>
          <a:ext cx="1346448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0.57084</cdr:x>
      <cdr:y>0.17612</cdr:y>
    </cdr:from>
    <cdr:to>
      <cdr:x>0.58184</cdr:x>
      <cdr:y>0.85672</cdr:y>
    </cdr:to>
    <cdr:sp macro="" textlink="">
      <cdr:nvSpPr>
        <cdr:cNvPr id="3" name="Право съединение 2"/>
        <cdr:cNvSpPr/>
      </cdr:nvSpPr>
      <cdr:spPr>
        <a:xfrm xmlns:a="http://schemas.openxmlformats.org/drawingml/2006/main" flipH="1" flipV="1">
          <a:off x="3952876" y="561975"/>
          <a:ext cx="76198" cy="2171698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FF00"/>
          </a:solidFill>
          <a:prstDash val="dash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0.25551</cdr:x>
      <cdr:y>0.59091</cdr:y>
    </cdr:from>
    <cdr:to>
      <cdr:x>0.52928</cdr:x>
      <cdr:y>0.80303</cdr:y>
    </cdr:to>
    <cdr:sp macro="" textlink="">
      <cdr:nvSpPr>
        <cdr:cNvPr id="2" name="Хоризонтално превъртане 1"/>
        <cdr:cNvSpPr/>
      </cdr:nvSpPr>
      <cdr:spPr>
        <a:xfrm xmlns:a="http://schemas.openxmlformats.org/drawingml/2006/main">
          <a:off x="2016224" y="2808312"/>
          <a:ext cx="2160240" cy="1008112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bg-BG" sz="2000" dirty="0" smtClean="0"/>
            <a:t>ИНДУСТРИАЛИЗАЦИЯ</a:t>
          </a:r>
          <a:endParaRPr lang="bg-BG" sz="2000" dirty="0"/>
        </a:p>
      </cdr:txBody>
    </cdr:sp>
  </cdr:relSizeAnchor>
  <cdr:relSizeAnchor xmlns:cdr="http://schemas.openxmlformats.org/drawingml/2006/chartDrawing">
    <cdr:from>
      <cdr:x>0.61141</cdr:x>
      <cdr:y>0.59091</cdr:y>
    </cdr:from>
    <cdr:to>
      <cdr:x>0.93993</cdr:x>
      <cdr:y>0.80303</cdr:y>
    </cdr:to>
    <cdr:sp macro="" textlink="">
      <cdr:nvSpPr>
        <cdr:cNvPr id="4" name="Хоризонтално превъртане 3"/>
        <cdr:cNvSpPr/>
      </cdr:nvSpPr>
      <cdr:spPr>
        <a:xfrm xmlns:a="http://schemas.openxmlformats.org/drawingml/2006/main" rot="10800000" flipV="1">
          <a:off x="4824536" y="2808312"/>
          <a:ext cx="2592288" cy="1008111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0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3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bg-BG" sz="2000" dirty="0" smtClean="0"/>
            <a:t>ДЕИНДУСТРИАЛИЗАЦИЯ</a:t>
          </a:r>
          <a:endParaRPr lang="bg-BG" sz="2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0.08197</cdr:x>
      <cdr:y>0.22787</cdr:y>
    </cdr:from>
    <cdr:to>
      <cdr:x>0.93443</cdr:x>
      <cdr:y>0.23657</cdr:y>
    </cdr:to>
    <cdr:sp macro="" textlink="">
      <cdr:nvSpPr>
        <cdr:cNvPr id="3" name="Съединител &quot;права стрелка&quot; 2"/>
        <cdr:cNvSpPr/>
      </cdr:nvSpPr>
      <cdr:spPr>
        <a:xfrm xmlns:a="http://schemas.openxmlformats.org/drawingml/2006/main" flipV="1">
          <a:off x="360040" y="1197843"/>
          <a:ext cx="374441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"/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7F20CC-16C7-4648-803E-D7F97B06F796}" type="datetimeFigureOut">
              <a:rPr lang="bg-BG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smtClean="0"/>
              <a:t>Щракн., за да ред. стил на загл. в обр.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  <a:endParaRPr lang="bg-BG" noProof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1AFEC8-7E2E-48E7-BD21-529D0CCE1D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5607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9403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408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099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792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557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0055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3967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1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41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319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255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202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445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254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715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230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AFEC8-7E2E-48E7-BD21-529D0CCE1D09}" type="slidenum">
              <a:rPr lang="bg-BG" smtClean="0"/>
              <a:pPr>
                <a:defRPr/>
              </a:pPr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34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84547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56952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0932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9946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4039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770448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08140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69030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63541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98054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3551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37869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35103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89831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99855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488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E1C470-3C1A-4FAD-A557-7B9261F63E27}" type="datetime1">
              <a:rPr lang="bg-BG" smtClean="0"/>
              <a:pPr>
                <a:defRPr/>
              </a:pPr>
              <a:t>14.01.2016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90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  <p:sldLayoutId id="2147484834" r:id="rId12"/>
    <p:sldLayoutId id="2147484835" r:id="rId13"/>
    <p:sldLayoutId id="2147484836" r:id="rId14"/>
    <p:sldLayoutId id="2147484837" r:id="rId15"/>
    <p:sldLayoutId id="2147484838" r:id="rId16"/>
  </p:sldLayoutIdLst>
  <p:transition>
    <p:dissolve/>
    <p:sndAc>
      <p:stSnd>
        <p:snd r:embed="rId18" name="cashreg.wav"/>
      </p:stSnd>
    </p:sndAc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lobalcarbonproject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074740131"/>
              </p:ext>
            </p:extLst>
          </p:nvPr>
        </p:nvGraphicFramePr>
        <p:xfrm>
          <a:off x="251520" y="260648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2893533718"/>
              </p:ext>
            </p:extLst>
          </p:nvPr>
        </p:nvGraphicFramePr>
        <p:xfrm>
          <a:off x="107504" y="3068960"/>
          <a:ext cx="864096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3139-C8C3-4374-A975-6450256E6CF6}" type="slidenum">
              <a:rPr lang="bg-BG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  <p:transition advTm="0">
    <p:dissolv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D7255-32F3-493C-A775-EE1C47A57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6BD7255-32F3-493C-A775-EE1C47A57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2ABC8-C500-4717-9F03-102B1B719296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160628"/>
              </p:ext>
            </p:extLst>
          </p:nvPr>
        </p:nvGraphicFramePr>
        <p:xfrm>
          <a:off x="251520" y="1005888"/>
          <a:ext cx="80648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2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C41FF-2105-4F45-965D-16F7DE35062F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3142468493"/>
              </p:ext>
            </p:extLst>
          </p:nvPr>
        </p:nvGraphicFramePr>
        <p:xfrm>
          <a:off x="395537" y="692696"/>
          <a:ext cx="78488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2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  <p:sp>
        <p:nvSpPr>
          <p:cNvPr id="4" name="Хоризонтално превъртане 3"/>
          <p:cNvSpPr/>
          <p:nvPr/>
        </p:nvSpPr>
        <p:spPr>
          <a:xfrm flipH="1">
            <a:off x="827583" y="764704"/>
            <a:ext cx="6408712" cy="547260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ЕЛЕКТРОПОТРЕБЛЕНИЕТО – ОПРЕДЕЛЯЩ ФАКТОР ЗА РАЗВИТИЕТО НА ЕЛЕКТРОЕНЕРГИЙНАТА СИСТЕМА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393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13</a:t>
            </a:fld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45019"/>
            <a:ext cx="861092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922" cy="7200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g-BG" sz="2800" dirty="0" smtClean="0"/>
              <a:t>Политически прочит на съвременната история от развитието на енергетиката</a:t>
            </a:r>
            <a:endParaRPr lang="bg-BG" sz="28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23528" y="1417320"/>
            <a:ext cx="8568952" cy="1415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/>
              <a:t>От 8 февруари 1990г.до сега  България има (14) правителства. Наличната  устойчива и достоверна статистическа информация  за производство на ел.енергия  в условията на държава с демократично управление има от 1992 г.Ще разгледаме ситуацията при производството и потреблението на ел.енергия от правителството “Беров” (4)до правителството “Борисов”(11).</a:t>
            </a:r>
            <a:r>
              <a:rPr lang="bg-BG" sz="1400" b="1" dirty="0" smtClean="0"/>
              <a:t>В следващите графики се използва посочения по-долу цветен код за онагледяване на потреблението  в зависимост от мандата на съответното правителство</a:t>
            </a:r>
            <a:r>
              <a:rPr lang="bg-BG" sz="1600" b="1" dirty="0" smtClean="0"/>
              <a:t>. </a:t>
            </a:r>
            <a:endParaRPr lang="bg-BG" sz="1600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971600" y="6093296"/>
            <a:ext cx="763284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№</a:t>
            </a:r>
            <a:r>
              <a:rPr lang="bg-BG" sz="2000" dirty="0" smtClean="0"/>
              <a:t>12 –” Марин Райков”, №13- “</a:t>
            </a:r>
            <a:r>
              <a:rPr lang="bg-BG" sz="2000" dirty="0" err="1" smtClean="0"/>
              <a:t>Орешарски</a:t>
            </a:r>
            <a:r>
              <a:rPr lang="bg-BG" sz="2000" dirty="0" smtClean="0"/>
              <a:t>”, №14 – Борисов-2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4067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74637"/>
            <a:ext cx="7776864" cy="974047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000" dirty="0" smtClean="0"/>
              <a:t>Политически прочит на съвременната история от развитието на енергетиката(Вътрешното електропотребление(</a:t>
            </a:r>
            <a:r>
              <a:rPr lang="bg-BG" sz="2000" dirty="0" err="1" smtClean="0"/>
              <a:t>Гвтч</a:t>
            </a:r>
            <a:r>
              <a:rPr lang="bg-BG" sz="2000" dirty="0" smtClean="0"/>
              <a:t>) за периода 1992 г.-2012 г.)</a:t>
            </a:r>
            <a:endParaRPr lang="bg-BG" sz="20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575374"/>
              </p:ext>
            </p:extLst>
          </p:nvPr>
        </p:nvGraphicFramePr>
        <p:xfrm>
          <a:off x="395536" y="1412776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15</a:t>
            </a:fld>
            <a:endParaRPr lang="bg-BG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8324851" cy="117308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dirty="0" smtClean="0"/>
              <a:t>Политически прочит на съвременната история от развитието на енергетиката</a:t>
            </a:r>
            <a:endParaRPr lang="bg-BG" sz="2800" dirty="0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201727"/>
              </p:ext>
            </p:extLst>
          </p:nvPr>
        </p:nvGraphicFramePr>
        <p:xfrm>
          <a:off x="609599" y="1447800"/>
          <a:ext cx="832485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4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16</a:t>
            </a:fld>
            <a:endParaRPr lang="bg-BG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</p:nvPr>
        </p:nvGraphicFramePr>
        <p:xfrm>
          <a:off x="971600" y="1412776"/>
          <a:ext cx="781883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1331640" y="908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7" name="Заглавие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92211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800" dirty="0" smtClean="0"/>
              <a:t>Политически прочит на съвременната история от развитието на енергетиката(</a:t>
            </a:r>
            <a:r>
              <a:rPr lang="bg-BG" sz="2800" dirty="0" err="1" smtClean="0"/>
              <a:t>тренд</a:t>
            </a:r>
            <a:r>
              <a:rPr lang="bg-BG" sz="2800" dirty="0" smtClean="0"/>
              <a:t>)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6320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17</a:t>
            </a:fld>
            <a:endParaRPr lang="bg-BG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609599" y="640080"/>
            <a:ext cx="8210873" cy="807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000" dirty="0" smtClean="0"/>
              <a:t>Политически прочит на съвременната история от развитието на енергетиката(динамика,”първа производна”)</a:t>
            </a:r>
            <a:endParaRPr lang="bg-BG" sz="2000" dirty="0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274958"/>
              </p:ext>
            </p:extLst>
          </p:nvPr>
        </p:nvGraphicFramePr>
        <p:xfrm>
          <a:off x="609599" y="1916832"/>
          <a:ext cx="785083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06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18</a:t>
            </a:fld>
            <a:endParaRPr lang="bg-BG" dirty="0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7994849" cy="75510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dirty="0" smtClean="0"/>
              <a:t>Политически прочит на съвременната история от развитието на енергетиката(динамика в %)</a:t>
            </a:r>
            <a:endParaRPr lang="bg-BG" sz="2000" dirty="0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78904"/>
              </p:ext>
            </p:extLst>
          </p:nvPr>
        </p:nvGraphicFramePr>
        <p:xfrm>
          <a:off x="609599" y="1447800"/>
          <a:ext cx="7994849" cy="406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ово поле 6"/>
          <p:cNvSpPr txBox="1"/>
          <p:nvPr/>
        </p:nvSpPr>
        <p:spPr>
          <a:xfrm>
            <a:off x="609599" y="5805264"/>
            <a:ext cx="799484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b="1" dirty="0" smtClean="0"/>
              <a:t>За последните 10 години “ръста”,респ. “спада”на  електропотреблението не надвишава 4,3%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6722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ИЗВОДИ: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800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bg-BG" sz="2800" dirty="0" smtClean="0"/>
              <a:t>Видно от графиките , при всяко следващо правителство ,в началото на управлението,  има </a:t>
            </a:r>
            <a:r>
              <a:rPr lang="bg-BG" sz="2800" b="1" dirty="0" smtClean="0"/>
              <a:t>спад</a:t>
            </a:r>
            <a:r>
              <a:rPr lang="bg-BG" sz="2800" dirty="0" smtClean="0"/>
              <a:t> на потреблението, </a:t>
            </a:r>
            <a:r>
              <a:rPr lang="bg-BG" sz="2800" b="1" dirty="0" smtClean="0"/>
              <a:t>което означава, че бизнесът реагира негативно на промените в политическото управление и приема позиция на изчакване след смяната на властта.</a:t>
            </a:r>
            <a:endParaRPr lang="bg-BG" sz="2800" dirty="0" smtClean="0"/>
          </a:p>
          <a:p>
            <a:r>
              <a:rPr lang="bg-BG" sz="2800" b="1" i="1" dirty="0" smtClean="0"/>
              <a:t>Следователно стабилното електропотребление изисква стабилно управление, което е важен политически извод.</a:t>
            </a:r>
            <a:endParaRPr lang="bg-BG" sz="28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53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39682"/>
            <a:ext cx="8424935" cy="3483147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400" b="1" dirty="0" smtClean="0">
                <a:solidFill>
                  <a:schemeClr val="tx1"/>
                </a:solidFill>
              </a:rPr>
              <a:t>ФАКТИТЕ  :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> ЕП отбелязва ЧЕ:</a:t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>През </a:t>
            </a:r>
            <a:r>
              <a:rPr lang="bg-BG" sz="2000" dirty="0">
                <a:solidFill>
                  <a:schemeClr val="tx1"/>
                </a:solidFill>
              </a:rPr>
              <a:t>2014</a:t>
            </a:r>
            <a:r>
              <a:rPr lang="en-GB" sz="2000" dirty="0">
                <a:solidFill>
                  <a:schemeClr val="tx1"/>
                </a:solidFill>
              </a:rPr>
              <a:t> </a:t>
            </a:r>
            <a:r>
              <a:rPr lang="bg-BG" sz="2000" dirty="0">
                <a:solidFill>
                  <a:schemeClr val="tx1"/>
                </a:solidFill>
              </a:rPr>
              <a:t>г. ядрената енергия е осигурила 27% от електроенергийния микс на ЕС и повече от половината от цялата енергия от нисковъглеродни източници на ЕС, както и че до 2050</a:t>
            </a:r>
            <a:r>
              <a:rPr lang="en-GB" sz="2000" dirty="0">
                <a:solidFill>
                  <a:schemeClr val="tx1"/>
                </a:solidFill>
              </a:rPr>
              <a:t> </a:t>
            </a:r>
            <a:r>
              <a:rPr lang="bg-BG" sz="2000" dirty="0">
                <a:solidFill>
                  <a:schemeClr val="tx1"/>
                </a:solidFill>
              </a:rPr>
              <a:t>г</a:t>
            </a:r>
            <a:r>
              <a:rPr lang="bg-BG" sz="2000" dirty="0"/>
              <a:t>. </a:t>
            </a:r>
            <a:r>
              <a:rPr lang="bg-BG" sz="2000" dirty="0">
                <a:solidFill>
                  <a:srgbClr val="FF0000"/>
                </a:solidFill>
              </a:rPr>
              <a:t>предстои да бъдат изведени от експлоатация 130 от общо 132 атомни електроцентрали </a:t>
            </a:r>
            <a:r>
              <a:rPr lang="bg-BG" sz="2000" b="1" dirty="0">
                <a:solidFill>
                  <a:srgbClr val="FF0000"/>
                </a:solidFill>
              </a:rPr>
              <a:t>в ЕС, оставяйки огромна празнина в нисковъглеродната базова електроенергия в </a:t>
            </a:r>
            <a:r>
              <a:rPr lang="bg-BG" sz="2000" b="1" dirty="0" smtClean="0">
                <a:solidFill>
                  <a:srgbClr val="FF0000"/>
                </a:solidFill>
              </a:rPr>
              <a:t>електроенергийния </a:t>
            </a:r>
            <a:r>
              <a:rPr lang="bg-BG" sz="2000" b="1" dirty="0">
                <a:solidFill>
                  <a:srgbClr val="FF0000"/>
                </a:solidFill>
              </a:rPr>
              <a:t>микс </a:t>
            </a:r>
            <a:r>
              <a:rPr lang="bg-BG" sz="2000" b="1" dirty="0" smtClean="0">
                <a:solidFill>
                  <a:srgbClr val="FF0000"/>
                </a:solidFill>
              </a:rPr>
              <a:t>на ЕС;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C41FF-2105-4F45-965D-16F7DE35062F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107504" y="3558643"/>
            <a:ext cx="8424935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Ядрената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енергия е един от най-важните дялове на европейската енергийна система, </a:t>
            </a:r>
            <a:r>
              <a:rPr lang="bg-BG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осигуряваща по-ниски емисии на </a:t>
            </a:r>
            <a:r>
              <a:rPr lang="en-GB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bg-BG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bg-BG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същевременно ограничаваща зависимостта от внос, гарантирайки стабилно производство на електроенергия, което може да обслужва вътрешния пазар и да осигурява солидна основа за енергийна система, в която да бъдат постепенно въведени възобновяемите енергии.</a:t>
            </a:r>
            <a:endParaRPr lang="bg-BG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556792"/>
            <a:ext cx="84249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bg-B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bg-B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bg-B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bg-B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bg-B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bg-B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bg-B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ashreg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3230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400" dirty="0" smtClean="0"/>
              <a:t>Феномен ли е  “Устойчивост на размера на  вътрешното електропотребление при ръст на БВП” ? </a:t>
            </a:r>
            <a:br>
              <a:rPr lang="bg-BG" sz="2400" dirty="0" smtClean="0"/>
            </a:br>
            <a:r>
              <a:rPr lang="bg-BG" sz="2400" dirty="0" smtClean="0"/>
              <a:t>( Формулата        „ </a:t>
            </a:r>
            <a:r>
              <a:rPr lang="bg-BG" sz="2000" dirty="0" smtClean="0"/>
              <a:t>Ръст на БВП“, минус  „Спад на енергийния интензитет“,  равно на  „Устойчивост на вътрешно електропотребление“)</a:t>
            </a:r>
            <a:endParaRPr lang="bg-BG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30534"/>
            <a:ext cx="9144000" cy="316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20</a:t>
            </a:fld>
            <a:endParaRPr lang="bg-BG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7" y="4869160"/>
          <a:ext cx="8640959" cy="1728193"/>
        </p:xfrm>
        <a:graphic>
          <a:graphicData uri="http://schemas.openxmlformats.org/drawingml/2006/table">
            <a:tbl>
              <a:tblPr/>
              <a:tblGrid>
                <a:gridCol w="361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3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Година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latin typeface="Times New Roman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Динамика на ел.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потр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.(по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данни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на ЕСО)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104%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107%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Динамика на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Брутна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добавена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стойност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по цени на 2000г.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129%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Ел.енергиен интензитет(по данни на ЕСО)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101%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latin typeface="Times New Roman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latin typeface="Times New Roman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Стрелка надясно 1"/>
          <p:cNvSpPr/>
          <p:nvPr/>
        </p:nvSpPr>
        <p:spPr>
          <a:xfrm>
            <a:off x="2051720" y="90872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86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21</a:t>
            </a:fld>
            <a:endParaRPr lang="bg-BG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0960" cy="4680520"/>
          </a:xfrm>
        </p:spPr>
      </p:pic>
      <p:sp>
        <p:nvSpPr>
          <p:cNvPr id="9" name="Текстово поле 8"/>
          <p:cNvSpPr txBox="1"/>
          <p:nvPr/>
        </p:nvSpPr>
        <p:spPr>
          <a:xfrm>
            <a:off x="251520" y="188640"/>
            <a:ext cx="83529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800" dirty="0" smtClean="0"/>
              <a:t>Очевидно, не е феномен. Така е и в Германия.</a:t>
            </a:r>
            <a:endParaRPr lang="bg-BG" sz="2800" dirty="0"/>
          </a:p>
        </p:txBody>
      </p:sp>
      <p:sp>
        <p:nvSpPr>
          <p:cNvPr id="10" name="Овал 9"/>
          <p:cNvSpPr/>
          <p:nvPr/>
        </p:nvSpPr>
        <p:spPr>
          <a:xfrm>
            <a:off x="6852159" y="3081439"/>
            <a:ext cx="751325" cy="494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Овал 11"/>
          <p:cNvSpPr/>
          <p:nvPr/>
        </p:nvSpPr>
        <p:spPr>
          <a:xfrm flipH="1">
            <a:off x="6876254" y="4149080"/>
            <a:ext cx="751325" cy="494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трелка надолу 12"/>
          <p:cNvSpPr/>
          <p:nvPr/>
        </p:nvSpPr>
        <p:spPr>
          <a:xfrm>
            <a:off x="8136767" y="2707091"/>
            <a:ext cx="216024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Стрелка надолу 13"/>
          <p:cNvSpPr/>
          <p:nvPr/>
        </p:nvSpPr>
        <p:spPr>
          <a:xfrm>
            <a:off x="8152017" y="3769096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843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22</a:t>
            </a:fld>
            <a:endParaRPr lang="bg-BG"/>
          </a:p>
        </p:txBody>
      </p:sp>
      <p:sp>
        <p:nvSpPr>
          <p:cNvPr id="6" name="Контейнер за съдържание 5"/>
          <p:cNvSpPr txBox="1">
            <a:spLocks noGrp="1"/>
          </p:cNvSpPr>
          <p:nvPr>
            <p:ph idx="1"/>
          </p:nvPr>
        </p:nvSpPr>
        <p:spPr>
          <a:xfrm>
            <a:off x="251520" y="692696"/>
            <a:ext cx="8640960" cy="6088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Стабилизация на електропотреблението на нивото на 1990 г. като цел за хоризонта 2020г.,за Германия ,( за нашата страна това се получава по естествен начин),  означава, </a:t>
            </a:r>
            <a:r>
              <a:rPr lang="bg-BG" sz="2400" dirty="0" smtClean="0">
                <a:solidFill>
                  <a:srgbClr val="FF0000"/>
                </a:solidFill>
              </a:rPr>
              <a:t>че </a:t>
            </a:r>
            <a:r>
              <a:rPr lang="bg-BG" sz="2400" dirty="0">
                <a:solidFill>
                  <a:srgbClr val="FF0000"/>
                </a:solidFill>
              </a:rPr>
              <a:t>ерата на „интензивната“ енергетика е завършила.</a:t>
            </a:r>
          </a:p>
          <a:p>
            <a:r>
              <a:rPr lang="bg-BG" dirty="0" smtClean="0"/>
              <a:t>Въвеждат се нови </a:t>
            </a:r>
            <a:r>
              <a:rPr lang="bg-BG" dirty="0" err="1" smtClean="0"/>
              <a:t>енергоекстензивни</a:t>
            </a:r>
            <a:r>
              <a:rPr lang="bg-BG" dirty="0" smtClean="0"/>
              <a:t>  </a:t>
            </a:r>
            <a:r>
              <a:rPr lang="bg-BG" dirty="0" err="1" smtClean="0"/>
              <a:t>технологии,генериращи</a:t>
            </a:r>
            <a:r>
              <a:rPr lang="bg-BG" dirty="0" smtClean="0"/>
              <a:t> продукция с висока добавена </a:t>
            </a:r>
            <a:r>
              <a:rPr lang="bg-BG" dirty="0" err="1" smtClean="0"/>
              <a:t>стойност.Това</a:t>
            </a:r>
            <a:r>
              <a:rPr lang="bg-BG" dirty="0" smtClean="0"/>
              <a:t> автоматично намалява енергийният интензитет в държавата </a:t>
            </a:r>
          </a:p>
          <a:p>
            <a:r>
              <a:rPr lang="bg-BG" dirty="0" smtClean="0"/>
              <a:t>Последното нарушава линейната зависимост на ръста на БВП и електропотреблението. Това променя и подхода планирането на развитието на сектор </a:t>
            </a:r>
            <a:r>
              <a:rPr lang="bg-BG" dirty="0" err="1" smtClean="0"/>
              <a:t>електроенергетика</a:t>
            </a:r>
            <a:r>
              <a:rPr lang="bg-BG" dirty="0" smtClean="0"/>
              <a:t> да зависи основно от прогнозирания ръст на </a:t>
            </a:r>
            <a:r>
              <a:rPr lang="bg-BG" dirty="0" err="1" smtClean="0"/>
              <a:t>БВП.Мотивът</a:t>
            </a:r>
            <a:r>
              <a:rPr lang="bg-BG" dirty="0" smtClean="0"/>
              <a:t> и </a:t>
            </a:r>
            <a:r>
              <a:rPr lang="bg-BG" dirty="0" err="1" smtClean="0"/>
              <a:t>сценарийте</a:t>
            </a:r>
            <a:r>
              <a:rPr lang="bg-BG" dirty="0" smtClean="0"/>
              <a:t> строителството на нови генериращи мощности да се постави в линейна зависимост от ръста на БВП ,отпада ,поне в следващите 10-15 г.</a:t>
            </a:r>
          </a:p>
          <a:p>
            <a:r>
              <a:rPr lang="bg-BG" dirty="0" smtClean="0"/>
              <a:t>В прогнозите за темпове на намаляване на енергийният интензитет да се отчете ефекта на „предела на ръста“, след 35 г.</a:t>
            </a:r>
          </a:p>
          <a:p>
            <a:r>
              <a:rPr lang="bg-BG" dirty="0" smtClean="0"/>
              <a:t> </a:t>
            </a:r>
            <a:r>
              <a:rPr lang="bg-BG" sz="2400" dirty="0" smtClean="0">
                <a:solidFill>
                  <a:srgbClr val="FF0000"/>
                </a:solidFill>
              </a:rPr>
              <a:t>Новите мощности ще се развиват в раздела  „заместващи.</a:t>
            </a:r>
          </a:p>
          <a:p>
            <a:endParaRPr lang="bg-BG" dirty="0"/>
          </a:p>
        </p:txBody>
      </p:sp>
      <p:sp>
        <p:nvSpPr>
          <p:cNvPr id="7" name="Хоризонтално превъртане 6"/>
          <p:cNvSpPr/>
          <p:nvPr/>
        </p:nvSpPr>
        <p:spPr>
          <a:xfrm>
            <a:off x="251520" y="-27384"/>
            <a:ext cx="8640960" cy="72008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/>
              <a:t>ИЗВОДИТЕ: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3814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599" y="836712"/>
            <a:ext cx="8210873" cy="122413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dirty="0" smtClean="0"/>
              <a:t>МОТИВИТЕ   :НЕОБХОДИМОСТ ОТ БАЗОВА ЕНЕРГИЯ , ИЛИ КАКВО ЩЕ ПРАВИМ,КОГАТО ТРЯБВА ДА ЗАТВОРИМ ЦЕНТРАЛИТЕ НА ВЪГЛИЩА?</a:t>
            </a:r>
            <a:endParaRPr lang="bg-BG" sz="20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23</a:t>
            </a:fld>
            <a:endParaRPr lang="bg-BG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348880"/>
            <a:ext cx="28822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везда с 16 лъча 2"/>
          <p:cNvSpPr/>
          <p:nvPr/>
        </p:nvSpPr>
        <p:spPr>
          <a:xfrm>
            <a:off x="3563888" y="2289930"/>
            <a:ext cx="5040560" cy="4116557"/>
          </a:xfrm>
          <a:prstGeom prst="star16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427984" y="3356992"/>
            <a:ext cx="352839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Ядрената енергетика –  надежден източник на базова, без емисионна електроенергия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620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63408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g-BG" sz="2800" dirty="0" smtClean="0"/>
              <a:t>ВЪЗХОДЪТ НА ЯДРЕНАТА ЕНЕРГЕТИКА</a:t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 Ядрената енергетика-възходът </a:t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3356992"/>
            <a:ext cx="7632848" cy="3240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1400" b="1" dirty="0" smtClean="0"/>
              <a:t>І </a:t>
            </a:r>
            <a:r>
              <a:rPr lang="ru-RU" sz="1400" b="1" dirty="0" err="1" smtClean="0"/>
              <a:t>етап</a:t>
            </a:r>
            <a:r>
              <a:rPr lang="ru-RU" sz="1400" b="1" dirty="0" smtClean="0"/>
              <a:t>: 1970 – 1975 г.</a:t>
            </a:r>
            <a:r>
              <a:rPr lang="ru-RU" sz="1400" dirty="0" smtClean="0"/>
              <a:t> </a:t>
            </a:r>
            <a:r>
              <a:rPr lang="ru-RU" sz="1400" dirty="0" err="1" smtClean="0"/>
              <a:t>Изграждане</a:t>
            </a:r>
            <a:r>
              <a:rPr lang="ru-RU" sz="1400" dirty="0" smtClean="0"/>
              <a:t> и пуск на 1 и 2 блок с </a:t>
            </a:r>
            <a:r>
              <a:rPr lang="ru-RU" sz="1400" dirty="0" err="1" smtClean="0"/>
              <a:t>водо-водни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реактори</a:t>
            </a:r>
            <a:r>
              <a:rPr lang="ru-RU" sz="1400" dirty="0" smtClean="0"/>
              <a:t> ВВЕР-440, </a:t>
            </a:r>
            <a:r>
              <a:rPr lang="ru-RU" sz="1400" dirty="0" err="1" smtClean="0"/>
              <a:t>модел</a:t>
            </a:r>
            <a:r>
              <a:rPr lang="ru-RU" sz="1400" dirty="0" smtClean="0"/>
              <a:t> В-230, с два </a:t>
            </a:r>
            <a:r>
              <a:rPr lang="ru-RU" sz="1400" dirty="0" err="1" smtClean="0"/>
              <a:t>независими</a:t>
            </a:r>
            <a:r>
              <a:rPr lang="ru-RU" sz="1400" dirty="0" smtClean="0"/>
              <a:t> канала на </a:t>
            </a:r>
            <a:r>
              <a:rPr lang="ru-RU" sz="1400" dirty="0" err="1" smtClean="0"/>
              <a:t>системите</a:t>
            </a:r>
            <a:r>
              <a:rPr lang="ru-RU" sz="1400" dirty="0" smtClean="0"/>
              <a:t> за </a:t>
            </a:r>
            <a:r>
              <a:rPr lang="ru-RU" sz="1400" dirty="0" err="1" smtClean="0"/>
              <a:t>безопасност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b="1" dirty="0" smtClean="0"/>
              <a:t>Пуск на 1 блок: 1974 г.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Пуск на 2 блок: 1975 г.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Официалното</a:t>
            </a:r>
            <a:r>
              <a:rPr lang="ru-RU" sz="1400" dirty="0" smtClean="0"/>
              <a:t> </a:t>
            </a:r>
            <a:r>
              <a:rPr lang="ru-RU" sz="1400" dirty="0" err="1" smtClean="0"/>
              <a:t>откриване</a:t>
            </a:r>
            <a:r>
              <a:rPr lang="ru-RU" sz="1400" dirty="0" smtClean="0"/>
              <a:t> на АЕЦ “</a:t>
            </a:r>
            <a:r>
              <a:rPr lang="ru-RU" sz="1400" dirty="0" err="1" smtClean="0"/>
              <a:t>Козлодуй</a:t>
            </a:r>
            <a:r>
              <a:rPr lang="ru-RU" sz="1400" dirty="0" smtClean="0"/>
              <a:t>” е на 4 </a:t>
            </a:r>
            <a:r>
              <a:rPr lang="ru-RU" sz="1400" dirty="0" err="1" smtClean="0"/>
              <a:t>септември</a:t>
            </a:r>
            <a:r>
              <a:rPr lang="ru-RU" sz="1400" dirty="0" smtClean="0"/>
              <a:t> 1974 г.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ІІ </a:t>
            </a:r>
            <a:r>
              <a:rPr lang="ru-RU" sz="1400" b="1" dirty="0" err="1" smtClean="0"/>
              <a:t>етап</a:t>
            </a:r>
            <a:r>
              <a:rPr lang="ru-RU" sz="1400" b="1" dirty="0" smtClean="0"/>
              <a:t>: 1973 – 1982 г.</a:t>
            </a:r>
            <a:r>
              <a:rPr lang="ru-RU" sz="1400" dirty="0" smtClean="0"/>
              <a:t> </a:t>
            </a:r>
            <a:r>
              <a:rPr lang="ru-RU" sz="1400" dirty="0" err="1" smtClean="0"/>
              <a:t>Изграждане</a:t>
            </a:r>
            <a:r>
              <a:rPr lang="ru-RU" sz="1400" dirty="0" smtClean="0"/>
              <a:t> и пуск на 3 и 4 блок с </a:t>
            </a:r>
            <a:r>
              <a:rPr lang="ru-RU" sz="1400" dirty="0" err="1" smtClean="0"/>
              <a:t>водо-водни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реактори</a:t>
            </a:r>
            <a:r>
              <a:rPr lang="ru-RU" sz="1400" dirty="0" smtClean="0"/>
              <a:t> ВВЕР-440, </a:t>
            </a:r>
            <a:r>
              <a:rPr lang="ru-RU" sz="1400" dirty="0" err="1" smtClean="0"/>
              <a:t>усъвършенстван</a:t>
            </a:r>
            <a:r>
              <a:rPr lang="ru-RU" sz="1400" dirty="0" smtClean="0"/>
              <a:t> </a:t>
            </a:r>
            <a:r>
              <a:rPr lang="ru-RU" sz="1400" dirty="0" err="1" smtClean="0"/>
              <a:t>модел</a:t>
            </a:r>
            <a:r>
              <a:rPr lang="ru-RU" sz="1400" dirty="0" smtClean="0"/>
              <a:t> В-230 с </a:t>
            </a:r>
            <a:r>
              <a:rPr lang="ru-RU" sz="1400" dirty="0" err="1" smtClean="0"/>
              <a:t>трикратна</a:t>
            </a:r>
            <a:r>
              <a:rPr lang="ru-RU" sz="1400" dirty="0" smtClean="0"/>
              <a:t> </a:t>
            </a:r>
            <a:r>
              <a:rPr lang="ru-RU" sz="1400" dirty="0" err="1" smtClean="0"/>
              <a:t>резервираност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системите</a:t>
            </a:r>
            <a:r>
              <a:rPr lang="ru-RU" sz="1400" dirty="0" smtClean="0"/>
              <a:t> за </a:t>
            </a:r>
            <a:r>
              <a:rPr lang="ru-RU" sz="1400" dirty="0" err="1" smtClean="0"/>
              <a:t>безопасност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b="1" dirty="0" smtClean="0"/>
              <a:t>Пуск на 3 блок: 1980 г.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Пуск на 4 блок: 1982 г.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ІІІ </a:t>
            </a:r>
            <a:r>
              <a:rPr lang="ru-RU" sz="1400" b="1" dirty="0" err="1" smtClean="0"/>
              <a:t>етап</a:t>
            </a:r>
            <a:r>
              <a:rPr lang="ru-RU" sz="1400" b="1" dirty="0" smtClean="0"/>
              <a:t>: 1980 – 1991 г.</a:t>
            </a:r>
            <a:r>
              <a:rPr lang="ru-RU" sz="1400" dirty="0" smtClean="0"/>
              <a:t> </a:t>
            </a:r>
            <a:r>
              <a:rPr lang="ru-RU" sz="1400" dirty="0" err="1" smtClean="0"/>
              <a:t>Изграждане</a:t>
            </a:r>
            <a:r>
              <a:rPr lang="ru-RU" sz="1400" dirty="0" smtClean="0"/>
              <a:t> и пуск на 5 и 6 блок с </a:t>
            </a:r>
            <a:r>
              <a:rPr lang="ru-RU" sz="1400" dirty="0" err="1" smtClean="0"/>
              <a:t>реактори</a:t>
            </a:r>
            <a:r>
              <a:rPr lang="ru-RU" sz="1400" dirty="0" smtClean="0"/>
              <a:t> ВВЕР-1000, </a:t>
            </a:r>
            <a:r>
              <a:rPr lang="ru-RU" sz="1400" dirty="0" err="1" smtClean="0"/>
              <a:t>модел</a:t>
            </a:r>
            <a:r>
              <a:rPr lang="ru-RU" sz="1400" dirty="0" smtClean="0"/>
              <a:t> В-320 с </a:t>
            </a:r>
            <a:r>
              <a:rPr lang="ru-RU" sz="1400" dirty="0" err="1" smtClean="0"/>
              <a:t>херметична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защитна</a:t>
            </a:r>
            <a:r>
              <a:rPr lang="ru-RU" sz="1400" dirty="0" smtClean="0"/>
              <a:t> обвивка, </a:t>
            </a:r>
            <a:r>
              <a:rPr lang="ru-RU" sz="1400" dirty="0" err="1" smtClean="0"/>
              <a:t>трикратна</a:t>
            </a:r>
            <a:r>
              <a:rPr lang="ru-RU" sz="1400" dirty="0" smtClean="0"/>
              <a:t> </a:t>
            </a:r>
            <a:r>
              <a:rPr lang="ru-RU" sz="1400" dirty="0" err="1" smtClean="0"/>
              <a:t>резервираност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системите</a:t>
            </a:r>
            <a:r>
              <a:rPr lang="ru-RU" sz="1400" dirty="0" smtClean="0"/>
              <a:t> за </a:t>
            </a:r>
            <a:r>
              <a:rPr lang="ru-RU" sz="1400" dirty="0" err="1" smtClean="0"/>
              <a:t>безопасност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b="1" dirty="0" smtClean="0"/>
              <a:t>Пуск на 5 блок: 1987 г.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Пуск на 6 блок: 1991 г.</a:t>
            </a:r>
            <a:endParaRPr lang="ru-RU" sz="1400" dirty="0" smtClean="0"/>
          </a:p>
          <a:p>
            <a:endParaRPr lang="bg-BG" sz="16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24</a:t>
            </a:fld>
            <a:endParaRPr lang="bg-BG"/>
          </a:p>
        </p:txBody>
      </p:sp>
      <p:pic>
        <p:nvPicPr>
          <p:cNvPr id="5" name="Картина 4" descr="http://www.kznpp.org/uf/gallery/download/KNPP_Kozloduy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6328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6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62595" y="335280"/>
            <a:ext cx="7513862" cy="7174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3600" dirty="0" smtClean="0"/>
              <a:t>Ядрената енергетика- падението</a:t>
            </a:r>
            <a:endParaRPr lang="bg-BG" sz="36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6F353-3085-485C-9C6E-7F36CF9538DD}" type="slidenum">
              <a:rPr lang="bg-BG" smtClean="0"/>
              <a:pPr>
                <a:defRPr/>
              </a:pPr>
              <a:t>25</a:t>
            </a:fld>
            <a:endParaRPr lang="bg-BG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1" y="1196754"/>
          <a:ext cx="7416824" cy="2088230"/>
        </p:xfrm>
        <a:graphic>
          <a:graphicData uri="http://schemas.openxmlformats.org/drawingml/2006/table">
            <a:tbl>
              <a:tblPr/>
              <a:tblGrid>
                <a:gridCol w="99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128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Блок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Тип реактор и </a:t>
                      </a:r>
                      <a:r>
                        <a:rPr lang="ru-RU" sz="16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мощност</a:t>
                      </a:r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, 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Година на </a:t>
                      </a:r>
                      <a:r>
                        <a:rPr lang="ru-RU" sz="16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включване</a:t>
                      </a:r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в </a:t>
                      </a:r>
                      <a:r>
                        <a:rPr lang="ru-RU" sz="16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енергийната</a:t>
                      </a:r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система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Спиране на блоковете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Текуща горивна кампания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Произведена </a:t>
                      </a:r>
                      <a:r>
                        <a:rPr lang="ru-RU" sz="16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електроенергия</a:t>
                      </a:r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за периода, </a:t>
                      </a:r>
                      <a:r>
                        <a:rPr lang="ru-RU" sz="16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MWh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3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Блок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ВВЕР-440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31.12.2002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66 675 397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3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Блок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ВВЕР-440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31.12.2002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68 905 334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3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Блок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ВВЕР-440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31.12.2006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68 703 260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23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Блок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ВВЕР-440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31.12.2006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66 711 966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а 5"/>
          <p:cNvGraphicFramePr/>
          <p:nvPr>
            <p:extLst>
              <p:ext uri="{D42A27DB-BD31-4B8C-83A1-F6EECF244321}">
                <p14:modId xmlns:p14="http://schemas.microsoft.com/office/powerpoint/2010/main" val="2898416275"/>
              </p:ext>
            </p:extLst>
          </p:nvPr>
        </p:nvGraphicFramePr>
        <p:xfrm>
          <a:off x="1043608" y="3429000"/>
          <a:ext cx="76328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73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914" cy="778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800" dirty="0" smtClean="0"/>
              <a:t>Произведената енергия в АЕЦ “Козлодуй”/инсталирана мощност</a:t>
            </a:r>
            <a:r>
              <a:rPr lang="en-US" sz="2800" dirty="0" smtClean="0"/>
              <a:t>(</a:t>
            </a:r>
            <a:r>
              <a:rPr lang="bg-BG" sz="2800" dirty="0" smtClean="0"/>
              <a:t> в динамика</a:t>
            </a:r>
            <a:r>
              <a:rPr lang="en-US" sz="2800" dirty="0" smtClean="0"/>
              <a:t>)</a:t>
            </a:r>
            <a:endParaRPr lang="bg-BG" sz="28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26</a:t>
            </a:fld>
            <a:endParaRPr lang="bg-BG"/>
          </a:p>
        </p:txBody>
      </p:sp>
      <p:graphicFrame>
        <p:nvGraphicFramePr>
          <p:cNvPr id="6" name="Диаграма 5"/>
          <p:cNvGraphicFramePr/>
          <p:nvPr>
            <p:extLst>
              <p:ext uri="{D42A27DB-BD31-4B8C-83A1-F6EECF244321}">
                <p14:modId xmlns:p14="http://schemas.microsoft.com/office/powerpoint/2010/main" val="1287379397"/>
              </p:ext>
            </p:extLst>
          </p:nvPr>
        </p:nvGraphicFramePr>
        <p:xfrm>
          <a:off x="251520" y="141277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6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914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g-BG" sz="2400" b="1" dirty="0" smtClean="0"/>
              <a:t>Коефициент</a:t>
            </a:r>
            <a:r>
              <a:rPr lang="bg-BG" sz="1800" b="1" dirty="0" smtClean="0"/>
              <a:t> на използваемост(ефективност) на  АЕЦ</a:t>
            </a:r>
            <a:endParaRPr lang="bg-BG" sz="1800" b="1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27</a:t>
            </a:fld>
            <a:endParaRPr lang="bg-BG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172762"/>
              </p:ext>
            </p:extLst>
          </p:nvPr>
        </p:nvGraphicFramePr>
        <p:xfrm>
          <a:off x="251520" y="908720"/>
          <a:ext cx="8682930" cy="362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395536" y="4869160"/>
            <a:ext cx="8748464" cy="18774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През периодът 2008 г.-2012 г. е постигната  максималната(надпроектна) използваемост на АЕЦ(около 103%).</a:t>
            </a:r>
          </a:p>
          <a:p>
            <a:r>
              <a:rPr lang="bg-BG" sz="2000" dirty="0" smtClean="0"/>
              <a:t>През 1992 г. коефициентът . на използваемост  е бил минимален(39%).</a:t>
            </a:r>
          </a:p>
          <a:p>
            <a:r>
              <a:rPr lang="bg-BG" sz="2800" b="1" dirty="0" smtClean="0"/>
              <a:t>Извод : Пределът на еластичност е достигнат. Необходимостта от нова мощност – очевидна!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4426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28</a:t>
            </a:fld>
            <a:endParaRPr lang="bg-BG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480882945"/>
              </p:ext>
            </p:extLst>
          </p:nvPr>
        </p:nvGraphicFramePr>
        <p:xfrm>
          <a:off x="899592" y="908720"/>
          <a:ext cx="7776864" cy="429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ово поле 4"/>
          <p:cNvSpPr txBox="1"/>
          <p:nvPr/>
        </p:nvSpPr>
        <p:spPr>
          <a:xfrm>
            <a:off x="539552" y="5301208"/>
            <a:ext cx="86044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След  спирането на 3-ти и 4-ти блок на АЕЦ  “Козлодуй” ,2006 ., производството на ТЕЦ  “компенсаторно” се увеличава в ущърб на екологията.</a:t>
            </a:r>
            <a:endParaRPr lang="bg-BG" sz="24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899592" y="188640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ВЪГЛЕРОДЕН ОТПЕЧАТЪК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649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866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1800" dirty="0" smtClean="0"/>
              <a:t>Произведена електроенергия(</a:t>
            </a:r>
            <a:r>
              <a:rPr lang="bg-BG" sz="1800" dirty="0" err="1" smtClean="0"/>
              <a:t>Гвтч</a:t>
            </a:r>
            <a:r>
              <a:rPr lang="bg-BG" sz="1800" dirty="0" smtClean="0"/>
              <a:t>) в страната за периода 1992 г-2012 г.</a:t>
            </a:r>
            <a:endParaRPr lang="bg-BG" sz="18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29</a:t>
            </a:fld>
            <a:endParaRPr lang="bg-BG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</p:nvPr>
        </p:nvGraphicFramePr>
        <p:xfrm>
          <a:off x="1435100" y="1052736"/>
          <a:ext cx="68813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а 5"/>
          <p:cNvGraphicFramePr/>
          <p:nvPr/>
        </p:nvGraphicFramePr>
        <p:xfrm>
          <a:off x="1187624" y="3933056"/>
          <a:ext cx="73448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74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395536" y="404665"/>
            <a:ext cx="813690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ИЗВОДЪТ :</a:t>
            </a:r>
          </a:p>
          <a:p>
            <a:pPr algn="just">
              <a:spcAft>
                <a:spcPts val="0"/>
              </a:spcAft>
            </a:pP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ЕП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признава, че макар и някои държави членки да са решили да се откажат от ядрената енергия, други държави членки се стремят да развият нова такава с цел изпълнение на националните и европейските цели в областта на енергетиката и климата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 призовава Комисията </a:t>
            </a:r>
            <a:r>
              <a:rPr lang="bg-BG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 гарантира осигуряването от страна на ЕС на благоприятна рамка за тези държави членки, които желаят да развият нова ядрена енергетика с тази цел, в обхвата на правилата на ЕС за вътрешния пазар и конкуренцията.</a:t>
            </a:r>
          </a:p>
        </p:txBody>
      </p:sp>
    </p:spTree>
    <p:extLst>
      <p:ext uri="{BB962C8B-B14F-4D97-AF65-F5344CB8AC3E}">
        <p14:creationId xmlns:p14="http://schemas.microsoft.com/office/powerpoint/2010/main" val="4268997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480720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dirty="0" smtClean="0"/>
              <a:t>Генератори на парниковия ефект</a:t>
            </a:r>
            <a:endParaRPr lang="bg-BG" sz="24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30</a:t>
            </a:fld>
            <a:endParaRPr lang="bg-B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26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оъгълник 5"/>
          <p:cNvSpPr/>
          <p:nvPr/>
        </p:nvSpPr>
        <p:spPr>
          <a:xfrm>
            <a:off x="683568" y="2865120"/>
            <a:ext cx="7488832" cy="317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bg-BG" sz="2800" dirty="0" smtClean="0"/>
          </a:p>
          <a:p>
            <a:endParaRPr lang="bg-BG" sz="2800" dirty="0" smtClean="0"/>
          </a:p>
          <a:p>
            <a:r>
              <a:rPr lang="bg-BG" sz="2400" dirty="0" smtClean="0"/>
              <a:t>Селско стопанство                                        10%;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Използване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първична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енергия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(без транспорта)                                           21% ;</a:t>
            </a:r>
          </a:p>
          <a:p>
            <a:r>
              <a:rPr lang="bg-BG" sz="2400" dirty="0" smtClean="0"/>
              <a:t>Транспорт                                                     </a:t>
            </a:r>
            <a:r>
              <a:rPr lang="bg-BG" sz="2400" b="1" dirty="0" smtClean="0"/>
              <a:t>61% ;</a:t>
            </a:r>
          </a:p>
          <a:p>
            <a:r>
              <a:rPr lang="bg-BG" sz="2400" dirty="0" smtClean="0"/>
              <a:t>Отпадъци                                                       2% ;</a:t>
            </a:r>
          </a:p>
          <a:p>
            <a:r>
              <a:rPr lang="bg-BG" sz="2400" dirty="0" err="1" smtClean="0"/>
              <a:t>Производственни</a:t>
            </a:r>
            <a:r>
              <a:rPr lang="bg-BG" sz="2400" dirty="0" smtClean="0"/>
              <a:t> процеси                             6% .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259632" y="33265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Ядрена енергетика и екология </a:t>
            </a:r>
            <a:endParaRPr lang="bg-BG" sz="3200" dirty="0"/>
          </a:p>
        </p:txBody>
      </p:sp>
      <p:sp>
        <p:nvSpPr>
          <p:cNvPr id="8" name="Овал 7"/>
          <p:cNvSpPr/>
          <p:nvPr/>
        </p:nvSpPr>
        <p:spPr>
          <a:xfrm>
            <a:off x="6592376" y="438883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74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31</a:t>
            </a:fld>
            <a:endParaRPr lang="bg-BG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835"/>
              </p:ext>
            </p:extLst>
          </p:nvPr>
        </p:nvGraphicFramePr>
        <p:xfrm>
          <a:off x="1043608" y="692696"/>
          <a:ext cx="789084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899592" y="5854593"/>
            <a:ext cx="790586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След 1988 г. – тенденция “спад” в динамиката на емисиите  СО2;</a:t>
            </a:r>
          </a:p>
          <a:p>
            <a:r>
              <a:rPr lang="bg-BG" dirty="0" smtClean="0"/>
              <a:t>„</a:t>
            </a:r>
            <a:r>
              <a:rPr lang="bg-BG" dirty="0" err="1" smtClean="0"/>
              <a:t>декарбонизация</a:t>
            </a:r>
            <a:r>
              <a:rPr lang="bg-BG" dirty="0" smtClean="0"/>
              <a:t>“ чрез приватизация и ликвидация на индустриалния потенциал на България.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32</a:t>
            </a:fld>
            <a:endParaRPr lang="bg-BG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853583407"/>
              </p:ext>
            </p:extLst>
          </p:nvPr>
        </p:nvGraphicFramePr>
        <p:xfrm>
          <a:off x="971600" y="692696"/>
          <a:ext cx="792087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Блоксхема: перфолента 3"/>
          <p:cNvSpPr/>
          <p:nvPr/>
        </p:nvSpPr>
        <p:spPr>
          <a:xfrm>
            <a:off x="971600" y="6041363"/>
            <a:ext cx="7560840" cy="816637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БВП –РАСТЕ ; ЕМИСИИТЕ СПАДАТ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16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33</a:t>
            </a:fld>
            <a:endParaRPr lang="bg-BG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294421685"/>
              </p:ext>
            </p:extLst>
          </p:nvPr>
        </p:nvGraphicFramePr>
        <p:xfrm>
          <a:off x="971600" y="692696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5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34</a:t>
            </a:fld>
            <a:endParaRPr lang="bg-BG"/>
          </a:p>
        </p:txBody>
      </p:sp>
      <p:pic>
        <p:nvPicPr>
          <p:cNvPr id="3" name="Picture 2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748464" cy="4464496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Текстово поле 3"/>
          <p:cNvSpPr txBox="1"/>
          <p:nvPr/>
        </p:nvSpPr>
        <p:spPr>
          <a:xfrm>
            <a:off x="1043608" y="260648"/>
            <a:ext cx="78488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Пътната карта на ЕС в посока намаляване на емисиите “парникови газове” предвижда “зануляване” на емисиите в сектор енергетика до 2050 година.Каква е съдбата на  комплекса “Марица-Изток” в хоризонта до 2050 г.’?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187624" y="6165305"/>
            <a:ext cx="756084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dirty="0" smtClean="0">
                <a:ea typeface="ＭＳ Ｐゴシック" pitchFamily="34" charset="-128"/>
              </a:rPr>
              <a:t>Global Carbon Project (2012) More information, data sources and data files at </a:t>
            </a:r>
            <a:r>
              <a:rPr lang="en-AU" dirty="0" smtClean="0">
                <a:ea typeface="ＭＳ Ｐゴシック" pitchFamily="34" charset="-128"/>
                <a:hlinkClick r:id="rId4"/>
              </a:rPr>
              <a:t>www.globalcarbonproject.org</a:t>
            </a:r>
            <a:endParaRPr lang="en-A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0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35</a:t>
            </a:fld>
            <a:endParaRPr lang="bg-BG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3815270354"/>
              </p:ext>
            </p:extLst>
          </p:nvPr>
        </p:nvGraphicFramePr>
        <p:xfrm>
          <a:off x="611560" y="1556792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ово поле 3"/>
          <p:cNvSpPr txBox="1"/>
          <p:nvPr/>
        </p:nvSpPr>
        <p:spPr>
          <a:xfrm>
            <a:off x="1043608" y="260648"/>
            <a:ext cx="727280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Производството на АЕЦ има „компенсаторен“ ефект за емисионните  термоелектроцентрали , базирани на въглищна горивна база.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7806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36</a:t>
            </a:fld>
            <a:endParaRPr lang="bg-BG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641368124"/>
              </p:ext>
            </p:extLst>
          </p:nvPr>
        </p:nvGraphicFramePr>
        <p:xfrm>
          <a:off x="971600" y="980728"/>
          <a:ext cx="792087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ово поле 3"/>
          <p:cNvSpPr txBox="1"/>
          <p:nvPr/>
        </p:nvSpPr>
        <p:spPr>
          <a:xfrm>
            <a:off x="1043608" y="260648"/>
            <a:ext cx="77768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За периода от 1992 г. – 2012 г. АЕЦ “Козлодуй” има еквивалент на спестени емисии СО2  в размер на 423 млн. 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70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C959-3B57-4476-9511-F8C86CCA136D}" type="slidenum">
              <a:rPr lang="bg-BG" smtClean="0"/>
              <a:pPr>
                <a:defRPr/>
              </a:pPr>
              <a:t>37</a:t>
            </a:fld>
            <a:endParaRPr lang="bg-BG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3657579359"/>
              </p:ext>
            </p:extLst>
          </p:nvPr>
        </p:nvGraphicFramePr>
        <p:xfrm>
          <a:off x="1115615" y="1196752"/>
          <a:ext cx="784887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ово поле 3"/>
          <p:cNvSpPr txBox="1"/>
          <p:nvPr/>
        </p:nvSpPr>
        <p:spPr>
          <a:xfrm>
            <a:off x="1043608" y="404664"/>
            <a:ext cx="77048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Компенсаторният  ефект от дейността на АЕЦ по отношение на емисии от СО2 възлиза, средно за периода на 74%.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11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922841" cy="9357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000" dirty="0" smtClean="0">
                <a:solidFill>
                  <a:schemeClr val="tx2">
                    <a:satMod val="130000"/>
                  </a:schemeClr>
                </a:solidFill>
              </a:rPr>
              <a:t>ОЦЕНКА ЕФЕКТА ОТ ДЕЙНОСТТА НА  НОВА  АЕЦ ВЪРХУ ТЪРГОВИЯТА С ЕМИСИИ СО2</a:t>
            </a:r>
            <a:endParaRPr lang="bg-BG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09599" y="1268413"/>
            <a:ext cx="7922841" cy="3384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 smtClean="0"/>
              <a:t>Изчисленията по този показател се базират върху величината на емисионния коефициент, който определя отношението на произведената (бруто) електрическа енергия от нова АЕЦ и еквивалентната емисия  СО2 от конвенционален производител.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 smtClean="0"/>
              <a:t>За справка ,в  страните –членки на ЕС(15) емисионният коефициент гравитира около една средна стойност от  0,8.За нашата страна тези стойности са по-високи от единица.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bg-BG" dirty="0" smtClean="0"/>
              <a:t>Базирайки се на данни, публикувани в Енергийната стратегия на Република България (юни 2011 г) в таблицата, приведена по-долу е показана статистика и прогнозите по отношение изменението на емисионния коефициент.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bg-BG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4797151"/>
            <a:ext cx="7922841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C94C7-C913-41BC-885F-601C9982B2AC}" type="slidenum">
              <a:rPr lang="bg-BG"/>
              <a:pPr>
                <a:defRPr/>
              </a:pPr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99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9000" contrast="24000"/>
          </a:blip>
          <a:srcRect/>
          <a:stretch>
            <a:fillRect/>
          </a:stretch>
        </p:blipFill>
        <p:spPr>
          <a:xfrm>
            <a:off x="323529" y="1675775"/>
            <a:ext cx="8610922" cy="410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90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</a:rPr>
              <a:t>СЦЕНАРИИ ЗА ОЦЕНКА НА ФИНАНСОВИЯ  ЕФЕКТ ОТ ДЕЙНОСТТА НА  „НОВА“  АЕЦ ВЪРХУ ТЪРГОВИЯТА С ЕМИСИИ СО2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</a:rPr>
              <a:t>годишно)</a:t>
            </a:r>
            <a:endParaRPr lang="bg-BG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0DF74-C898-41EC-A706-B5E86B8E0D89}" type="slidenum">
              <a:rPr lang="bg-BG"/>
              <a:pPr>
                <a:defRPr/>
              </a:pPr>
              <a:t>39</a:t>
            </a:fld>
            <a:endParaRPr lang="bg-BG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23529" y="6021288"/>
            <a:ext cx="8610921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u="sng" dirty="0" smtClean="0"/>
              <a:t>Забележка </a:t>
            </a:r>
            <a:r>
              <a:rPr lang="bg-BG" sz="2000" dirty="0" smtClean="0"/>
              <a:t>: Ако енергията се произвежда от ТЕЦ – това са  допълнителни  разходи за крайния потребител.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7635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67744" y="359898"/>
            <a:ext cx="6571456" cy="692838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6F353-3085-485C-9C6E-7F36CF9538DD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  <p:pic>
        <p:nvPicPr>
          <p:cNvPr id="5" name="Picture 6" descr="AMCONF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897"/>
            <a:ext cx="1143472" cy="1366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Вертикално превъртане 6"/>
          <p:cNvSpPr/>
          <p:nvPr/>
        </p:nvSpPr>
        <p:spPr>
          <a:xfrm>
            <a:off x="-108520" y="1340768"/>
            <a:ext cx="9252520" cy="53285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143472" y="341779"/>
            <a:ext cx="7244952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Умът е не само в знанието, но и в умението то да се прилага(Аристотел</a:t>
            </a:r>
            <a:r>
              <a:rPr lang="bg-BG" sz="2800" dirty="0" smtClean="0"/>
              <a:t>)</a:t>
            </a:r>
            <a:endParaRPr lang="bg-BG" sz="2800" dirty="0"/>
          </a:p>
        </p:txBody>
      </p:sp>
      <p:sp>
        <p:nvSpPr>
          <p:cNvPr id="3" name="Rectangle 2"/>
          <p:cNvSpPr/>
          <p:nvPr/>
        </p:nvSpPr>
        <p:spPr>
          <a:xfrm>
            <a:off x="755576" y="2033608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/>
              <a:t>Принципът за необходимото </a:t>
            </a:r>
            <a:r>
              <a:rPr lang="bg-BG" b="1" dirty="0" smtClean="0"/>
              <a:t>разнообразие</a:t>
            </a:r>
          </a:p>
          <a:p>
            <a:r>
              <a:rPr lang="bg-BG" dirty="0" smtClean="0"/>
              <a:t> </a:t>
            </a:r>
            <a:r>
              <a:rPr lang="bg-BG" dirty="0"/>
              <a:t>(</a:t>
            </a:r>
            <a:r>
              <a:rPr lang="bg-BG" i="1" dirty="0"/>
              <a:t>The Law of Requisite Variety</a:t>
            </a:r>
            <a:r>
              <a:rPr lang="bg-BG" dirty="0"/>
              <a:t> ) </a:t>
            </a:r>
            <a:endParaRPr lang="bg-BG" dirty="0" smtClean="0"/>
          </a:p>
          <a:p>
            <a:r>
              <a:rPr lang="bg-BG" b="1" dirty="0"/>
              <a:t>Ф</a:t>
            </a:r>
            <a:r>
              <a:rPr lang="bg-BG" b="1" dirty="0" smtClean="0"/>
              <a:t>ормулиран </a:t>
            </a:r>
            <a:r>
              <a:rPr lang="bg-BG" b="1" dirty="0"/>
              <a:t>от У. Рос </a:t>
            </a:r>
            <a:r>
              <a:rPr lang="bg-BG" b="1" dirty="0" smtClean="0"/>
              <a:t>Ашби( </a:t>
            </a:r>
            <a:r>
              <a:rPr lang="bg-BG" b="1" i="1" dirty="0"/>
              <a:t>W Ross </a:t>
            </a:r>
            <a:r>
              <a:rPr lang="bg-BG" b="1" i="1" dirty="0" smtClean="0"/>
              <a:t>Ashby) </a:t>
            </a:r>
            <a:r>
              <a:rPr lang="bg-BG" dirty="0"/>
              <a:t>през 1956г. в неговата теоретична творба, наречена „</a:t>
            </a:r>
            <a:r>
              <a:rPr lang="bg-BG" i="1" dirty="0"/>
              <a:t>Увод в кибернетиката</a:t>
            </a:r>
            <a:r>
              <a:rPr lang="bg-BG" dirty="0" smtClean="0"/>
              <a:t>”-</a:t>
            </a:r>
          </a:p>
          <a:p>
            <a:r>
              <a:rPr lang="bg-BG" dirty="0" smtClean="0"/>
              <a:t> </a:t>
            </a:r>
            <a:r>
              <a:rPr lang="bg-BG" b="1" dirty="0"/>
              <a:t>Колкото по-голямо е разнообразието от действия, които са на разположение </a:t>
            </a:r>
            <a:r>
              <a:rPr lang="bg-BG" b="1" dirty="0" smtClean="0"/>
              <a:t>на управляващата система, </a:t>
            </a:r>
            <a:r>
              <a:rPr lang="bg-BG" sz="2000" b="1" dirty="0">
                <a:solidFill>
                  <a:srgbClr val="FF0000"/>
                </a:solidFill>
              </a:rPr>
              <a:t>толкова по-голям брой смущения</a:t>
            </a:r>
            <a:r>
              <a:rPr lang="bg-BG" b="1" dirty="0"/>
              <a:t> тя може да </a:t>
            </a:r>
            <a:r>
              <a:rPr lang="bg-BG" b="1" dirty="0" smtClean="0"/>
              <a:t>ко</a:t>
            </a:r>
            <a:r>
              <a:rPr lang="bg-BG" dirty="0" smtClean="0"/>
              <a:t>мпенсира </a:t>
            </a:r>
            <a:r>
              <a:rPr lang="bg-BG" dirty="0"/>
              <a:t>т.е. с разнообразието на управляемата система може да се справи само управляващо устройство </a:t>
            </a:r>
            <a:r>
              <a:rPr lang="bg-BG" sz="2400" dirty="0">
                <a:solidFill>
                  <a:srgbClr val="FF0000"/>
                </a:solidFill>
              </a:rPr>
              <a:t>с достатъчно вътрешно разнобразие</a:t>
            </a:r>
            <a:r>
              <a:rPr lang="bg-BG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bg-BG" sz="2400" dirty="0" smtClean="0">
                <a:solidFill>
                  <a:srgbClr val="FF0000"/>
                </a:solidFill>
              </a:rPr>
              <a:t>„САМО РАЗНООБРАЗИЕТО МОЖЕ ДА ПОБЕДИ РАЗНООБРАЗИЕТО“ 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55576" y="5839097"/>
            <a:ext cx="7848872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ИМАМЕ ЛИ НЕОБХОДИМИЯ РЕСУРС ДА ОТГОВОРИМ НА НОВОТО МНОГООБРАЗИЕ????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48093632"/>
      </p:ext>
    </p:extLst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40</a:t>
            </a:fld>
            <a:endParaRPr lang="bg-BG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28366"/>
              </p:ext>
            </p:extLst>
          </p:nvPr>
        </p:nvGraphicFramePr>
        <p:xfrm>
          <a:off x="395536" y="548680"/>
          <a:ext cx="8568953" cy="23180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1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7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561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2005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2006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2007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2008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2009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2010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2011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/>
                        <a:t>2012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21">
                <a:tc>
                  <a:txBody>
                    <a:bodyPr/>
                    <a:lstStyle/>
                    <a:p>
                      <a:pPr algn="l" fontAlgn="t"/>
                      <a:r>
                        <a:rPr lang="bg-BG" sz="1400" u="none" strike="noStrike"/>
                        <a:t>Енергийна зависимост, общо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400" u="none" strike="noStrike"/>
                        <a:t>%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46,70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45,50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50,70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51,70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45,10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39,60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36,00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36,10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21">
                <a:tc>
                  <a:txBody>
                    <a:bodyPr/>
                    <a:lstStyle/>
                    <a:p>
                      <a:pPr algn="l" fontAlgn="t"/>
                      <a:r>
                        <a:rPr lang="bg-BG" sz="1400" u="none" strike="noStrike"/>
                        <a:t>Енергийна зависимост, въглища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400" u="none" strike="noStrike"/>
                        <a:t>%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37,00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35,20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/>
                        <a:t>38,60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42,60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27,30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/>
                        <a:t>24,70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24,40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21,40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121">
                <a:tc>
                  <a:txBody>
                    <a:bodyPr/>
                    <a:lstStyle/>
                    <a:p>
                      <a:pPr algn="l" fontAlgn="t"/>
                      <a:r>
                        <a:rPr lang="bg-BG" sz="1400" u="none" strike="noStrike"/>
                        <a:t>Енергийна зависимост, петролни продукти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400" u="none" strike="noStrike"/>
                        <a:t>%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100,00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98,20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100,00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98,70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100,00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100,00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97,70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96,90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121">
                <a:tc>
                  <a:txBody>
                    <a:bodyPr/>
                    <a:lstStyle/>
                    <a:p>
                      <a:pPr algn="l" fontAlgn="t"/>
                      <a:r>
                        <a:rPr lang="bg-BG" sz="1400" u="none" strike="noStrike"/>
                        <a:t>Енергийна зависимост, природен газ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400" u="none" strike="noStrike"/>
                        <a:t>% 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87,70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89,90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91,50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96,20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98,60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92,60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/>
                        <a:t>86,10</a:t>
                      </a:r>
                      <a:endParaRPr lang="bg-BG" sz="14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/>
                        <a:t>83,30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847891"/>
              </p:ext>
            </p:extLst>
          </p:nvPr>
        </p:nvGraphicFramePr>
        <p:xfrm>
          <a:off x="539552" y="3068960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8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41</a:t>
            </a:fld>
            <a:endParaRPr lang="bg-BG" dirty="0"/>
          </a:p>
        </p:txBody>
      </p:sp>
      <p:graphicFrame>
        <p:nvGraphicFramePr>
          <p:cNvPr id="5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98902"/>
              </p:ext>
            </p:extLst>
          </p:nvPr>
        </p:nvGraphicFramePr>
        <p:xfrm>
          <a:off x="971600" y="1124744"/>
          <a:ext cx="37444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4248472" cy="5904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Делът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вложените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местни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енергоносители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за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производството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електрическа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енергия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през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2011 г. е 87.7%, а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този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</a:rPr>
              <a:t>вносните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– 12.3%.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</a:rPr>
              <a:t>ядрената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енергия</a:t>
            </a:r>
            <a:r>
              <a:rPr lang="ru-RU" sz="2000" dirty="0" smtClean="0">
                <a:solidFill>
                  <a:srgbClr val="C00000"/>
                </a:solidFill>
              </a:rPr>
              <a:t> е </a:t>
            </a:r>
            <a:r>
              <a:rPr lang="ru-RU" sz="2000" dirty="0" err="1" smtClean="0">
                <a:solidFill>
                  <a:srgbClr val="C00000"/>
                </a:solidFill>
              </a:rPr>
              <a:t>отчетена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като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местен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bg-BG" sz="2000" dirty="0" smtClean="0">
                <a:solidFill>
                  <a:srgbClr val="C00000"/>
                </a:solidFill>
              </a:rPr>
              <a:t>енергоносител).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bg-BG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bg-BG" sz="1800" b="1" i="1" dirty="0" smtClean="0">
                <a:solidFill>
                  <a:schemeClr val="tx2">
                    <a:satMod val="130000"/>
                  </a:schemeClr>
                </a:solidFill>
              </a:rPr>
              <a:t>Извод:</a:t>
            </a:r>
            <a:r>
              <a:rPr lang="en-US" sz="18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bg-BG" sz="1800" i="1" dirty="0" smtClean="0">
                <a:solidFill>
                  <a:schemeClr val="tx2">
                    <a:satMod val="130000"/>
                  </a:schemeClr>
                </a:solidFill>
              </a:rPr>
              <a:t> Нивото на енергийната ни зависимост</a:t>
            </a:r>
            <a:r>
              <a:rPr lang="en-US" sz="1800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bg-BG" sz="1800" i="1" dirty="0" smtClean="0">
                <a:solidFill>
                  <a:schemeClr val="tx2">
                    <a:satMod val="130000"/>
                  </a:schemeClr>
                </a:solidFill>
              </a:rPr>
              <a:t> в  (%)  </a:t>
            </a:r>
            <a:r>
              <a:rPr lang="bg-BG" sz="1800" i="1" dirty="0" smtClean="0">
                <a:solidFill>
                  <a:srgbClr val="FF0000"/>
                </a:solidFill>
              </a:rPr>
              <a:t>е под средното за ЕС(48%).</a:t>
            </a:r>
            <a:r>
              <a:rPr lang="bg-BG" sz="18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bg-BG" sz="18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bg-BG" sz="2000" b="1" i="1" dirty="0" smtClean="0">
                <a:solidFill>
                  <a:srgbClr val="C00000"/>
                </a:solidFill>
              </a:rPr>
              <a:t>Следователно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bg-BG" sz="2000" b="1" i="1" dirty="0" smtClean="0">
                <a:solidFill>
                  <a:srgbClr val="C00000"/>
                </a:solidFill>
              </a:rPr>
              <a:t>ядрената енергетика е определящ фактор за енергийната независимост!</a:t>
            </a:r>
            <a:r>
              <a:rPr lang="bg-BG" sz="18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bg-BG" sz="18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bg-BG" sz="1200" b="1" i="1" dirty="0" smtClean="0">
                <a:solidFill>
                  <a:schemeClr val="tx2">
                    <a:satMod val="130000"/>
                  </a:schemeClr>
                </a:solidFill>
              </a:rPr>
              <a:t> Източник- </a:t>
            </a:r>
            <a:r>
              <a:rPr lang="bg-BG" sz="1200" i="1" dirty="0" smtClean="0">
                <a:solidFill>
                  <a:schemeClr val="tx2">
                    <a:satMod val="130000"/>
                  </a:schemeClr>
                </a:solidFill>
              </a:rPr>
              <a:t>Министерство на икономиката и енергетиката  :”Бюлетин  за състоянието и развитието на енергетиката  2012. </a:t>
            </a:r>
            <a:endParaRPr lang="bg-BG" sz="12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187624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tx2">
                    <a:satMod val="130000"/>
                  </a:schemeClr>
                </a:solidFill>
              </a:rPr>
              <a:t>АЕЦ  И ЕНЕРГИЙНА ЗАВИСИМОСТ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1027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42</a:t>
            </a:fld>
            <a:endParaRPr lang="bg-BG"/>
          </a:p>
        </p:txBody>
      </p:sp>
      <p:sp>
        <p:nvSpPr>
          <p:cNvPr id="6" name="Контейнер за съдържание 5"/>
          <p:cNvSpPr txBox="1">
            <a:spLocks noGrp="1"/>
          </p:cNvSpPr>
          <p:nvPr>
            <p:ph idx="1"/>
          </p:nvPr>
        </p:nvSpPr>
        <p:spPr>
          <a:xfrm>
            <a:off x="300446" y="1123406"/>
            <a:ext cx="8736050" cy="51655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dirty="0"/>
              <a:t>Ядрената енергетика и енергията от ВЕИ не следва да се възприемат като алтернативни, а като допълващи се в общия </a:t>
            </a:r>
            <a:r>
              <a:rPr lang="bg-BG" dirty="0" err="1"/>
              <a:t>микс.Ядрената</a:t>
            </a:r>
            <a:r>
              <a:rPr lang="bg-BG" dirty="0"/>
              <a:t> енергия и енергията от ТЕЦ са алтернативи в контекста на без карбоновата енергетика и сектор „базова електроенергия“  </a:t>
            </a:r>
            <a:endParaRPr lang="en-US" dirty="0"/>
          </a:p>
          <a:p>
            <a:r>
              <a:rPr lang="bg-BG" dirty="0" smtClean="0"/>
              <a:t>В следващите 15-20 години се очаква да бъдат изведени от експлоатация около 3600 </a:t>
            </a:r>
            <a:r>
              <a:rPr lang="bg-BG" dirty="0" err="1" smtClean="0"/>
              <a:t>Мвт</a:t>
            </a:r>
            <a:r>
              <a:rPr lang="bg-BG" dirty="0" smtClean="0"/>
              <a:t>. централи , произвеждащи </a:t>
            </a:r>
            <a:r>
              <a:rPr lang="bg-BG" dirty="0" err="1" smtClean="0"/>
              <a:t>ел.енергия</a:t>
            </a:r>
            <a:r>
              <a:rPr lang="bg-BG" dirty="0" smtClean="0"/>
              <a:t> от въглища и около 2100 </a:t>
            </a:r>
            <a:r>
              <a:rPr lang="bg-BG" dirty="0" err="1" smtClean="0"/>
              <a:t>Мвт</a:t>
            </a:r>
            <a:r>
              <a:rPr lang="bg-BG" dirty="0" smtClean="0"/>
              <a:t>. ядрени блокове(5-ти и 6-ти на АЕЦ „Козлодуй след реконструкция и модернизация, съпътствано с увеличаване на срока на експлоатация)</a:t>
            </a:r>
          </a:p>
          <a:p>
            <a:r>
              <a:rPr lang="bg-BG" dirty="0" smtClean="0"/>
              <a:t>В секторът „заместващи“ ще има място мин. 4150 </a:t>
            </a:r>
            <a:r>
              <a:rPr lang="bg-BG" dirty="0" err="1" smtClean="0"/>
              <a:t>мвт</a:t>
            </a:r>
            <a:r>
              <a:rPr lang="bg-BG" dirty="0" smtClean="0"/>
              <a:t>. ядрени  реактори ( ВВЕР 2 Х 1075 , </a:t>
            </a:r>
            <a:r>
              <a:rPr lang="en-US" dirty="0" smtClean="0"/>
              <a:t>API 1000 -2X 1000)</a:t>
            </a:r>
            <a:r>
              <a:rPr lang="bg-BG" dirty="0" smtClean="0"/>
              <a:t> </a:t>
            </a:r>
            <a:r>
              <a:rPr lang="en-US" dirty="0" smtClean="0"/>
              <a:t>;</a:t>
            </a:r>
          </a:p>
          <a:p>
            <a:r>
              <a:rPr lang="bg-BG" dirty="0" smtClean="0"/>
              <a:t>За сектор ВЕИ се оформя квота за около 6200 </a:t>
            </a:r>
            <a:r>
              <a:rPr lang="bg-BG" dirty="0" err="1" smtClean="0"/>
              <a:t>Мвт</a:t>
            </a:r>
            <a:r>
              <a:rPr lang="bg-BG" dirty="0" smtClean="0"/>
              <a:t> с отчитане на годишната </a:t>
            </a:r>
            <a:r>
              <a:rPr lang="bg-BG" dirty="0" err="1" smtClean="0"/>
              <a:t>разполагаемост</a:t>
            </a:r>
            <a:r>
              <a:rPr lang="bg-BG" dirty="0" smtClean="0"/>
              <a:t>, което ще помогне на нашата енергетика да отговори на новите изисквания на ЕС за повишаване дела на ВЕИ в брутно крайно енергийно потребление.</a:t>
            </a:r>
          </a:p>
          <a:p>
            <a:endParaRPr lang="bg-BG" dirty="0"/>
          </a:p>
        </p:txBody>
      </p:sp>
      <p:sp>
        <p:nvSpPr>
          <p:cNvPr id="7" name="Хоризонтално превъртане 6"/>
          <p:cNvSpPr/>
          <p:nvPr/>
        </p:nvSpPr>
        <p:spPr>
          <a:xfrm>
            <a:off x="611560" y="-27384"/>
            <a:ext cx="8064896" cy="108012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ЗАКЛЮЧЕНИЕ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6638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43</a:t>
            </a:fld>
            <a:endParaRPr lang="bg-BG"/>
          </a:p>
        </p:txBody>
      </p:sp>
      <p:pic>
        <p:nvPicPr>
          <p:cNvPr id="1026" name="Картина 2" descr="Capa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120" y="0"/>
            <a:ext cx="79208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ово поле 5"/>
          <p:cNvSpPr txBox="1"/>
          <p:nvPr/>
        </p:nvSpPr>
        <p:spPr>
          <a:xfrm>
            <a:off x="1187624" y="465313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ВЪПРОСИ?</a:t>
            </a:r>
            <a:endParaRPr lang="bg-BG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надолу 4"/>
          <p:cNvSpPr/>
          <p:nvPr/>
        </p:nvSpPr>
        <p:spPr>
          <a:xfrm>
            <a:off x="5652120" y="4725144"/>
            <a:ext cx="2304256" cy="72008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5868144" y="6021288"/>
            <a:ext cx="2088232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P.S</a:t>
            </a:r>
            <a:endParaRPr lang="bg-BG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549275"/>
            <a:ext cx="7632848" cy="647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>
                <a:solidFill>
                  <a:srgbClr val="002060"/>
                </a:solidFill>
              </a:rPr>
              <a:t>Благодаря за вниманието!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7632848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bg-BG" b="1" dirty="0" smtClean="0">
                <a:solidFill>
                  <a:srgbClr val="002060"/>
                </a:solidFill>
              </a:rPr>
              <a:t>  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bg-B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bg-BG" dirty="0" smtClean="0">
                <a:solidFill>
                  <a:srgbClr val="002060"/>
                </a:solidFill>
              </a:rPr>
              <a:t>За  контакти: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6108EB0-064C-40E4-94DF-EECF306EC085}" type="slidenum">
              <a:rPr lang="bg-BG"/>
              <a:pPr>
                <a:defRPr/>
              </a:pPr>
              <a:t>44</a:t>
            </a:fld>
            <a:endParaRPr lang="bg-BG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131839" y="3716338"/>
            <a:ext cx="4464497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rgbClr val="002060"/>
                </a:solidFill>
                <a:latin typeface="Corbel" pitchFamily="34" charset="0"/>
              </a:rPr>
              <a:t>“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Цар Симеон Първи” ,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N 31.</a:t>
            </a:r>
            <a:endParaRPr lang="bg-BG" sz="2000" dirty="0">
              <a:solidFill>
                <a:srgbClr val="002060"/>
              </a:solidFill>
              <a:latin typeface="Corbe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1000 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София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, 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България </a:t>
            </a:r>
          </a:p>
          <a:p>
            <a:pPr algn="ctr"/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Проф.,д-р Атанас Тасев</a:t>
            </a:r>
            <a:endParaRPr lang="en-US" sz="2000" dirty="0">
              <a:solidFill>
                <a:srgbClr val="002060"/>
              </a:solidFill>
              <a:latin typeface="Gill Sans MT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Tel.:( +359 2 ) 98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3 25 54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;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Fax: ( +359 2 ) 9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83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25 54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;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Mob.</a:t>
            </a:r>
            <a:r>
              <a:rPr lang="bg-BG" sz="2000" dirty="0">
                <a:solidFill>
                  <a:srgbClr val="002060"/>
                </a:solidFill>
                <a:latin typeface="Corbe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 +359 888 53 52 55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E-mail: 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tassev@tassevbg.com</a:t>
            </a:r>
            <a:endParaRPr lang="en-US" sz="2000" dirty="0">
              <a:solidFill>
                <a:srgbClr val="00206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476672"/>
            <a:ext cx="6624737" cy="673232"/>
          </a:xfrm>
        </p:spPr>
        <p:txBody>
          <a:bodyPr>
            <a:normAutofit/>
          </a:bodyPr>
          <a:lstStyle/>
          <a:p>
            <a:r>
              <a:rPr lang="bg-BG" sz="1800" b="1" dirty="0" smtClean="0"/>
              <a:t>КОГАТО ВЪПРОСИТЕ СА ПОВЕЧЕ ОТ РАЗУМНИТЕ ОТГОВОРИ („КАКВО ПРАВИМ“?</a:t>
            </a:r>
            <a:r>
              <a:rPr lang="en-US" sz="1800" b="1" dirty="0" smtClean="0"/>
              <a:t>)</a:t>
            </a:r>
            <a:endParaRPr lang="bg-BG" sz="1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0826"/>
              </p:ext>
            </p:extLst>
          </p:nvPr>
        </p:nvGraphicFramePr>
        <p:xfrm>
          <a:off x="609600" y="1340768"/>
          <a:ext cx="8282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  <p:pic>
        <p:nvPicPr>
          <p:cNvPr id="6" name="Picture 6" descr="AMCONF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76672"/>
            <a:ext cx="1439458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Текстово поле 2"/>
          <p:cNvSpPr txBox="1"/>
          <p:nvPr/>
        </p:nvSpPr>
        <p:spPr>
          <a:xfrm>
            <a:off x="2051720" y="1700808"/>
            <a:ext cx="61206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ФАКТОРИТЕ, ОПРЕДЕЛЯЩИ РЕШЕНИЕТО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59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55320" y="579120"/>
            <a:ext cx="8165152" cy="833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000" dirty="0" smtClean="0"/>
              <a:t>ФАКТОРИ ,СТИМУЛИРАЩИ И/ИЛИ ОГРАНИЧАВАЩИ  ПОТРЕБНОСТ ОТ СТРОИТЕЛСТВО НА НОВИ  АЕЦ</a:t>
            </a:r>
            <a:endParaRPr lang="bg-BG" sz="2000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75637"/>
              </p:ext>
            </p:extLst>
          </p:nvPr>
        </p:nvGraphicFramePr>
        <p:xfrm>
          <a:off x="1382464" y="1412445"/>
          <a:ext cx="7418784" cy="46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02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579120"/>
            <a:ext cx="8748464" cy="833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000" dirty="0" smtClean="0"/>
              <a:t>ФАКТОРИ ,СТИМУЛИРАЩИ И/ИЛИ ОГРАНИЧАВАЩИ  ПОТРЕБНОСТ ОТ СТРОИТЕЛСТВО НА НОВИ  АЕЦ</a:t>
            </a:r>
            <a:endParaRPr lang="bg-BG" sz="2000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225735"/>
              </p:ext>
            </p:extLst>
          </p:nvPr>
        </p:nvGraphicFramePr>
        <p:xfrm>
          <a:off x="494904" y="1412445"/>
          <a:ext cx="8549728" cy="532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83D9-5FC3-4DFB-8AEA-DCABDD7BCB0F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FA57-8089-45F0-8DF2-932E6CC4F707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62377"/>
              </p:ext>
            </p:extLst>
          </p:nvPr>
        </p:nvGraphicFramePr>
        <p:xfrm>
          <a:off x="467544" y="819517"/>
          <a:ext cx="8136904" cy="49172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7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897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ГЕНЕРАЦИЯ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MW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/>
                        <a:t>АЕЦ "КОЗЛОДУЙ"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2000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/>
                        <a:t>ТЕЦ "Марица Изток 2"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1604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ТЕЦ"Варна"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420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2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/>
                        <a:t>ТЕЦ "Контур Глобал Оперейшънс България"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908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/>
                        <a:t>"Ей И  Ес-3С Марица Изток 1"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686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ТЕЦ"Марица 3 Димитровград"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100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/>
                        <a:t>ТЕЦ"Русе"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110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ТЕЦ"Бобов дол"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380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Общо ТЕЦ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4208</a:t>
                      </a:r>
                      <a:endParaRPr lang="bg-BG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Общо конвенционални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6208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ВЕЦ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2346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ВяЕЦ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680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ФЕЦ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1018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/>
                        <a:t>Общо ВЕИ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4044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/>
                        <a:t>Общо инсталирани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10252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Текстово поле 4"/>
          <p:cNvSpPr txBox="1"/>
          <p:nvPr/>
        </p:nvSpPr>
        <p:spPr>
          <a:xfrm>
            <a:off x="467544" y="6093296"/>
            <a:ext cx="81369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Забележка: Количеството произведена енергия на годишна база (Мвтч)  = „инст.мощност(Мвт)“ Х „годишна разполагаемост(ч.)“</a:t>
            </a:r>
            <a:endParaRPr lang="bg-BG" dirty="0"/>
          </a:p>
        </p:txBody>
      </p:sp>
      <p:sp>
        <p:nvSpPr>
          <p:cNvPr id="7" name="Овал 6"/>
          <p:cNvSpPr/>
          <p:nvPr/>
        </p:nvSpPr>
        <p:spPr>
          <a:xfrm>
            <a:off x="6957314" y="3789040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7050045" y="5312850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Овал 8"/>
          <p:cNvSpPr/>
          <p:nvPr/>
        </p:nvSpPr>
        <p:spPr>
          <a:xfrm rot="10800000" flipV="1">
            <a:off x="6765834" y="5528874"/>
            <a:ext cx="1444980" cy="435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547664" y="321022"/>
            <a:ext cx="629446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ЕЛЕКТРОЕНЕРГЕТИКАТА  НА БЪЛГАРИЯ  - ДНЕС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78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C41FF-2105-4F45-965D-16F7DE35062F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  <p:graphicFrame>
        <p:nvGraphicFramePr>
          <p:cNvPr id="4" name="Диаграма 3"/>
          <p:cNvGraphicFramePr/>
          <p:nvPr/>
        </p:nvGraphicFramePr>
        <p:xfrm>
          <a:off x="1259632" y="764704"/>
          <a:ext cx="72728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1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4722</TotalTime>
  <Words>2215</Words>
  <Application>Microsoft Office PowerPoint</Application>
  <PresentationFormat>Презентация на цял екран (4:3)</PresentationFormat>
  <Paragraphs>417</Paragraphs>
  <Slides>44</Slides>
  <Notes>17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44</vt:i4>
      </vt:variant>
    </vt:vector>
  </HeadingPairs>
  <TitlesOfParts>
    <vt:vector size="57" baseType="lpstr">
      <vt:lpstr>ＭＳ Ｐゴシック</vt:lpstr>
      <vt:lpstr>Arial</vt:lpstr>
      <vt:lpstr>Calibri</vt:lpstr>
      <vt:lpstr>Cambria</vt:lpstr>
      <vt:lpstr>Corbel</vt:lpstr>
      <vt:lpstr>Gill Sans MT</vt:lpstr>
      <vt:lpstr>Times New Roman</vt:lpstr>
      <vt:lpstr>Trebuchet MS</vt:lpstr>
      <vt:lpstr>Verdana</vt:lpstr>
      <vt:lpstr>Wingdings</vt:lpstr>
      <vt:lpstr>Wingdings 2</vt:lpstr>
      <vt:lpstr>Wingdings 3</vt:lpstr>
      <vt:lpstr>Facet</vt:lpstr>
      <vt:lpstr>Презентация на PowerPoint</vt:lpstr>
      <vt:lpstr>ФАКТИТЕ  :  ЕП отбелязва ЧЕ: През 2014 г. ядрената енергия е осигурила 27% от електроенергийния микс на ЕС и повече от половината от цялата енергия от нисковъглеродни източници на ЕС, както и че до 2050 г. предстои да бъдат изведени от експлоатация 130 от общо 132 атомни електроцентрали в ЕС, оставяйки огромна празнина в нисковъглеродната базова електроенергия в електроенергийния микс на ЕС; </vt:lpstr>
      <vt:lpstr>Презентация на PowerPoint</vt:lpstr>
      <vt:lpstr>Презентация на PowerPoint</vt:lpstr>
      <vt:lpstr>КОГАТО ВЪПРОСИТЕ СА ПОВЕЧЕ ОТ РАЗУМНИТЕ ОТГОВОРИ („КАКВО ПРАВИМ“?)</vt:lpstr>
      <vt:lpstr>ФАКТОРИ ,СТИМУЛИРАЩИ И/ИЛИ ОГРАНИЧАВАЩИ  ПОТРЕБНОСТ ОТ СТРОИТЕЛСТВО НА НОВИ  АЕЦ</vt:lpstr>
      <vt:lpstr>ФАКТОРИ ,СТИМУЛИРАЩИ И/ИЛИ ОГРАНИЧАВАЩИ  ПОТРЕБНОСТ ОТ СТРОИТЕЛСТВО НА НОВИ  АЕЦ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Политически прочит на съвременната история от развитието на енергетиката</vt:lpstr>
      <vt:lpstr>Политически прочит на съвременната история от развитието на енергетиката(Вътрешното електропотребление(Гвтч) за периода 1992 г.-2012 г.)</vt:lpstr>
      <vt:lpstr>Политически прочит на съвременната история от развитието на енергетиката</vt:lpstr>
      <vt:lpstr>Политически прочит на съвременната история от развитието на енергетиката(тренд)</vt:lpstr>
      <vt:lpstr>Политически прочит на съвременната история от развитието на енергетиката(динамика,”първа производна”)</vt:lpstr>
      <vt:lpstr>Политически прочит на съвременната история от развитието на енергетиката(динамика в %)</vt:lpstr>
      <vt:lpstr>ИЗВОДИ:</vt:lpstr>
      <vt:lpstr>Феномен ли е  “Устойчивост на размера на  вътрешното електропотребление при ръст на БВП” ?  ( Формулата        „ Ръст на БВП“, минус  „Спад на енергийния интензитет“,  равно на  „Устойчивост на вътрешно електропотребление“)</vt:lpstr>
      <vt:lpstr>Презентация на PowerPoint</vt:lpstr>
      <vt:lpstr>Презентация на PowerPoint</vt:lpstr>
      <vt:lpstr>МОТИВИТЕ   :НЕОБХОДИМОСТ ОТ БАЗОВА ЕНЕРГИЯ , ИЛИ КАКВО ЩЕ ПРАВИМ,КОГАТО ТРЯБВА ДА ЗАТВОРИМ ЦЕНТРАЛИТЕ НА ВЪГЛИЩА?</vt:lpstr>
      <vt:lpstr>ВЪЗХОДЪТ НА ЯДРЕНАТА ЕНЕРГЕТИКА   Ядрената енергетика-възходът   </vt:lpstr>
      <vt:lpstr>Ядрената енергетика- падението</vt:lpstr>
      <vt:lpstr>Произведената енергия в АЕЦ “Козлодуй”/инсталирана мощност( в динамика)</vt:lpstr>
      <vt:lpstr>Коефициент на използваемост(ефективност) на  АЕЦ</vt:lpstr>
      <vt:lpstr>Презентация на PowerPoint</vt:lpstr>
      <vt:lpstr>Произведена електроенергия(Гвтч) в страната за периода 1992 г-2012 г.</vt:lpstr>
      <vt:lpstr>Генератори на парниковия ефект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ОЦЕНКА ЕФЕКТА ОТ ДЕЙНОСТТА НА  НОВА  АЕЦ ВЪРХУ ТЪРГОВИЯТА С ЕМИСИИ СО2</vt:lpstr>
      <vt:lpstr>СЦЕНАРИИ ЗА ОЦЕНКА НА ФИНАНСОВИЯ  ЕФЕКТ ОТ ДЕЙНОСТТА НА  „НОВА“  АЕЦ ВЪРХУ ТЪРГОВИЯТА С ЕМИСИИ СО2(годишно)</vt:lpstr>
      <vt:lpstr>Презентация на PowerPoint</vt:lpstr>
      <vt:lpstr>Делът на вложените местни енергоносители за производството на електрическа енергия през 2011 г. е 87.7%, а този на вносните – 12.3%.  (ядрената енергия е отчетена като местен енергоносител). Извод:  Нивото на енергийната ни зависимост  в  (%)  е под средното за ЕС(48%). Следователно ядрената енергетика е определящ фактор за енергийната независимост!  Източник- Министерство на икономиката и енергетиката  :”Бюлетин  за състоянието и развитието на енергетиката  2012. </vt:lpstr>
      <vt:lpstr>Презентация на PowerPoint</vt:lpstr>
      <vt:lpstr>Презентация на PowerPoint</vt:lpstr>
      <vt:lpstr>Благодаря за вниманието!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Tassev</dc:creator>
  <cp:lastModifiedBy>Tassev</cp:lastModifiedBy>
  <cp:revision>502</cp:revision>
  <dcterms:created xsi:type="dcterms:W3CDTF">2012-06-19T14:47:09Z</dcterms:created>
  <dcterms:modified xsi:type="dcterms:W3CDTF">2016-01-14T10:55:59Z</dcterms:modified>
</cp:coreProperties>
</file>